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4" r:id="rId1"/>
    <p:sldMasterId id="2147483757" r:id="rId2"/>
    <p:sldMasterId id="2147483793" r:id="rId3"/>
    <p:sldMasterId id="2147483805" r:id="rId4"/>
    <p:sldMasterId id="2147483817" r:id="rId5"/>
    <p:sldMasterId id="2147483829" r:id="rId6"/>
    <p:sldMasterId id="2147483853" r:id="rId7"/>
    <p:sldMasterId id="2147483877" r:id="rId8"/>
  </p:sldMasterIdLst>
  <p:notesMasterIdLst>
    <p:notesMasterId r:id="rId70"/>
  </p:notesMasterIdLst>
  <p:handoutMasterIdLst>
    <p:handoutMasterId r:id="rId71"/>
  </p:handoutMasterIdLst>
  <p:sldIdLst>
    <p:sldId id="581" r:id="rId9"/>
    <p:sldId id="659" r:id="rId10"/>
    <p:sldId id="652" r:id="rId11"/>
    <p:sldId id="661" r:id="rId12"/>
    <p:sldId id="654" r:id="rId13"/>
    <p:sldId id="664" r:id="rId14"/>
    <p:sldId id="655" r:id="rId15"/>
    <p:sldId id="660" r:id="rId16"/>
    <p:sldId id="657" r:id="rId17"/>
    <p:sldId id="658" r:id="rId18"/>
    <p:sldId id="662" r:id="rId19"/>
    <p:sldId id="693" r:id="rId20"/>
    <p:sldId id="620" r:id="rId21"/>
    <p:sldId id="587" r:id="rId22"/>
    <p:sldId id="685" r:id="rId23"/>
    <p:sldId id="686" r:id="rId24"/>
    <p:sldId id="687" r:id="rId25"/>
    <p:sldId id="666" r:id="rId26"/>
    <p:sldId id="667" r:id="rId27"/>
    <p:sldId id="669" r:id="rId28"/>
    <p:sldId id="665" r:id="rId29"/>
    <p:sldId id="663" r:id="rId30"/>
    <p:sldId id="616" r:id="rId31"/>
    <p:sldId id="689" r:id="rId32"/>
    <p:sldId id="516" r:id="rId33"/>
    <p:sldId id="535" r:id="rId34"/>
    <p:sldId id="536" r:id="rId35"/>
    <p:sldId id="533" r:id="rId36"/>
    <p:sldId id="495" r:id="rId37"/>
    <p:sldId id="532" r:id="rId38"/>
    <p:sldId id="508" r:id="rId39"/>
    <p:sldId id="690" r:id="rId40"/>
    <p:sldId id="557" r:id="rId41"/>
    <p:sldId id="500" r:id="rId42"/>
    <p:sldId id="501" r:id="rId43"/>
    <p:sldId id="502" r:id="rId44"/>
    <p:sldId id="691" r:id="rId45"/>
    <p:sldId id="458" r:id="rId46"/>
    <p:sldId id="692" r:id="rId47"/>
    <p:sldId id="551" r:id="rId48"/>
    <p:sldId id="647" r:id="rId49"/>
    <p:sldId id="543" r:id="rId50"/>
    <p:sldId id="584" r:id="rId51"/>
    <p:sldId id="585" r:id="rId52"/>
    <p:sldId id="591" r:id="rId53"/>
    <p:sldId id="463" r:id="rId54"/>
    <p:sldId id="489" r:id="rId55"/>
    <p:sldId id="546" r:id="rId56"/>
    <p:sldId id="507" r:id="rId57"/>
    <p:sldId id="605" r:id="rId58"/>
    <p:sldId id="594" r:id="rId59"/>
    <p:sldId id="595" r:id="rId60"/>
    <p:sldId id="457" r:id="rId61"/>
    <p:sldId id="596" r:id="rId62"/>
    <p:sldId id="597" r:id="rId63"/>
    <p:sldId id="599" r:id="rId64"/>
    <p:sldId id="598" r:id="rId65"/>
    <p:sldId id="567" r:id="rId66"/>
    <p:sldId id="622" r:id="rId67"/>
    <p:sldId id="675" r:id="rId68"/>
    <p:sldId id="670" r:id="rId69"/>
  </p:sldIdLst>
  <p:sldSz cx="9144000" cy="6858000" type="screen4x3"/>
  <p:notesSz cx="7010400" cy="9223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ungHoon Kim" initials="SK" lastIdx="5" clrIdx="0"/>
  <p:cmAuthor id="1" name="WAYNE DESARBO" initials="WD" lastIdx="19"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1909E7"/>
    <a:srgbClr val="99FF99"/>
    <a:srgbClr val="FF0066"/>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보통 스타일 2 - 강조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EC20E35-A176-4012-BC5E-935CFFF8708E}" styleName="보통 스타일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보통 스타일 3 - 강조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보통 스타일 3 - 강조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보통 스타일 3 - 강조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98" autoAdjust="0"/>
    <p:restoredTop sz="87771" autoAdjust="0"/>
  </p:normalViewPr>
  <p:slideViewPr>
    <p:cSldViewPr>
      <p:cViewPr varScale="1">
        <p:scale>
          <a:sx n="76" d="100"/>
          <a:sy n="76" d="100"/>
        </p:scale>
        <p:origin x="1622" y="91"/>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slide" Target="slides/slide60.xml"/><Relationship Id="rId76"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slide" Target="slides/slide53.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commentAuthors" Target="commentAuthors.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35A8A5-A8E6-4317-BDC7-553CCAF163CD}" type="doc">
      <dgm:prSet loTypeId="urn:microsoft.com/office/officeart/2005/8/layout/vList5" loCatId="list" qsTypeId="urn:microsoft.com/office/officeart/2005/8/quickstyle/simple1" qsCatId="simple" csTypeId="urn:microsoft.com/office/officeart/2005/8/colors/accent1_3" csCatId="accent1" phldr="1"/>
      <dgm:spPr/>
      <dgm:t>
        <a:bodyPr/>
        <a:lstStyle/>
        <a:p>
          <a:endParaRPr lang="en-US"/>
        </a:p>
      </dgm:t>
    </dgm:pt>
    <dgm:pt modelId="{84B3D332-F893-40CB-8A33-DF05AE25161F}">
      <dgm:prSet phldrT="[Text]"/>
      <dgm:spPr/>
      <dgm:t>
        <a:bodyPr/>
        <a:lstStyle/>
        <a:p>
          <a:r>
            <a:rPr lang="en-US" dirty="0">
              <a:solidFill>
                <a:srgbClr val="FF0000"/>
              </a:solidFill>
            </a:rPr>
            <a:t>Managerial Implications</a:t>
          </a:r>
          <a:r>
            <a:rPr lang="en-US" dirty="0"/>
            <a:t>: At the early stage of relationship, </a:t>
          </a:r>
          <a:r>
            <a:rPr lang="en-US" dirty="0">
              <a:solidFill>
                <a:srgbClr val="1909E7"/>
              </a:solidFill>
            </a:rPr>
            <a:t>National should try more efforts to understand their needs</a:t>
          </a:r>
          <a:r>
            <a:rPr lang="en-US" dirty="0"/>
            <a:t> (Empathy 5) and </a:t>
          </a:r>
          <a:r>
            <a:rPr lang="en-US" dirty="0">
              <a:solidFill>
                <a:srgbClr val="1909E7"/>
              </a:solidFill>
            </a:rPr>
            <a:t>to solve their problems with a sincere interest</a:t>
          </a:r>
          <a:r>
            <a:rPr lang="en-US" dirty="0"/>
            <a:t> (Reliability 2).</a:t>
          </a:r>
        </a:p>
      </dgm:t>
    </dgm:pt>
    <dgm:pt modelId="{5BF25396-581B-4CB9-9F1B-805588217257}">
      <dgm:prSet phldrT="[Text]"/>
      <dgm:spPr/>
      <dgm:t>
        <a:bodyPr/>
        <a:lstStyle/>
        <a:p>
          <a:r>
            <a:rPr lang="en-US" dirty="0"/>
            <a:t>A small segment of overall less satisfied users with a potential for higher loyalty with improved early retention strategies – Had more problems with National.</a:t>
          </a:r>
        </a:p>
      </dgm:t>
    </dgm:pt>
    <dgm:pt modelId="{B0C4FC8C-6C7B-48E3-A815-2A33F3C51DE3}">
      <dgm:prSet phldrT="[Text]" custT="1"/>
      <dgm:spPr/>
      <dgm:t>
        <a:bodyPr/>
        <a:lstStyle/>
        <a:p>
          <a:r>
            <a:rPr lang="en-US" sz="1800" b="1" dirty="0">
              <a:solidFill>
                <a:schemeClr val="tx1"/>
              </a:solidFill>
            </a:rPr>
            <a:t>“Diamond in the Rough” </a:t>
          </a:r>
          <a:r>
            <a:rPr lang="en-US" sz="1800" b="1" dirty="0"/>
            <a:t>Segment (14%)</a:t>
          </a:r>
        </a:p>
        <a:p>
          <a:r>
            <a:rPr lang="en-US" sz="1600" dirty="0"/>
            <a:t>Reliability 2 and Empathy 5 </a:t>
          </a:r>
        </a:p>
      </dgm:t>
    </dgm:pt>
    <dgm:pt modelId="{791AE9DA-CFE3-4C45-B248-B464B0052C70}" type="sibTrans" cxnId="{F31D29F9-7515-404D-92B6-090B3E739775}">
      <dgm:prSet/>
      <dgm:spPr/>
      <dgm:t>
        <a:bodyPr/>
        <a:lstStyle/>
        <a:p>
          <a:endParaRPr lang="en-US"/>
        </a:p>
      </dgm:t>
    </dgm:pt>
    <dgm:pt modelId="{6AB147E2-7B79-4939-A0AC-103D60E441EB}" type="parTrans" cxnId="{F31D29F9-7515-404D-92B6-090B3E739775}">
      <dgm:prSet/>
      <dgm:spPr/>
      <dgm:t>
        <a:bodyPr/>
        <a:lstStyle/>
        <a:p>
          <a:endParaRPr lang="en-US"/>
        </a:p>
      </dgm:t>
    </dgm:pt>
    <dgm:pt modelId="{194A0635-6472-4DA6-8C1A-9E29F8E787DA}" type="sibTrans" cxnId="{2F1AFD3A-E1F2-4946-B624-9E13038FB678}">
      <dgm:prSet/>
      <dgm:spPr/>
      <dgm:t>
        <a:bodyPr/>
        <a:lstStyle/>
        <a:p>
          <a:endParaRPr lang="en-US"/>
        </a:p>
      </dgm:t>
    </dgm:pt>
    <dgm:pt modelId="{1FD5935E-8F12-4DF1-8A41-5A013421BACE}" type="parTrans" cxnId="{2F1AFD3A-E1F2-4946-B624-9E13038FB678}">
      <dgm:prSet/>
      <dgm:spPr/>
      <dgm:t>
        <a:bodyPr/>
        <a:lstStyle/>
        <a:p>
          <a:endParaRPr lang="en-US"/>
        </a:p>
      </dgm:t>
    </dgm:pt>
    <dgm:pt modelId="{4D6EE542-E8F0-464A-8064-701E44F09739}" type="sibTrans" cxnId="{BC555D94-9E30-4DE4-9C99-85F45CC1808A}">
      <dgm:prSet/>
      <dgm:spPr/>
      <dgm:t>
        <a:bodyPr/>
        <a:lstStyle/>
        <a:p>
          <a:endParaRPr lang="en-US"/>
        </a:p>
      </dgm:t>
    </dgm:pt>
    <dgm:pt modelId="{6B6AB3E8-FAB6-44C9-AEBA-6D94CD4DE304}" type="parTrans" cxnId="{BC555D94-9E30-4DE4-9C99-85F45CC1808A}">
      <dgm:prSet/>
      <dgm:spPr/>
      <dgm:t>
        <a:bodyPr/>
        <a:lstStyle/>
        <a:p>
          <a:endParaRPr lang="en-US"/>
        </a:p>
      </dgm:t>
    </dgm:pt>
    <dgm:pt modelId="{1506C2C4-3F0C-4656-918B-E829C4BB774E}" type="pres">
      <dgm:prSet presAssocID="{7035A8A5-A8E6-4317-BDC7-553CCAF163CD}" presName="Name0" presStyleCnt="0">
        <dgm:presLayoutVars>
          <dgm:dir/>
          <dgm:animLvl val="lvl"/>
          <dgm:resizeHandles val="exact"/>
        </dgm:presLayoutVars>
      </dgm:prSet>
      <dgm:spPr/>
    </dgm:pt>
    <dgm:pt modelId="{5B846B4B-121F-497D-8689-F0954492C9CB}" type="pres">
      <dgm:prSet presAssocID="{B0C4FC8C-6C7B-48E3-A815-2A33F3C51DE3}" presName="linNode" presStyleCnt="0"/>
      <dgm:spPr/>
    </dgm:pt>
    <dgm:pt modelId="{414096D0-9EB6-4FAE-BF4D-D4CC69644749}" type="pres">
      <dgm:prSet presAssocID="{B0C4FC8C-6C7B-48E3-A815-2A33F3C51DE3}" presName="parentText" presStyleLbl="node1" presStyleIdx="0" presStyleCnt="1" custScaleX="87931">
        <dgm:presLayoutVars>
          <dgm:chMax val="1"/>
          <dgm:bulletEnabled val="1"/>
        </dgm:presLayoutVars>
      </dgm:prSet>
      <dgm:spPr/>
    </dgm:pt>
    <dgm:pt modelId="{D35E1E8E-D131-4C16-82CB-34EF87A91D0D}" type="pres">
      <dgm:prSet presAssocID="{B0C4FC8C-6C7B-48E3-A815-2A33F3C51DE3}" presName="descendantText" presStyleLbl="alignAccFollowNode1" presStyleIdx="0" presStyleCnt="1" custScaleX="143981" custScaleY="117996">
        <dgm:presLayoutVars>
          <dgm:bulletEnabled val="1"/>
        </dgm:presLayoutVars>
      </dgm:prSet>
      <dgm:spPr/>
    </dgm:pt>
  </dgm:ptLst>
  <dgm:cxnLst>
    <dgm:cxn modelId="{89154818-8FD9-4B22-AF56-23B62EE50E1D}" type="presOf" srcId="{84B3D332-F893-40CB-8A33-DF05AE25161F}" destId="{D35E1E8E-D131-4C16-82CB-34EF87A91D0D}" srcOrd="0" destOrd="1" presId="urn:microsoft.com/office/officeart/2005/8/layout/vList5"/>
    <dgm:cxn modelId="{64ADD024-FAC5-4447-99A2-892969F68208}" type="presOf" srcId="{5BF25396-581B-4CB9-9F1B-805588217257}" destId="{D35E1E8E-D131-4C16-82CB-34EF87A91D0D}" srcOrd="0" destOrd="0" presId="urn:microsoft.com/office/officeart/2005/8/layout/vList5"/>
    <dgm:cxn modelId="{2F1AFD3A-E1F2-4946-B624-9E13038FB678}" srcId="{B0C4FC8C-6C7B-48E3-A815-2A33F3C51DE3}" destId="{84B3D332-F893-40CB-8A33-DF05AE25161F}" srcOrd="1" destOrd="0" parTransId="{1FD5935E-8F12-4DF1-8A41-5A013421BACE}" sibTransId="{194A0635-6472-4DA6-8C1A-9E29F8E787DA}"/>
    <dgm:cxn modelId="{6FF1A43C-5ADE-4736-8DB1-030557785B96}" type="presOf" srcId="{B0C4FC8C-6C7B-48E3-A815-2A33F3C51DE3}" destId="{414096D0-9EB6-4FAE-BF4D-D4CC69644749}" srcOrd="0" destOrd="0" presId="urn:microsoft.com/office/officeart/2005/8/layout/vList5"/>
    <dgm:cxn modelId="{079D2B64-0B65-4B06-A78F-705BA626CF59}" type="presOf" srcId="{7035A8A5-A8E6-4317-BDC7-553CCAF163CD}" destId="{1506C2C4-3F0C-4656-918B-E829C4BB774E}" srcOrd="0" destOrd="0" presId="urn:microsoft.com/office/officeart/2005/8/layout/vList5"/>
    <dgm:cxn modelId="{BC555D94-9E30-4DE4-9C99-85F45CC1808A}" srcId="{B0C4FC8C-6C7B-48E3-A815-2A33F3C51DE3}" destId="{5BF25396-581B-4CB9-9F1B-805588217257}" srcOrd="0" destOrd="0" parTransId="{6B6AB3E8-FAB6-44C9-AEBA-6D94CD4DE304}" sibTransId="{4D6EE542-E8F0-464A-8064-701E44F09739}"/>
    <dgm:cxn modelId="{F31D29F9-7515-404D-92B6-090B3E739775}" srcId="{7035A8A5-A8E6-4317-BDC7-553CCAF163CD}" destId="{B0C4FC8C-6C7B-48E3-A815-2A33F3C51DE3}" srcOrd="0" destOrd="0" parTransId="{6AB147E2-7B79-4939-A0AC-103D60E441EB}" sibTransId="{791AE9DA-CFE3-4C45-B248-B464B0052C70}"/>
    <dgm:cxn modelId="{FCADDE43-113F-493F-97A5-4BEFDD7F92C2}" type="presParOf" srcId="{1506C2C4-3F0C-4656-918B-E829C4BB774E}" destId="{5B846B4B-121F-497D-8689-F0954492C9CB}" srcOrd="0" destOrd="0" presId="urn:microsoft.com/office/officeart/2005/8/layout/vList5"/>
    <dgm:cxn modelId="{20C594CB-9045-4FC9-ACFC-6DBD7D7A88A9}" type="presParOf" srcId="{5B846B4B-121F-497D-8689-F0954492C9CB}" destId="{414096D0-9EB6-4FAE-BF4D-D4CC69644749}" srcOrd="0" destOrd="0" presId="urn:microsoft.com/office/officeart/2005/8/layout/vList5"/>
    <dgm:cxn modelId="{0AF829C8-6D47-4237-BDA2-7F1FF1AC0DA7}" type="presParOf" srcId="{5B846B4B-121F-497D-8689-F0954492C9CB}" destId="{D35E1E8E-D131-4C16-82CB-34EF87A91D0D}"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35A8A5-A8E6-4317-BDC7-553CCAF163CD}"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B61501B2-5544-4436-B9F9-8A907DF2DF7A}">
      <dgm:prSet phldrT="[Text]" custT="1"/>
      <dgm:spPr/>
      <dgm:t>
        <a:bodyPr/>
        <a:lstStyle/>
        <a:p>
          <a:r>
            <a:rPr lang="en-US" sz="1800" b="1" dirty="0">
              <a:solidFill>
                <a:schemeClr val="tx1"/>
              </a:solidFill>
            </a:rPr>
            <a:t>“Bread and Butter” </a:t>
          </a:r>
          <a:r>
            <a:rPr lang="en-US" sz="1800" b="1" dirty="0"/>
            <a:t>Segment (86%)</a:t>
          </a:r>
        </a:p>
        <a:p>
          <a:r>
            <a:rPr lang="en-US" sz="1600" dirty="0">
              <a:solidFill>
                <a:schemeClr val="bg1"/>
              </a:solidFill>
            </a:rPr>
            <a:t>Reliability 1, Empathy 1 and Assurance 2 </a:t>
          </a:r>
        </a:p>
      </dgm:t>
    </dgm:pt>
    <dgm:pt modelId="{B614A697-A0CE-4925-BB42-E7504EBE3D28}" type="parTrans" cxnId="{EC5B74BF-6BA5-4C83-BAD8-F364171D1608}">
      <dgm:prSet/>
      <dgm:spPr/>
      <dgm:t>
        <a:bodyPr/>
        <a:lstStyle/>
        <a:p>
          <a:endParaRPr lang="en-US"/>
        </a:p>
      </dgm:t>
    </dgm:pt>
    <dgm:pt modelId="{6DAAE897-EF6C-431B-82F4-E14EAD02E46B}" type="sibTrans" cxnId="{EC5B74BF-6BA5-4C83-BAD8-F364171D1608}">
      <dgm:prSet/>
      <dgm:spPr/>
      <dgm:t>
        <a:bodyPr/>
        <a:lstStyle/>
        <a:p>
          <a:endParaRPr lang="en-US"/>
        </a:p>
      </dgm:t>
    </dgm:pt>
    <dgm:pt modelId="{91CE9D9B-C0B6-4C3C-ABCC-A1A1CE307435}">
      <dgm:prSet phldrT="[Text]"/>
      <dgm:spPr/>
      <dgm:t>
        <a:bodyPr/>
        <a:lstStyle/>
        <a:p>
          <a:r>
            <a:rPr lang="en-US" dirty="0"/>
            <a:t>A major segment of more satisfied users whom National needs efficient retention marketing strategies.</a:t>
          </a:r>
        </a:p>
      </dgm:t>
    </dgm:pt>
    <dgm:pt modelId="{B5BB9590-612D-4926-BAC4-8F6B802330F5}" type="parTrans" cxnId="{5C436AF6-7704-4F5A-B7EA-E9AE1BD53D06}">
      <dgm:prSet/>
      <dgm:spPr/>
      <dgm:t>
        <a:bodyPr/>
        <a:lstStyle/>
        <a:p>
          <a:endParaRPr lang="en-US"/>
        </a:p>
      </dgm:t>
    </dgm:pt>
    <dgm:pt modelId="{6A9EBDC1-E267-4AA0-9DB3-38A94E6B469C}" type="sibTrans" cxnId="{5C436AF6-7704-4F5A-B7EA-E9AE1BD53D06}">
      <dgm:prSet/>
      <dgm:spPr/>
      <dgm:t>
        <a:bodyPr/>
        <a:lstStyle/>
        <a:p>
          <a:endParaRPr lang="en-US"/>
        </a:p>
      </dgm:t>
    </dgm:pt>
    <dgm:pt modelId="{793CCB37-3FE9-46EC-8446-17F56729C478}">
      <dgm:prSet phldrT="[Text]"/>
      <dgm:spPr/>
      <dgm:t>
        <a:bodyPr/>
        <a:lstStyle/>
        <a:p>
          <a:r>
            <a:rPr lang="en-US" dirty="0">
              <a:solidFill>
                <a:srgbClr val="FF0000"/>
              </a:solidFill>
            </a:rPr>
            <a:t>Managerial Implications: </a:t>
          </a:r>
          <a:r>
            <a:rPr lang="en-US" dirty="0">
              <a:solidFill>
                <a:schemeClr val="tx1"/>
              </a:solidFill>
            </a:rPr>
            <a:t>To efficiently maintain this large group of users, the firm should keep doing communications that </a:t>
          </a:r>
          <a:r>
            <a:rPr lang="en-US" dirty="0">
              <a:solidFill>
                <a:srgbClr val="1909E7"/>
              </a:solidFill>
            </a:rPr>
            <a:t>National does care customers </a:t>
          </a:r>
          <a:r>
            <a:rPr lang="en-US" dirty="0">
              <a:solidFill>
                <a:schemeClr val="tx1"/>
              </a:solidFill>
            </a:rPr>
            <a:t>(Empathy 1) and </a:t>
          </a:r>
          <a:r>
            <a:rPr lang="en-US" dirty="0">
              <a:solidFill>
                <a:srgbClr val="1909E7"/>
              </a:solidFill>
            </a:rPr>
            <a:t>customers will be safe with National </a:t>
          </a:r>
          <a:r>
            <a:rPr lang="en-US" dirty="0">
              <a:solidFill>
                <a:schemeClr val="tx1"/>
              </a:solidFill>
            </a:rPr>
            <a:t>(Assurance 2). Additionally, it is important to provide impression that </a:t>
          </a:r>
          <a:r>
            <a:rPr lang="en-US" dirty="0">
              <a:solidFill>
                <a:srgbClr val="1909E7"/>
              </a:solidFill>
            </a:rPr>
            <a:t>National keep promises </a:t>
          </a:r>
          <a:r>
            <a:rPr lang="en-US" dirty="0">
              <a:solidFill>
                <a:schemeClr val="tx1"/>
              </a:solidFill>
            </a:rPr>
            <a:t>(Reliability 1).</a:t>
          </a:r>
          <a:endParaRPr lang="en-US" dirty="0"/>
        </a:p>
      </dgm:t>
    </dgm:pt>
    <dgm:pt modelId="{61A3294F-C740-48A5-AC4C-6BFB7C08BFD9}" type="parTrans" cxnId="{9604A3DA-1BF6-4143-BD25-B16F7DB53091}">
      <dgm:prSet/>
      <dgm:spPr/>
      <dgm:t>
        <a:bodyPr/>
        <a:lstStyle/>
        <a:p>
          <a:endParaRPr lang="en-US"/>
        </a:p>
      </dgm:t>
    </dgm:pt>
    <dgm:pt modelId="{22CC4750-8C54-416F-AE4F-5483B7D7B5B7}" type="sibTrans" cxnId="{9604A3DA-1BF6-4143-BD25-B16F7DB53091}">
      <dgm:prSet/>
      <dgm:spPr/>
      <dgm:t>
        <a:bodyPr/>
        <a:lstStyle/>
        <a:p>
          <a:endParaRPr lang="en-US"/>
        </a:p>
      </dgm:t>
    </dgm:pt>
    <dgm:pt modelId="{1506C2C4-3F0C-4656-918B-E829C4BB774E}" type="pres">
      <dgm:prSet presAssocID="{7035A8A5-A8E6-4317-BDC7-553CCAF163CD}" presName="Name0" presStyleCnt="0">
        <dgm:presLayoutVars>
          <dgm:dir/>
          <dgm:animLvl val="lvl"/>
          <dgm:resizeHandles val="exact"/>
        </dgm:presLayoutVars>
      </dgm:prSet>
      <dgm:spPr/>
    </dgm:pt>
    <dgm:pt modelId="{89EAA228-F9E2-4226-ADB2-55BAC9FA32AD}" type="pres">
      <dgm:prSet presAssocID="{B61501B2-5544-4436-B9F9-8A907DF2DF7A}" presName="linNode" presStyleCnt="0"/>
      <dgm:spPr/>
    </dgm:pt>
    <dgm:pt modelId="{DE8B4046-2399-41F4-9B7B-404B55002CA5}" type="pres">
      <dgm:prSet presAssocID="{B61501B2-5544-4436-B9F9-8A907DF2DF7A}" presName="parentText" presStyleLbl="node1" presStyleIdx="0" presStyleCnt="1" custScaleX="91607">
        <dgm:presLayoutVars>
          <dgm:chMax val="1"/>
          <dgm:bulletEnabled val="1"/>
        </dgm:presLayoutVars>
      </dgm:prSet>
      <dgm:spPr/>
    </dgm:pt>
    <dgm:pt modelId="{F56328EF-B761-4E67-8E5B-31E33BECA297}" type="pres">
      <dgm:prSet presAssocID="{B61501B2-5544-4436-B9F9-8A907DF2DF7A}" presName="descendantText" presStyleLbl="alignAccFollowNode1" presStyleIdx="0" presStyleCnt="1" custScaleX="144475" custScaleY="117013">
        <dgm:presLayoutVars>
          <dgm:bulletEnabled val="1"/>
        </dgm:presLayoutVars>
      </dgm:prSet>
      <dgm:spPr/>
    </dgm:pt>
  </dgm:ptLst>
  <dgm:cxnLst>
    <dgm:cxn modelId="{33C55540-CB2D-4F8E-AD66-3748063DDA3F}" type="presOf" srcId="{7035A8A5-A8E6-4317-BDC7-553CCAF163CD}" destId="{1506C2C4-3F0C-4656-918B-E829C4BB774E}" srcOrd="0" destOrd="0" presId="urn:microsoft.com/office/officeart/2005/8/layout/vList5"/>
    <dgm:cxn modelId="{EBA93492-38E7-4CA7-A3EE-7B4E3A56F945}" type="presOf" srcId="{91CE9D9B-C0B6-4C3C-ABCC-A1A1CE307435}" destId="{F56328EF-B761-4E67-8E5B-31E33BECA297}" srcOrd="0" destOrd="0" presId="urn:microsoft.com/office/officeart/2005/8/layout/vList5"/>
    <dgm:cxn modelId="{D9E782A7-ADF6-42AA-9DBE-90A6597AA3BF}" type="presOf" srcId="{B61501B2-5544-4436-B9F9-8A907DF2DF7A}" destId="{DE8B4046-2399-41F4-9B7B-404B55002CA5}" srcOrd="0" destOrd="0" presId="urn:microsoft.com/office/officeart/2005/8/layout/vList5"/>
    <dgm:cxn modelId="{EC5B74BF-6BA5-4C83-BAD8-F364171D1608}" srcId="{7035A8A5-A8E6-4317-BDC7-553CCAF163CD}" destId="{B61501B2-5544-4436-B9F9-8A907DF2DF7A}" srcOrd="0" destOrd="0" parTransId="{B614A697-A0CE-4925-BB42-E7504EBE3D28}" sibTransId="{6DAAE897-EF6C-431B-82F4-E14EAD02E46B}"/>
    <dgm:cxn modelId="{2EBB08D8-E338-437F-9510-49312464E5B1}" type="presOf" srcId="{793CCB37-3FE9-46EC-8446-17F56729C478}" destId="{F56328EF-B761-4E67-8E5B-31E33BECA297}" srcOrd="0" destOrd="1" presId="urn:microsoft.com/office/officeart/2005/8/layout/vList5"/>
    <dgm:cxn modelId="{9604A3DA-1BF6-4143-BD25-B16F7DB53091}" srcId="{B61501B2-5544-4436-B9F9-8A907DF2DF7A}" destId="{793CCB37-3FE9-46EC-8446-17F56729C478}" srcOrd="1" destOrd="0" parTransId="{61A3294F-C740-48A5-AC4C-6BFB7C08BFD9}" sibTransId="{22CC4750-8C54-416F-AE4F-5483B7D7B5B7}"/>
    <dgm:cxn modelId="{5C436AF6-7704-4F5A-B7EA-E9AE1BD53D06}" srcId="{B61501B2-5544-4436-B9F9-8A907DF2DF7A}" destId="{91CE9D9B-C0B6-4C3C-ABCC-A1A1CE307435}" srcOrd="0" destOrd="0" parTransId="{B5BB9590-612D-4926-BAC4-8F6B802330F5}" sibTransId="{6A9EBDC1-E267-4AA0-9DB3-38A94E6B469C}"/>
    <dgm:cxn modelId="{20A51BE1-46BA-49A7-9C44-BB2A7E169E60}" type="presParOf" srcId="{1506C2C4-3F0C-4656-918B-E829C4BB774E}" destId="{89EAA228-F9E2-4226-ADB2-55BAC9FA32AD}" srcOrd="0" destOrd="0" presId="urn:microsoft.com/office/officeart/2005/8/layout/vList5"/>
    <dgm:cxn modelId="{E6AC375C-AE3F-40BA-9E89-7EA4E9F4BFF6}" type="presParOf" srcId="{89EAA228-F9E2-4226-ADB2-55BAC9FA32AD}" destId="{DE8B4046-2399-41F4-9B7B-404B55002CA5}" srcOrd="0" destOrd="0" presId="urn:microsoft.com/office/officeart/2005/8/layout/vList5"/>
    <dgm:cxn modelId="{DCE476B6-363C-43CB-BBD5-4A6B73E1F7E2}" type="presParOf" srcId="{89EAA228-F9E2-4226-ADB2-55BAC9FA32AD}" destId="{F56328EF-B761-4E67-8E5B-31E33BECA297}" srcOrd="1" destOrd="0" presId="urn:microsoft.com/office/officeart/2005/8/layout/vList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035A8A5-A8E6-4317-BDC7-553CCAF163CD}" type="doc">
      <dgm:prSet loTypeId="urn:microsoft.com/office/officeart/2005/8/layout/vList5" loCatId="list" qsTypeId="urn:microsoft.com/office/officeart/2005/8/quickstyle/simple1" qsCatId="simple" csTypeId="urn:microsoft.com/office/officeart/2005/8/colors/accent2_1" csCatId="accent2" phldr="1"/>
      <dgm:spPr/>
      <dgm:t>
        <a:bodyPr/>
        <a:lstStyle/>
        <a:p>
          <a:endParaRPr lang="en-US"/>
        </a:p>
      </dgm:t>
    </dgm:pt>
    <dgm:pt modelId="{84B3D332-F893-40CB-8A33-DF05AE25161F}">
      <dgm:prSet phldrT="[Text]"/>
      <dgm:spPr/>
      <dgm:t>
        <a:bodyPr/>
        <a:lstStyle/>
        <a:p>
          <a:r>
            <a:rPr lang="en-US" dirty="0"/>
            <a:t>Managerial Implications: Firms should effectively communicate this segment with family-valued messages through traditional communication channels.</a:t>
          </a:r>
        </a:p>
      </dgm:t>
    </dgm:pt>
    <dgm:pt modelId="{5BF25396-581B-4CB9-9F1B-805588217257}">
      <dgm:prSet phldrT="[Text]"/>
      <dgm:spPr/>
      <dgm:t>
        <a:bodyPr/>
        <a:lstStyle/>
        <a:p>
          <a:r>
            <a:rPr lang="en-US" dirty="0"/>
            <a:t>Significantly higher marriage rate (80.7% vs. 68.1%, p&lt;0.03), higher household size (3.31 vs. 3, p&lt;0.07) and less likely to use the Internet (55% vs. 70.6%, p&lt;0.05). More likely to be Caucasian (80% vs. 76.5%, p&lt;0.05). </a:t>
          </a:r>
        </a:p>
      </dgm:t>
    </dgm:pt>
    <dgm:pt modelId="{B0C4FC8C-6C7B-48E3-A815-2A33F3C51DE3}">
      <dgm:prSet phldrT="[Text]" custT="1"/>
      <dgm:spPr/>
      <dgm:t>
        <a:bodyPr/>
        <a:lstStyle/>
        <a:p>
          <a:r>
            <a:rPr lang="en-US" sz="1800" b="1" dirty="0"/>
            <a:t>“Family Oriented” Segment pursing convenience (59%)</a:t>
          </a:r>
        </a:p>
        <a:p>
          <a:r>
            <a:rPr lang="en-US" sz="1600" dirty="0"/>
            <a:t>Selected Features: “Not Foreign brands”, “Easy for loading &amp; unloading”, “Good looking”, “Family use”</a:t>
          </a:r>
        </a:p>
      </dgm:t>
    </dgm:pt>
    <dgm:pt modelId="{791AE9DA-CFE3-4C45-B248-B464B0052C70}" type="sibTrans" cxnId="{F31D29F9-7515-404D-92B6-090B3E739775}">
      <dgm:prSet/>
      <dgm:spPr/>
      <dgm:t>
        <a:bodyPr/>
        <a:lstStyle/>
        <a:p>
          <a:endParaRPr lang="en-US"/>
        </a:p>
      </dgm:t>
    </dgm:pt>
    <dgm:pt modelId="{6AB147E2-7B79-4939-A0AC-103D60E441EB}" type="parTrans" cxnId="{F31D29F9-7515-404D-92B6-090B3E739775}">
      <dgm:prSet/>
      <dgm:spPr/>
      <dgm:t>
        <a:bodyPr/>
        <a:lstStyle/>
        <a:p>
          <a:endParaRPr lang="en-US"/>
        </a:p>
      </dgm:t>
    </dgm:pt>
    <dgm:pt modelId="{194A0635-6472-4DA6-8C1A-9E29F8E787DA}" type="sibTrans" cxnId="{2F1AFD3A-E1F2-4946-B624-9E13038FB678}">
      <dgm:prSet/>
      <dgm:spPr/>
      <dgm:t>
        <a:bodyPr/>
        <a:lstStyle/>
        <a:p>
          <a:endParaRPr lang="en-US"/>
        </a:p>
      </dgm:t>
    </dgm:pt>
    <dgm:pt modelId="{1FD5935E-8F12-4DF1-8A41-5A013421BACE}" type="parTrans" cxnId="{2F1AFD3A-E1F2-4946-B624-9E13038FB678}">
      <dgm:prSet/>
      <dgm:spPr/>
      <dgm:t>
        <a:bodyPr/>
        <a:lstStyle/>
        <a:p>
          <a:endParaRPr lang="en-US"/>
        </a:p>
      </dgm:t>
    </dgm:pt>
    <dgm:pt modelId="{4D6EE542-E8F0-464A-8064-701E44F09739}" type="sibTrans" cxnId="{BC555D94-9E30-4DE4-9C99-85F45CC1808A}">
      <dgm:prSet/>
      <dgm:spPr/>
      <dgm:t>
        <a:bodyPr/>
        <a:lstStyle/>
        <a:p>
          <a:endParaRPr lang="en-US"/>
        </a:p>
      </dgm:t>
    </dgm:pt>
    <dgm:pt modelId="{6B6AB3E8-FAB6-44C9-AEBA-6D94CD4DE304}" type="parTrans" cxnId="{BC555D94-9E30-4DE4-9C99-85F45CC1808A}">
      <dgm:prSet/>
      <dgm:spPr/>
      <dgm:t>
        <a:bodyPr/>
        <a:lstStyle/>
        <a:p>
          <a:endParaRPr lang="en-US"/>
        </a:p>
      </dgm:t>
    </dgm:pt>
    <dgm:pt modelId="{1506C2C4-3F0C-4656-918B-E829C4BB774E}" type="pres">
      <dgm:prSet presAssocID="{7035A8A5-A8E6-4317-BDC7-553CCAF163CD}" presName="Name0" presStyleCnt="0">
        <dgm:presLayoutVars>
          <dgm:dir/>
          <dgm:animLvl val="lvl"/>
          <dgm:resizeHandles val="exact"/>
        </dgm:presLayoutVars>
      </dgm:prSet>
      <dgm:spPr/>
    </dgm:pt>
    <dgm:pt modelId="{5B846B4B-121F-497D-8689-F0954492C9CB}" type="pres">
      <dgm:prSet presAssocID="{B0C4FC8C-6C7B-48E3-A815-2A33F3C51DE3}" presName="linNode" presStyleCnt="0"/>
      <dgm:spPr/>
    </dgm:pt>
    <dgm:pt modelId="{414096D0-9EB6-4FAE-BF4D-D4CC69644749}" type="pres">
      <dgm:prSet presAssocID="{B0C4FC8C-6C7B-48E3-A815-2A33F3C51DE3}" presName="parentText" presStyleLbl="node1" presStyleIdx="0" presStyleCnt="1" custScaleX="87931">
        <dgm:presLayoutVars>
          <dgm:chMax val="1"/>
          <dgm:bulletEnabled val="1"/>
        </dgm:presLayoutVars>
      </dgm:prSet>
      <dgm:spPr/>
    </dgm:pt>
    <dgm:pt modelId="{D35E1E8E-D131-4C16-82CB-34EF87A91D0D}" type="pres">
      <dgm:prSet presAssocID="{B0C4FC8C-6C7B-48E3-A815-2A33F3C51DE3}" presName="descendantText" presStyleLbl="alignAccFollowNode1" presStyleIdx="0" presStyleCnt="1" custScaleX="143981" custScaleY="117996">
        <dgm:presLayoutVars>
          <dgm:bulletEnabled val="1"/>
        </dgm:presLayoutVars>
      </dgm:prSet>
      <dgm:spPr/>
    </dgm:pt>
  </dgm:ptLst>
  <dgm:cxnLst>
    <dgm:cxn modelId="{89154818-8FD9-4B22-AF56-23B62EE50E1D}" type="presOf" srcId="{84B3D332-F893-40CB-8A33-DF05AE25161F}" destId="{D35E1E8E-D131-4C16-82CB-34EF87A91D0D}" srcOrd="0" destOrd="1" presId="urn:microsoft.com/office/officeart/2005/8/layout/vList5"/>
    <dgm:cxn modelId="{64ADD024-FAC5-4447-99A2-892969F68208}" type="presOf" srcId="{5BF25396-581B-4CB9-9F1B-805588217257}" destId="{D35E1E8E-D131-4C16-82CB-34EF87A91D0D}" srcOrd="0" destOrd="0" presId="urn:microsoft.com/office/officeart/2005/8/layout/vList5"/>
    <dgm:cxn modelId="{2F1AFD3A-E1F2-4946-B624-9E13038FB678}" srcId="{B0C4FC8C-6C7B-48E3-A815-2A33F3C51DE3}" destId="{84B3D332-F893-40CB-8A33-DF05AE25161F}" srcOrd="1" destOrd="0" parTransId="{1FD5935E-8F12-4DF1-8A41-5A013421BACE}" sibTransId="{194A0635-6472-4DA6-8C1A-9E29F8E787DA}"/>
    <dgm:cxn modelId="{6FF1A43C-5ADE-4736-8DB1-030557785B96}" type="presOf" srcId="{B0C4FC8C-6C7B-48E3-A815-2A33F3C51DE3}" destId="{414096D0-9EB6-4FAE-BF4D-D4CC69644749}" srcOrd="0" destOrd="0" presId="urn:microsoft.com/office/officeart/2005/8/layout/vList5"/>
    <dgm:cxn modelId="{079D2B64-0B65-4B06-A78F-705BA626CF59}" type="presOf" srcId="{7035A8A5-A8E6-4317-BDC7-553CCAF163CD}" destId="{1506C2C4-3F0C-4656-918B-E829C4BB774E}" srcOrd="0" destOrd="0" presId="urn:microsoft.com/office/officeart/2005/8/layout/vList5"/>
    <dgm:cxn modelId="{BC555D94-9E30-4DE4-9C99-85F45CC1808A}" srcId="{B0C4FC8C-6C7B-48E3-A815-2A33F3C51DE3}" destId="{5BF25396-581B-4CB9-9F1B-805588217257}" srcOrd="0" destOrd="0" parTransId="{6B6AB3E8-FAB6-44C9-AEBA-6D94CD4DE304}" sibTransId="{4D6EE542-E8F0-464A-8064-701E44F09739}"/>
    <dgm:cxn modelId="{F31D29F9-7515-404D-92B6-090B3E739775}" srcId="{7035A8A5-A8E6-4317-BDC7-553CCAF163CD}" destId="{B0C4FC8C-6C7B-48E3-A815-2A33F3C51DE3}" srcOrd="0" destOrd="0" parTransId="{6AB147E2-7B79-4939-A0AC-103D60E441EB}" sibTransId="{791AE9DA-CFE3-4C45-B248-B464B0052C70}"/>
    <dgm:cxn modelId="{FCADDE43-113F-493F-97A5-4BEFDD7F92C2}" type="presParOf" srcId="{1506C2C4-3F0C-4656-918B-E829C4BB774E}" destId="{5B846B4B-121F-497D-8689-F0954492C9CB}" srcOrd="0" destOrd="0" presId="urn:microsoft.com/office/officeart/2005/8/layout/vList5"/>
    <dgm:cxn modelId="{20C594CB-9045-4FC9-ACFC-6DBD7D7A88A9}" type="presParOf" srcId="{5B846B4B-121F-497D-8689-F0954492C9CB}" destId="{414096D0-9EB6-4FAE-BF4D-D4CC69644749}" srcOrd="0" destOrd="0" presId="urn:microsoft.com/office/officeart/2005/8/layout/vList5"/>
    <dgm:cxn modelId="{0AF829C8-6D47-4237-BDA2-7F1FF1AC0DA7}" type="presParOf" srcId="{5B846B4B-121F-497D-8689-F0954492C9CB}" destId="{D35E1E8E-D131-4C16-82CB-34EF87A91D0D}"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035A8A5-A8E6-4317-BDC7-553CCAF163CD}" type="doc">
      <dgm:prSet loTypeId="urn:microsoft.com/office/officeart/2005/8/layout/vList5" loCatId="list" qsTypeId="urn:microsoft.com/office/officeart/2005/8/quickstyle/simple1" qsCatId="simple" csTypeId="urn:microsoft.com/office/officeart/2005/8/colors/accent1_1" csCatId="accent1" phldr="1"/>
      <dgm:spPr/>
      <dgm:t>
        <a:bodyPr/>
        <a:lstStyle/>
        <a:p>
          <a:endParaRPr lang="en-US"/>
        </a:p>
      </dgm:t>
    </dgm:pt>
    <dgm:pt modelId="{B61501B2-5544-4436-B9F9-8A907DF2DF7A}">
      <dgm:prSet phldrT="[Text]" custT="1"/>
      <dgm:spPr/>
      <dgm:t>
        <a:bodyPr/>
        <a:lstStyle/>
        <a:p>
          <a:r>
            <a:rPr lang="en-US" sz="1800" b="1" dirty="0"/>
            <a:t>“Economic Value” Segment (41%)</a:t>
          </a:r>
        </a:p>
        <a:p>
          <a:r>
            <a:rPr lang="en-US" sz="1600" dirty="0"/>
            <a:t>Selected Features: “Value for the money”, “Reasonable price”, “Good looking” </a:t>
          </a:r>
        </a:p>
      </dgm:t>
    </dgm:pt>
    <dgm:pt modelId="{B614A697-A0CE-4925-BB42-E7504EBE3D28}" type="parTrans" cxnId="{EC5B74BF-6BA5-4C83-BAD8-F364171D1608}">
      <dgm:prSet/>
      <dgm:spPr/>
      <dgm:t>
        <a:bodyPr/>
        <a:lstStyle/>
        <a:p>
          <a:endParaRPr lang="en-US"/>
        </a:p>
      </dgm:t>
    </dgm:pt>
    <dgm:pt modelId="{6DAAE897-EF6C-431B-82F4-E14EAD02E46B}" type="sibTrans" cxnId="{EC5B74BF-6BA5-4C83-BAD8-F364171D1608}">
      <dgm:prSet/>
      <dgm:spPr/>
      <dgm:t>
        <a:bodyPr/>
        <a:lstStyle/>
        <a:p>
          <a:endParaRPr lang="en-US"/>
        </a:p>
      </dgm:t>
    </dgm:pt>
    <dgm:pt modelId="{91CE9D9B-C0B6-4C3C-ABCC-A1A1CE307435}">
      <dgm:prSet phldrT="[Text]" custT="1"/>
      <dgm:spPr/>
      <dgm:t>
        <a:bodyPr/>
        <a:lstStyle/>
        <a:p>
          <a:r>
            <a:rPr lang="en-US" sz="2000" dirty="0"/>
            <a:t>Lower marriage rate, stronger tendency to use Internet and lower average household sizes.</a:t>
          </a:r>
        </a:p>
      </dgm:t>
    </dgm:pt>
    <dgm:pt modelId="{B5BB9590-612D-4926-BAC4-8F6B802330F5}" type="parTrans" cxnId="{5C436AF6-7704-4F5A-B7EA-E9AE1BD53D06}">
      <dgm:prSet/>
      <dgm:spPr/>
      <dgm:t>
        <a:bodyPr/>
        <a:lstStyle/>
        <a:p>
          <a:endParaRPr lang="en-US"/>
        </a:p>
      </dgm:t>
    </dgm:pt>
    <dgm:pt modelId="{6A9EBDC1-E267-4AA0-9DB3-38A94E6B469C}" type="sibTrans" cxnId="{5C436AF6-7704-4F5A-B7EA-E9AE1BD53D06}">
      <dgm:prSet/>
      <dgm:spPr/>
      <dgm:t>
        <a:bodyPr/>
        <a:lstStyle/>
        <a:p>
          <a:endParaRPr lang="en-US"/>
        </a:p>
      </dgm:t>
    </dgm:pt>
    <dgm:pt modelId="{793CCB37-3FE9-46EC-8446-17F56729C478}">
      <dgm:prSet phldrT="[Text]" custT="1"/>
      <dgm:spPr/>
      <dgm:t>
        <a:bodyPr/>
        <a:lstStyle/>
        <a:p>
          <a:r>
            <a:rPr lang="en-US" sz="2000" dirty="0"/>
            <a:t>Managerial Implications: firms should focus on a pricing strategy and communicate the economic value of SUV’s using more online communication channels.</a:t>
          </a:r>
        </a:p>
      </dgm:t>
    </dgm:pt>
    <dgm:pt modelId="{61A3294F-C740-48A5-AC4C-6BFB7C08BFD9}" type="parTrans" cxnId="{9604A3DA-1BF6-4143-BD25-B16F7DB53091}">
      <dgm:prSet/>
      <dgm:spPr/>
      <dgm:t>
        <a:bodyPr/>
        <a:lstStyle/>
        <a:p>
          <a:endParaRPr lang="en-US"/>
        </a:p>
      </dgm:t>
    </dgm:pt>
    <dgm:pt modelId="{22CC4750-8C54-416F-AE4F-5483B7D7B5B7}" type="sibTrans" cxnId="{9604A3DA-1BF6-4143-BD25-B16F7DB53091}">
      <dgm:prSet/>
      <dgm:spPr/>
      <dgm:t>
        <a:bodyPr/>
        <a:lstStyle/>
        <a:p>
          <a:endParaRPr lang="en-US"/>
        </a:p>
      </dgm:t>
    </dgm:pt>
    <dgm:pt modelId="{4BB5E9AF-17C0-41AF-B0AA-98CA88E4C5D1}">
      <dgm:prSet phldrT="[Text]" custT="1"/>
      <dgm:spPr/>
      <dgm:t>
        <a:bodyPr/>
        <a:lstStyle/>
        <a:p>
          <a:r>
            <a:rPr lang="en-US" sz="2000" dirty="0"/>
            <a:t>Note, “Good looking” feature is selected across both segments.</a:t>
          </a:r>
        </a:p>
      </dgm:t>
    </dgm:pt>
    <dgm:pt modelId="{311A01D0-FF03-4099-A765-6CF85D552628}" type="parTrans" cxnId="{915E1FD8-EF7E-4B03-A01C-5233E63ECED4}">
      <dgm:prSet/>
      <dgm:spPr/>
      <dgm:t>
        <a:bodyPr/>
        <a:lstStyle/>
        <a:p>
          <a:endParaRPr lang="en-US"/>
        </a:p>
      </dgm:t>
    </dgm:pt>
    <dgm:pt modelId="{EE4DEEF3-A71D-43D0-8FFC-9B9373C00FDE}" type="sibTrans" cxnId="{915E1FD8-EF7E-4B03-A01C-5233E63ECED4}">
      <dgm:prSet/>
      <dgm:spPr/>
      <dgm:t>
        <a:bodyPr/>
        <a:lstStyle/>
        <a:p>
          <a:endParaRPr lang="en-US"/>
        </a:p>
      </dgm:t>
    </dgm:pt>
    <dgm:pt modelId="{1506C2C4-3F0C-4656-918B-E829C4BB774E}" type="pres">
      <dgm:prSet presAssocID="{7035A8A5-A8E6-4317-BDC7-553CCAF163CD}" presName="Name0" presStyleCnt="0">
        <dgm:presLayoutVars>
          <dgm:dir/>
          <dgm:animLvl val="lvl"/>
          <dgm:resizeHandles val="exact"/>
        </dgm:presLayoutVars>
      </dgm:prSet>
      <dgm:spPr/>
    </dgm:pt>
    <dgm:pt modelId="{89EAA228-F9E2-4226-ADB2-55BAC9FA32AD}" type="pres">
      <dgm:prSet presAssocID="{B61501B2-5544-4436-B9F9-8A907DF2DF7A}" presName="linNode" presStyleCnt="0"/>
      <dgm:spPr/>
    </dgm:pt>
    <dgm:pt modelId="{DE8B4046-2399-41F4-9B7B-404B55002CA5}" type="pres">
      <dgm:prSet presAssocID="{B61501B2-5544-4436-B9F9-8A907DF2DF7A}" presName="parentText" presStyleLbl="node1" presStyleIdx="0" presStyleCnt="1" custScaleX="91607">
        <dgm:presLayoutVars>
          <dgm:chMax val="1"/>
          <dgm:bulletEnabled val="1"/>
        </dgm:presLayoutVars>
      </dgm:prSet>
      <dgm:spPr/>
    </dgm:pt>
    <dgm:pt modelId="{F56328EF-B761-4E67-8E5B-31E33BECA297}" type="pres">
      <dgm:prSet presAssocID="{B61501B2-5544-4436-B9F9-8A907DF2DF7A}" presName="descendantText" presStyleLbl="alignAccFollowNode1" presStyleIdx="0" presStyleCnt="1" custScaleX="144475" custScaleY="117013">
        <dgm:presLayoutVars>
          <dgm:bulletEnabled val="1"/>
        </dgm:presLayoutVars>
      </dgm:prSet>
      <dgm:spPr/>
    </dgm:pt>
  </dgm:ptLst>
  <dgm:cxnLst>
    <dgm:cxn modelId="{D2074333-459E-4FF1-93CF-BD9253CF52ED}" type="presOf" srcId="{4BB5E9AF-17C0-41AF-B0AA-98CA88E4C5D1}" destId="{F56328EF-B761-4E67-8E5B-31E33BECA297}" srcOrd="0" destOrd="2" presId="urn:microsoft.com/office/officeart/2005/8/layout/vList5"/>
    <dgm:cxn modelId="{33C55540-CB2D-4F8E-AD66-3748063DDA3F}" type="presOf" srcId="{7035A8A5-A8E6-4317-BDC7-553CCAF163CD}" destId="{1506C2C4-3F0C-4656-918B-E829C4BB774E}" srcOrd="0" destOrd="0" presId="urn:microsoft.com/office/officeart/2005/8/layout/vList5"/>
    <dgm:cxn modelId="{EBA93492-38E7-4CA7-A3EE-7B4E3A56F945}" type="presOf" srcId="{91CE9D9B-C0B6-4C3C-ABCC-A1A1CE307435}" destId="{F56328EF-B761-4E67-8E5B-31E33BECA297}" srcOrd="0" destOrd="0" presId="urn:microsoft.com/office/officeart/2005/8/layout/vList5"/>
    <dgm:cxn modelId="{D9E782A7-ADF6-42AA-9DBE-90A6597AA3BF}" type="presOf" srcId="{B61501B2-5544-4436-B9F9-8A907DF2DF7A}" destId="{DE8B4046-2399-41F4-9B7B-404B55002CA5}" srcOrd="0" destOrd="0" presId="urn:microsoft.com/office/officeart/2005/8/layout/vList5"/>
    <dgm:cxn modelId="{EC5B74BF-6BA5-4C83-BAD8-F364171D1608}" srcId="{7035A8A5-A8E6-4317-BDC7-553CCAF163CD}" destId="{B61501B2-5544-4436-B9F9-8A907DF2DF7A}" srcOrd="0" destOrd="0" parTransId="{B614A697-A0CE-4925-BB42-E7504EBE3D28}" sibTransId="{6DAAE897-EF6C-431B-82F4-E14EAD02E46B}"/>
    <dgm:cxn modelId="{2EBB08D8-E338-437F-9510-49312464E5B1}" type="presOf" srcId="{793CCB37-3FE9-46EC-8446-17F56729C478}" destId="{F56328EF-B761-4E67-8E5B-31E33BECA297}" srcOrd="0" destOrd="1" presId="urn:microsoft.com/office/officeart/2005/8/layout/vList5"/>
    <dgm:cxn modelId="{915E1FD8-EF7E-4B03-A01C-5233E63ECED4}" srcId="{B61501B2-5544-4436-B9F9-8A907DF2DF7A}" destId="{4BB5E9AF-17C0-41AF-B0AA-98CA88E4C5D1}" srcOrd="2" destOrd="0" parTransId="{311A01D0-FF03-4099-A765-6CF85D552628}" sibTransId="{EE4DEEF3-A71D-43D0-8FFC-9B9373C00FDE}"/>
    <dgm:cxn modelId="{9604A3DA-1BF6-4143-BD25-B16F7DB53091}" srcId="{B61501B2-5544-4436-B9F9-8A907DF2DF7A}" destId="{793CCB37-3FE9-46EC-8446-17F56729C478}" srcOrd="1" destOrd="0" parTransId="{61A3294F-C740-48A5-AC4C-6BFB7C08BFD9}" sibTransId="{22CC4750-8C54-416F-AE4F-5483B7D7B5B7}"/>
    <dgm:cxn modelId="{5C436AF6-7704-4F5A-B7EA-E9AE1BD53D06}" srcId="{B61501B2-5544-4436-B9F9-8A907DF2DF7A}" destId="{91CE9D9B-C0B6-4C3C-ABCC-A1A1CE307435}" srcOrd="0" destOrd="0" parTransId="{B5BB9590-612D-4926-BAC4-8F6B802330F5}" sibTransId="{6A9EBDC1-E267-4AA0-9DB3-38A94E6B469C}"/>
    <dgm:cxn modelId="{20A51BE1-46BA-49A7-9C44-BB2A7E169E60}" type="presParOf" srcId="{1506C2C4-3F0C-4656-918B-E829C4BB774E}" destId="{89EAA228-F9E2-4226-ADB2-55BAC9FA32AD}" srcOrd="0" destOrd="0" presId="urn:microsoft.com/office/officeart/2005/8/layout/vList5"/>
    <dgm:cxn modelId="{E6AC375C-AE3F-40BA-9E89-7EA4E9F4BFF6}" type="presParOf" srcId="{89EAA228-F9E2-4226-ADB2-55BAC9FA32AD}" destId="{DE8B4046-2399-41F4-9B7B-404B55002CA5}" srcOrd="0" destOrd="0" presId="urn:microsoft.com/office/officeart/2005/8/layout/vList5"/>
    <dgm:cxn modelId="{DCE476B6-363C-43CB-BBD5-4A6B73E1F7E2}" type="presParOf" srcId="{89EAA228-F9E2-4226-ADB2-55BAC9FA32AD}" destId="{F56328EF-B761-4E67-8E5B-31E33BECA297}" srcOrd="1" destOrd="0" presId="urn:microsoft.com/office/officeart/2005/8/layout/vList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5E1E8E-D131-4C16-82CB-34EF87A91D0D}">
      <dsp:nvSpPr>
        <dsp:cNvPr id="0" name=""/>
        <dsp:cNvSpPr/>
      </dsp:nvSpPr>
      <dsp:spPr>
        <a:xfrm rot="5400000">
          <a:off x="4278825" y="-1965320"/>
          <a:ext cx="2445632" cy="6521440"/>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A small segment of overall less satisfied users with a potential for higher loyalty with improved early retention strategies – Had more problems with National.</a:t>
          </a:r>
        </a:p>
        <a:p>
          <a:pPr marL="228600" lvl="1" indent="-228600" algn="l" defTabSz="889000">
            <a:lnSpc>
              <a:spcPct val="90000"/>
            </a:lnSpc>
            <a:spcBef>
              <a:spcPct val="0"/>
            </a:spcBef>
            <a:spcAft>
              <a:spcPct val="15000"/>
            </a:spcAft>
            <a:buChar char="•"/>
          </a:pPr>
          <a:r>
            <a:rPr lang="en-US" sz="2000" kern="1200" dirty="0">
              <a:solidFill>
                <a:srgbClr val="FF0000"/>
              </a:solidFill>
            </a:rPr>
            <a:t>Managerial Implications</a:t>
          </a:r>
          <a:r>
            <a:rPr lang="en-US" sz="2000" kern="1200" dirty="0"/>
            <a:t>: At the early stage of relationship, </a:t>
          </a:r>
          <a:r>
            <a:rPr lang="en-US" sz="2000" kern="1200" dirty="0">
              <a:solidFill>
                <a:srgbClr val="1909E7"/>
              </a:solidFill>
            </a:rPr>
            <a:t>National should try more efforts to understand their needs</a:t>
          </a:r>
          <a:r>
            <a:rPr lang="en-US" sz="2000" kern="1200" dirty="0"/>
            <a:t> (Empathy 5) and </a:t>
          </a:r>
          <a:r>
            <a:rPr lang="en-US" sz="2000" kern="1200" dirty="0">
              <a:solidFill>
                <a:srgbClr val="1909E7"/>
              </a:solidFill>
            </a:rPr>
            <a:t>to solve their problems with a sincere interest</a:t>
          </a:r>
          <a:r>
            <a:rPr lang="en-US" sz="2000" kern="1200" dirty="0"/>
            <a:t> (Reliability 2).</a:t>
          </a:r>
        </a:p>
      </dsp:txBody>
      <dsp:txXfrm rot="-5400000">
        <a:off x="2240921" y="191970"/>
        <a:ext cx="6402054" cy="2206860"/>
      </dsp:txXfrm>
    </dsp:sp>
    <dsp:sp modelId="{414096D0-9EB6-4FAE-BF4D-D4CC69644749}">
      <dsp:nvSpPr>
        <dsp:cNvPr id="0" name=""/>
        <dsp:cNvSpPr/>
      </dsp:nvSpPr>
      <dsp:spPr>
        <a:xfrm>
          <a:off x="638" y="0"/>
          <a:ext cx="2240282" cy="2590800"/>
        </a:xfrm>
        <a:prstGeom prst="roundRect">
          <a:avLst/>
        </a:prstGeom>
        <a:solidFill>
          <a:schemeClr val="accent1">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“Diamond in the Rough” </a:t>
          </a:r>
          <a:r>
            <a:rPr lang="en-US" sz="1800" b="1" kern="1200" dirty="0"/>
            <a:t>Segment (14%)</a:t>
          </a:r>
        </a:p>
        <a:p>
          <a:pPr marL="0" lvl="0" indent="0" algn="ctr" defTabSz="800100">
            <a:lnSpc>
              <a:spcPct val="90000"/>
            </a:lnSpc>
            <a:spcBef>
              <a:spcPct val="0"/>
            </a:spcBef>
            <a:spcAft>
              <a:spcPct val="35000"/>
            </a:spcAft>
            <a:buNone/>
          </a:pPr>
          <a:r>
            <a:rPr lang="en-US" sz="1600" kern="1200" dirty="0"/>
            <a:t>Reliability 2 and Empathy 5 </a:t>
          </a:r>
        </a:p>
      </dsp:txBody>
      <dsp:txXfrm>
        <a:off x="110000" y="109362"/>
        <a:ext cx="2021558" cy="23720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6328EF-B761-4E67-8E5B-31E33BECA297}">
      <dsp:nvSpPr>
        <dsp:cNvPr id="0" name=""/>
        <dsp:cNvSpPr/>
      </dsp:nvSpPr>
      <dsp:spPr>
        <a:xfrm rot="5400000">
          <a:off x="4320318" y="-1932987"/>
          <a:ext cx="2425258" cy="6456775"/>
        </a:xfrm>
        <a:prstGeom prst="round2Same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A major segment of more satisfied users whom National needs efficient retention marketing strategies.</a:t>
          </a:r>
        </a:p>
        <a:p>
          <a:pPr marL="171450" lvl="1" indent="-171450" algn="l" defTabSz="844550">
            <a:lnSpc>
              <a:spcPct val="90000"/>
            </a:lnSpc>
            <a:spcBef>
              <a:spcPct val="0"/>
            </a:spcBef>
            <a:spcAft>
              <a:spcPct val="15000"/>
            </a:spcAft>
            <a:buChar char="•"/>
          </a:pPr>
          <a:r>
            <a:rPr lang="en-US" sz="1900" kern="1200" dirty="0">
              <a:solidFill>
                <a:srgbClr val="FF0000"/>
              </a:solidFill>
            </a:rPr>
            <a:t>Managerial Implications: </a:t>
          </a:r>
          <a:r>
            <a:rPr lang="en-US" sz="1900" kern="1200" dirty="0">
              <a:solidFill>
                <a:schemeClr val="tx1"/>
              </a:solidFill>
            </a:rPr>
            <a:t>To efficiently maintain this large group of users, the firm should keep doing communications that </a:t>
          </a:r>
          <a:r>
            <a:rPr lang="en-US" sz="1900" kern="1200" dirty="0">
              <a:solidFill>
                <a:srgbClr val="1909E7"/>
              </a:solidFill>
            </a:rPr>
            <a:t>National does care customers </a:t>
          </a:r>
          <a:r>
            <a:rPr lang="en-US" sz="1900" kern="1200" dirty="0">
              <a:solidFill>
                <a:schemeClr val="tx1"/>
              </a:solidFill>
            </a:rPr>
            <a:t>(Empathy 1) and </a:t>
          </a:r>
          <a:r>
            <a:rPr lang="en-US" sz="1900" kern="1200" dirty="0">
              <a:solidFill>
                <a:srgbClr val="1909E7"/>
              </a:solidFill>
            </a:rPr>
            <a:t>customers will be safe with National </a:t>
          </a:r>
          <a:r>
            <a:rPr lang="en-US" sz="1900" kern="1200" dirty="0">
              <a:solidFill>
                <a:schemeClr val="tx1"/>
              </a:solidFill>
            </a:rPr>
            <a:t>(Assurance 2). Additionally, it is important to provide impression that </a:t>
          </a:r>
          <a:r>
            <a:rPr lang="en-US" sz="1900" kern="1200" dirty="0">
              <a:solidFill>
                <a:srgbClr val="1909E7"/>
              </a:solidFill>
            </a:rPr>
            <a:t>National keep promises </a:t>
          </a:r>
          <a:r>
            <a:rPr lang="en-US" sz="1900" kern="1200" dirty="0">
              <a:solidFill>
                <a:schemeClr val="tx1"/>
              </a:solidFill>
            </a:rPr>
            <a:t>(Reliability 1).</a:t>
          </a:r>
          <a:endParaRPr lang="en-US" sz="1900" kern="1200" dirty="0"/>
        </a:p>
      </dsp:txBody>
      <dsp:txXfrm rot="-5400000">
        <a:off x="2304560" y="201162"/>
        <a:ext cx="6338384" cy="2188476"/>
      </dsp:txXfrm>
    </dsp:sp>
    <dsp:sp modelId="{DE8B4046-2399-41F4-9B7B-404B55002CA5}">
      <dsp:nvSpPr>
        <dsp:cNvPr id="0" name=""/>
        <dsp:cNvSpPr/>
      </dsp:nvSpPr>
      <dsp:spPr>
        <a:xfrm>
          <a:off x="1664" y="0"/>
          <a:ext cx="2302895" cy="2590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“Bread and Butter” </a:t>
          </a:r>
          <a:r>
            <a:rPr lang="en-US" sz="1800" b="1" kern="1200" dirty="0"/>
            <a:t>Segment (86%)</a:t>
          </a:r>
        </a:p>
        <a:p>
          <a:pPr marL="0" lvl="0" indent="0" algn="ctr" defTabSz="800100">
            <a:lnSpc>
              <a:spcPct val="90000"/>
            </a:lnSpc>
            <a:spcBef>
              <a:spcPct val="0"/>
            </a:spcBef>
            <a:spcAft>
              <a:spcPct val="35000"/>
            </a:spcAft>
            <a:buNone/>
          </a:pPr>
          <a:r>
            <a:rPr lang="en-US" sz="1600" kern="1200" dirty="0">
              <a:solidFill>
                <a:schemeClr val="bg1"/>
              </a:solidFill>
            </a:rPr>
            <a:t>Reliability 1, Empathy 1 and Assurance 2 </a:t>
          </a:r>
        </a:p>
      </dsp:txBody>
      <dsp:txXfrm>
        <a:off x="114082" y="112418"/>
        <a:ext cx="2078059" cy="23659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5E1E8E-D131-4C16-82CB-34EF87A91D0D}">
      <dsp:nvSpPr>
        <dsp:cNvPr id="0" name=""/>
        <dsp:cNvSpPr/>
      </dsp:nvSpPr>
      <dsp:spPr>
        <a:xfrm rot="5400000">
          <a:off x="4278825" y="-1965320"/>
          <a:ext cx="2445632" cy="6521440"/>
        </a:xfrm>
        <a:prstGeom prst="round2SameRect">
          <a:avLst/>
        </a:prstGeom>
        <a:solidFill>
          <a:schemeClr val="lt1">
            <a:alpha val="90000"/>
            <a:tint val="4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Significantly higher marriage rate (80.7% vs. 68.1%, p&lt;0.03), higher household size (3.31 vs. 3, p&lt;0.07) and less likely to use the Internet (55% vs. 70.6%, p&lt;0.05). More likely to be Caucasian (80% vs. 76.5%, p&lt;0.05). </a:t>
          </a:r>
        </a:p>
        <a:p>
          <a:pPr marL="228600" lvl="1" indent="-228600" algn="l" defTabSz="889000">
            <a:lnSpc>
              <a:spcPct val="90000"/>
            </a:lnSpc>
            <a:spcBef>
              <a:spcPct val="0"/>
            </a:spcBef>
            <a:spcAft>
              <a:spcPct val="15000"/>
            </a:spcAft>
            <a:buChar char="•"/>
          </a:pPr>
          <a:r>
            <a:rPr lang="en-US" sz="2000" kern="1200" dirty="0"/>
            <a:t>Managerial Implications: Firms should effectively communicate this segment with family-valued messages through traditional communication channels.</a:t>
          </a:r>
        </a:p>
      </dsp:txBody>
      <dsp:txXfrm rot="-5400000">
        <a:off x="2240921" y="191970"/>
        <a:ext cx="6402054" cy="2206860"/>
      </dsp:txXfrm>
    </dsp:sp>
    <dsp:sp modelId="{414096D0-9EB6-4FAE-BF4D-D4CC69644749}">
      <dsp:nvSpPr>
        <dsp:cNvPr id="0" name=""/>
        <dsp:cNvSpPr/>
      </dsp:nvSpPr>
      <dsp:spPr>
        <a:xfrm>
          <a:off x="638" y="0"/>
          <a:ext cx="2240282" cy="259080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t>“Family Oriented” Segment pursing convenience (59%)</a:t>
          </a:r>
        </a:p>
        <a:p>
          <a:pPr marL="0" lvl="0" indent="0" algn="ctr" defTabSz="800100">
            <a:lnSpc>
              <a:spcPct val="90000"/>
            </a:lnSpc>
            <a:spcBef>
              <a:spcPct val="0"/>
            </a:spcBef>
            <a:spcAft>
              <a:spcPct val="35000"/>
            </a:spcAft>
            <a:buNone/>
          </a:pPr>
          <a:r>
            <a:rPr lang="en-US" sz="1600" kern="1200" dirty="0"/>
            <a:t>Selected Features: “Not Foreign brands”, “Easy for loading &amp; unloading”, “Good looking”, “Family use”</a:t>
          </a:r>
        </a:p>
      </dsp:txBody>
      <dsp:txXfrm>
        <a:off x="110000" y="109362"/>
        <a:ext cx="2021558" cy="23720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6328EF-B761-4E67-8E5B-31E33BECA297}">
      <dsp:nvSpPr>
        <dsp:cNvPr id="0" name=""/>
        <dsp:cNvSpPr/>
      </dsp:nvSpPr>
      <dsp:spPr>
        <a:xfrm rot="5400000">
          <a:off x="4321502" y="-1932987"/>
          <a:ext cx="2422889" cy="6456775"/>
        </a:xfrm>
        <a:prstGeom prst="round2Same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Lower marriage rate, stronger tendency to use Internet and lower average household sizes.</a:t>
          </a:r>
        </a:p>
        <a:p>
          <a:pPr marL="228600" lvl="1" indent="-228600" algn="l" defTabSz="889000">
            <a:lnSpc>
              <a:spcPct val="90000"/>
            </a:lnSpc>
            <a:spcBef>
              <a:spcPct val="0"/>
            </a:spcBef>
            <a:spcAft>
              <a:spcPct val="15000"/>
            </a:spcAft>
            <a:buChar char="•"/>
          </a:pPr>
          <a:r>
            <a:rPr lang="en-US" sz="2000" kern="1200" dirty="0"/>
            <a:t>Managerial Implications: firms should focus on a pricing strategy and communicate the economic value of SUV’s using more online communication channels.</a:t>
          </a:r>
        </a:p>
        <a:p>
          <a:pPr marL="228600" lvl="1" indent="-228600" algn="l" defTabSz="889000">
            <a:lnSpc>
              <a:spcPct val="90000"/>
            </a:lnSpc>
            <a:spcBef>
              <a:spcPct val="0"/>
            </a:spcBef>
            <a:spcAft>
              <a:spcPct val="15000"/>
            </a:spcAft>
            <a:buChar char="•"/>
          </a:pPr>
          <a:r>
            <a:rPr lang="en-US" sz="2000" kern="1200" dirty="0"/>
            <a:t>Note, “Good looking” feature is selected across both segments.</a:t>
          </a:r>
        </a:p>
      </dsp:txBody>
      <dsp:txXfrm rot="-5400000">
        <a:off x="2304559" y="202232"/>
        <a:ext cx="6338499" cy="2186337"/>
      </dsp:txXfrm>
    </dsp:sp>
    <dsp:sp modelId="{DE8B4046-2399-41F4-9B7B-404B55002CA5}">
      <dsp:nvSpPr>
        <dsp:cNvPr id="0" name=""/>
        <dsp:cNvSpPr/>
      </dsp:nvSpPr>
      <dsp:spPr>
        <a:xfrm>
          <a:off x="1664" y="1265"/>
          <a:ext cx="2302895" cy="2588269"/>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t>“Economic Value” Segment (41%)</a:t>
          </a:r>
        </a:p>
        <a:p>
          <a:pPr marL="0" lvl="0" indent="0" algn="ctr" defTabSz="800100">
            <a:lnSpc>
              <a:spcPct val="90000"/>
            </a:lnSpc>
            <a:spcBef>
              <a:spcPct val="0"/>
            </a:spcBef>
            <a:spcAft>
              <a:spcPct val="35000"/>
            </a:spcAft>
            <a:buNone/>
          </a:pPr>
          <a:r>
            <a:rPr lang="en-US" sz="1600" kern="1200" dirty="0"/>
            <a:t>Selected Features: “Value for the money”, “Reasonable price”, “Good looking” </a:t>
          </a:r>
        </a:p>
      </dsp:txBody>
      <dsp:txXfrm>
        <a:off x="114082" y="113683"/>
        <a:ext cx="2078059" cy="2363433"/>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169"/>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1169"/>
          </a:xfrm>
          <a:prstGeom prst="rect">
            <a:avLst/>
          </a:prstGeom>
        </p:spPr>
        <p:txBody>
          <a:bodyPr vert="horz" lIns="93177" tIns="46589" rIns="93177" bIns="46589" rtlCol="0"/>
          <a:lstStyle>
            <a:lvl1pPr algn="r">
              <a:defRPr sz="1200"/>
            </a:lvl1pPr>
          </a:lstStyle>
          <a:p>
            <a:fld id="{A2913327-7A52-4F62-8295-A904F5A6727E}" type="datetimeFigureOut">
              <a:rPr lang="en-US" smtClean="0"/>
              <a:pPr/>
              <a:t>4/18/2019</a:t>
            </a:fld>
            <a:endParaRPr lang="en-US"/>
          </a:p>
        </p:txBody>
      </p:sp>
      <p:sp>
        <p:nvSpPr>
          <p:cNvPr id="4" name="Footer Placeholder 3"/>
          <p:cNvSpPr>
            <a:spLocks noGrp="1"/>
          </p:cNvSpPr>
          <p:nvPr>
            <p:ph type="ftr" sz="quarter" idx="2"/>
          </p:nvPr>
        </p:nvSpPr>
        <p:spPr>
          <a:xfrm>
            <a:off x="0" y="8760606"/>
            <a:ext cx="3037840" cy="461169"/>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760606"/>
            <a:ext cx="3037840" cy="461169"/>
          </a:xfrm>
          <a:prstGeom prst="rect">
            <a:avLst/>
          </a:prstGeom>
        </p:spPr>
        <p:txBody>
          <a:bodyPr vert="horz" lIns="93177" tIns="46589" rIns="93177" bIns="46589" rtlCol="0" anchor="b"/>
          <a:lstStyle>
            <a:lvl1pPr algn="r">
              <a:defRPr sz="1200"/>
            </a:lvl1pPr>
          </a:lstStyle>
          <a:p>
            <a:fld id="{5C5FE502-8000-4439-8E72-3D830E16559E}" type="slidenum">
              <a:rPr lang="en-US" smtClean="0"/>
              <a:pPr/>
              <a:t>‹#›</a:t>
            </a:fld>
            <a:endParaRPr lang="en-US"/>
          </a:p>
        </p:txBody>
      </p:sp>
    </p:spTree>
    <p:extLst>
      <p:ext uri="{BB962C8B-B14F-4D97-AF65-F5344CB8AC3E}">
        <p14:creationId xmlns:p14="http://schemas.microsoft.com/office/powerpoint/2010/main" val="10269567"/>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169"/>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1169"/>
          </a:xfrm>
          <a:prstGeom prst="rect">
            <a:avLst/>
          </a:prstGeom>
        </p:spPr>
        <p:txBody>
          <a:bodyPr vert="horz" lIns="93177" tIns="46589" rIns="93177" bIns="46589" rtlCol="0"/>
          <a:lstStyle>
            <a:lvl1pPr algn="r">
              <a:defRPr sz="1200"/>
            </a:lvl1pPr>
          </a:lstStyle>
          <a:p>
            <a:fld id="{36D35382-783D-47DC-BCCD-836813C1AA5F}" type="datetimeFigureOut">
              <a:rPr lang="en-US" smtClean="0"/>
              <a:pPr/>
              <a:t>4/18/2019</a:t>
            </a:fld>
            <a:endParaRPr lang="en-US"/>
          </a:p>
        </p:txBody>
      </p:sp>
      <p:sp>
        <p:nvSpPr>
          <p:cNvPr id="4" name="Slide Image Placeholder 3"/>
          <p:cNvSpPr>
            <a:spLocks noGrp="1" noRot="1" noChangeAspect="1"/>
          </p:cNvSpPr>
          <p:nvPr>
            <p:ph type="sldImg" idx="2"/>
          </p:nvPr>
        </p:nvSpPr>
        <p:spPr>
          <a:xfrm>
            <a:off x="1200150" y="692150"/>
            <a:ext cx="4610100" cy="3457575"/>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381103"/>
            <a:ext cx="5608320" cy="4150519"/>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60606"/>
            <a:ext cx="3037840" cy="461169"/>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760606"/>
            <a:ext cx="3037840" cy="461169"/>
          </a:xfrm>
          <a:prstGeom prst="rect">
            <a:avLst/>
          </a:prstGeom>
        </p:spPr>
        <p:txBody>
          <a:bodyPr vert="horz" lIns="93177" tIns="46589" rIns="93177" bIns="46589" rtlCol="0" anchor="b"/>
          <a:lstStyle>
            <a:lvl1pPr algn="r">
              <a:defRPr sz="1200"/>
            </a:lvl1pPr>
          </a:lstStyle>
          <a:p>
            <a:fld id="{9762DA2F-2824-4BE2-BA74-1DF090B5A29D}" type="slidenum">
              <a:rPr lang="en-US" smtClean="0"/>
              <a:pPr/>
              <a:t>‹#›</a:t>
            </a:fld>
            <a:endParaRPr lang="en-US"/>
          </a:p>
        </p:txBody>
      </p:sp>
    </p:spTree>
    <p:extLst>
      <p:ext uri="{BB962C8B-B14F-4D97-AF65-F5344CB8AC3E}">
        <p14:creationId xmlns:p14="http://schemas.microsoft.com/office/powerpoint/2010/main" val="3309570505"/>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9762DA2F-2824-4BE2-BA74-1DF090B5A29D}" type="slidenum">
              <a:rPr lang="en-US" smtClean="0"/>
              <a:pPr/>
              <a:t>1</a:t>
            </a:fld>
            <a:endParaRPr lang="en-US"/>
          </a:p>
        </p:txBody>
      </p:sp>
    </p:spTree>
    <p:extLst>
      <p:ext uri="{BB962C8B-B14F-4D97-AF65-F5344CB8AC3E}">
        <p14:creationId xmlns:p14="http://schemas.microsoft.com/office/powerpoint/2010/main" val="1222650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Slide Number Placeholder 4"/>
          <p:cNvSpPr>
            <a:spLocks noGrp="1"/>
          </p:cNvSpPr>
          <p:nvPr>
            <p:ph type="sldNum" sz="quarter" idx="11"/>
          </p:nvPr>
        </p:nvSpPr>
        <p:spPr/>
        <p:txBody>
          <a:bodyPr/>
          <a:lstStyle/>
          <a:p>
            <a:fld id="{9762DA2F-2824-4BE2-BA74-1DF090B5A29D}"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565316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Slide Number Placeholder 4"/>
          <p:cNvSpPr>
            <a:spLocks noGrp="1"/>
          </p:cNvSpPr>
          <p:nvPr>
            <p:ph type="sldNum" sz="quarter" idx="11"/>
          </p:nvPr>
        </p:nvSpPr>
        <p:spPr/>
        <p:txBody>
          <a:bodyPr/>
          <a:lstStyle/>
          <a:p>
            <a:fld id="{9762DA2F-2824-4BE2-BA74-1DF090B5A29D}"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8816617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Slide Number Placeholder 4"/>
          <p:cNvSpPr>
            <a:spLocks noGrp="1"/>
          </p:cNvSpPr>
          <p:nvPr>
            <p:ph type="sldNum" sz="quarter" idx="11"/>
          </p:nvPr>
        </p:nvSpPr>
        <p:spPr/>
        <p:txBody>
          <a:bodyPr/>
          <a:lstStyle/>
          <a:p>
            <a:fld id="{9762DA2F-2824-4BE2-BA74-1DF090B5A29D}"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41638705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9762DA2F-2824-4BE2-BA74-1DF090B5A29D}" type="slidenum">
              <a:rPr lang="en-US" smtClean="0"/>
              <a:pPr/>
              <a:t>23</a:t>
            </a:fld>
            <a:endParaRPr lang="en-US"/>
          </a:p>
        </p:txBody>
      </p:sp>
    </p:spTree>
    <p:extLst>
      <p:ext uri="{BB962C8B-B14F-4D97-AF65-F5344CB8AC3E}">
        <p14:creationId xmlns:p14="http://schemas.microsoft.com/office/powerpoint/2010/main" val="25171276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62DA2F-2824-4BE2-BA74-1DF090B5A29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Header Placeholder 4"/>
          <p:cNvSpPr>
            <a:spLocks noGrp="1"/>
          </p:cNvSpPr>
          <p:nvPr>
            <p:ph type="hd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58592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62DA2F-2824-4BE2-BA74-1DF090B5A29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Header Placeholder 4"/>
          <p:cNvSpPr>
            <a:spLocks noGrp="1"/>
          </p:cNvSpPr>
          <p:nvPr>
            <p:ph type="hd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58592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62DA2F-2824-4BE2-BA74-1DF090B5A29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Header Placeholder 4"/>
          <p:cNvSpPr>
            <a:spLocks noGrp="1"/>
          </p:cNvSpPr>
          <p:nvPr>
            <p:ph type="hd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585921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We can</a:t>
            </a:r>
            <a:r>
              <a:rPr lang="en-US" baseline="0" dirty="0"/>
              <a:t> think of practical importance that the identified segments respond entirely differently to alternative marketing mixes.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62DA2F-2824-4BE2-BA74-1DF090B5A29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Header Placeholder 4"/>
          <p:cNvSpPr>
            <a:spLocks noGrp="1"/>
          </p:cNvSpPr>
          <p:nvPr>
            <p:ph type="hd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69682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62DA2F-2824-4BE2-BA74-1DF090B5A29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Header Placeholder 4"/>
          <p:cNvSpPr>
            <a:spLocks noGrp="1"/>
          </p:cNvSpPr>
          <p:nvPr>
            <p:ph type="hd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58592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62DA2F-2824-4BE2-BA74-1DF090B5A29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Header Placeholder 4"/>
          <p:cNvSpPr>
            <a:spLocks noGrp="1"/>
          </p:cNvSpPr>
          <p:nvPr>
            <p:ph type="hd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70827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a:defRPr/>
            </a:pPr>
            <a:fld id="{905A7872-CF7E-4421-B20E-4A46CECF8352}" type="slidenum">
              <a:rPr lang="en-US" smtClean="0">
                <a:solidFill>
                  <a:prstClr val="black"/>
                </a:solidFill>
              </a:rPr>
              <a:pPr>
                <a:defRPr/>
              </a:pPr>
              <a:t>2</a:t>
            </a:fld>
            <a:endParaRPr lang="en-US">
              <a:solidFill>
                <a:prstClr val="black"/>
              </a:solidFill>
            </a:endParaRPr>
          </a:p>
        </p:txBody>
      </p:sp>
    </p:spTree>
    <p:extLst>
      <p:ext uri="{BB962C8B-B14F-4D97-AF65-F5344CB8AC3E}">
        <p14:creationId xmlns:p14="http://schemas.microsoft.com/office/powerpoint/2010/main" val="3783261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62DA2F-2824-4BE2-BA74-1DF090B5A29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Header Placeholder 4"/>
          <p:cNvSpPr>
            <a:spLocks noGrp="1"/>
          </p:cNvSpPr>
          <p:nvPr>
            <p:ph type="hd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585921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62DA2F-2824-4BE2-BA74-1DF090B5A29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81661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62DA2F-2824-4BE2-BA74-1DF090B5A29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908079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Intercept is</a:t>
            </a:r>
            <a:r>
              <a:rPr lang="en-US" baseline="0" dirty="0"/>
              <a:t> expected mean value of Y when all X=0. If never all X=0, Intercept can be only meaningful for prediction purpose. But, X is centralized, Intercept itself (Not even when all X=0) is expected mean of Y. Meaning here is to understand the relationship between predictors and the response. </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62DA2F-2824-4BE2-BA74-1DF090B5A29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442448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explain too</a:t>
            </a:r>
            <a:r>
              <a:rPr lang="en-US" baseline="0" dirty="0"/>
              <a:t> much here. </a:t>
            </a:r>
            <a:r>
              <a:rPr lang="en-US" baseline="0" dirty="0" err="1"/>
              <a:t>Seg</a:t>
            </a:r>
            <a:r>
              <a:rPr lang="en-US" baseline="0" dirty="0"/>
              <a:t> 1 is less satisfied but more potential for long-term profitable customer group. So at the early state of relation ship, National should care this group with selected variables. Done!</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62DA2F-2824-4BE2-BA74-1DF090B5A29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107091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62DA2F-2824-4BE2-BA74-1DF090B5A29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Header Placeholder 4"/>
          <p:cNvSpPr>
            <a:spLocks noGrp="1"/>
          </p:cNvSpPr>
          <p:nvPr>
            <p:ph type="hd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532659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revisit to Bernie’s problem!</a:t>
            </a:r>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9762DA2F-2824-4BE2-BA74-1DF090B5A29D}" type="slidenum">
              <a:rPr lang="en-US" smtClean="0"/>
              <a:pPr/>
              <a:t>42</a:t>
            </a:fld>
            <a:endParaRPr lang="en-US"/>
          </a:p>
        </p:txBody>
      </p:sp>
    </p:spTree>
    <p:extLst>
      <p:ext uri="{BB962C8B-B14F-4D97-AF65-F5344CB8AC3E}">
        <p14:creationId xmlns:p14="http://schemas.microsoft.com/office/powerpoint/2010/main" val="29757418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revisit to Bernie’s problem!</a:t>
            </a:r>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9762DA2F-2824-4BE2-BA74-1DF090B5A29D}" type="slidenum">
              <a:rPr lang="en-US" smtClean="0"/>
              <a:pPr/>
              <a:t>44</a:t>
            </a:fld>
            <a:endParaRPr lang="en-US"/>
          </a:p>
        </p:txBody>
      </p:sp>
    </p:spTree>
    <p:extLst>
      <p:ext uri="{BB962C8B-B14F-4D97-AF65-F5344CB8AC3E}">
        <p14:creationId xmlns:p14="http://schemas.microsoft.com/office/powerpoint/2010/main" val="8589957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9762DA2F-2824-4BE2-BA74-1DF090B5A29D}" type="slidenum">
              <a:rPr lang="en-US" smtClean="0"/>
              <a:pPr/>
              <a:t>45</a:t>
            </a:fld>
            <a:endParaRPr lang="en-US"/>
          </a:p>
        </p:txBody>
      </p:sp>
    </p:spTree>
    <p:extLst>
      <p:ext uri="{BB962C8B-B14F-4D97-AF65-F5344CB8AC3E}">
        <p14:creationId xmlns:p14="http://schemas.microsoft.com/office/powerpoint/2010/main" val="29311450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New marketing</a:t>
            </a:r>
            <a:r>
              <a:rPr lang="en-US" baseline="0" dirty="0"/>
              <a:t> environment – too many features</a:t>
            </a:r>
          </a:p>
          <a:p>
            <a:r>
              <a:rPr lang="en-US" baseline="0" dirty="0"/>
              <a:t>Why not dimension reduction problem?</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9762DA2F-2824-4BE2-BA74-1DF090B5A29D}" type="slidenum">
              <a:rPr lang="en-US" smtClean="0"/>
              <a:pPr/>
              <a:t>46</a:t>
            </a:fld>
            <a:endParaRPr lang="en-US"/>
          </a:p>
        </p:txBody>
      </p:sp>
    </p:spTree>
    <p:extLst>
      <p:ext uri="{BB962C8B-B14F-4D97-AF65-F5344CB8AC3E}">
        <p14:creationId xmlns:p14="http://schemas.microsoft.com/office/powerpoint/2010/main" val="447113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wise regression</a:t>
            </a:r>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9762DA2F-2824-4BE2-BA74-1DF090B5A29D}" type="slidenum">
              <a:rPr lang="en-US" smtClean="0"/>
              <a:pPr/>
              <a:t>3</a:t>
            </a:fld>
            <a:endParaRPr lang="en-US"/>
          </a:p>
        </p:txBody>
      </p:sp>
    </p:spTree>
    <p:extLst>
      <p:ext uri="{BB962C8B-B14F-4D97-AF65-F5344CB8AC3E}">
        <p14:creationId xmlns:p14="http://schemas.microsoft.com/office/powerpoint/2010/main" val="26930400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dirty="0"/>
              <a:t>In this research,</a:t>
            </a:r>
            <a:r>
              <a:rPr lang="en-US" baseline="0" dirty="0"/>
              <a:t> I will extend the unconstrained model by Kim, Fong and </a:t>
            </a:r>
            <a:r>
              <a:rPr lang="en-US" baseline="0" dirty="0" err="1"/>
              <a:t>DeSarbo</a:t>
            </a:r>
            <a:r>
              <a:rPr lang="en-US" baseline="0" dirty="0"/>
              <a:t>.</a:t>
            </a:r>
          </a:p>
          <a:p>
            <a:r>
              <a:rPr lang="en-US" baseline="0" dirty="0"/>
              <a:t>But, this unconstrained model has extension motivations because of lack of managerial </a:t>
            </a:r>
            <a:r>
              <a:rPr lang="en-US" baseline="0" dirty="0" err="1"/>
              <a:t>actionability</a:t>
            </a:r>
            <a:r>
              <a:rPr lang="en-US" baseline="0" dirty="0"/>
              <a:t>. Variable selection should be more actionable or implementable by enforcing “appropriate managerial constraints”. </a:t>
            </a:r>
            <a:endParaRPr lang="en-US" dirty="0"/>
          </a:p>
          <a:p>
            <a:endParaRPr lang="en-US" dirty="0"/>
          </a:p>
        </p:txBody>
      </p:sp>
      <p:sp>
        <p:nvSpPr>
          <p:cNvPr id="4" name="머리글 개체 틀 3"/>
          <p:cNvSpPr>
            <a:spLocks noGrp="1"/>
          </p:cNvSpPr>
          <p:nvPr>
            <p:ph type="hdr" sz="quarter" idx="10"/>
          </p:nvPr>
        </p:nvSpPr>
        <p:spPr/>
        <p:txBody>
          <a:bodyPr/>
          <a:lstStyle/>
          <a:p>
            <a:endParaRPr lang="en-US"/>
          </a:p>
        </p:txBody>
      </p:sp>
      <p:sp>
        <p:nvSpPr>
          <p:cNvPr id="5" name="슬라이드 번호 개체 틀 4"/>
          <p:cNvSpPr>
            <a:spLocks noGrp="1"/>
          </p:cNvSpPr>
          <p:nvPr>
            <p:ph type="sldNum" sz="quarter" idx="11"/>
          </p:nvPr>
        </p:nvSpPr>
        <p:spPr/>
        <p:txBody>
          <a:bodyPr/>
          <a:lstStyle/>
          <a:p>
            <a:fld id="{9762DA2F-2824-4BE2-BA74-1DF090B5A29D}" type="slidenum">
              <a:rPr lang="en-US" smtClean="0"/>
              <a:pPr/>
              <a:t>47</a:t>
            </a:fld>
            <a:endParaRPr lang="en-US"/>
          </a:p>
        </p:txBody>
      </p:sp>
    </p:spTree>
    <p:extLst>
      <p:ext uri="{BB962C8B-B14F-4D97-AF65-F5344CB8AC3E}">
        <p14:creationId xmlns:p14="http://schemas.microsoft.com/office/powerpoint/2010/main" val="30847601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slide</a:t>
            </a:r>
            <a:r>
              <a:rPr lang="en-US" baseline="0" dirty="0"/>
              <a:t> provides</a:t>
            </a:r>
            <a:r>
              <a:rPr lang="en-US" dirty="0"/>
              <a:t> more</a:t>
            </a:r>
            <a:r>
              <a:rPr lang="en-US" baseline="0" dirty="0"/>
              <a:t> intuitive pictorial understanding of unconstrained variable selection.</a:t>
            </a:r>
            <a:endParaRPr lang="en-US" dirty="0"/>
          </a:p>
        </p:txBody>
      </p:sp>
      <p:sp>
        <p:nvSpPr>
          <p:cNvPr id="4" name="Slide Number Placeholder 3"/>
          <p:cNvSpPr>
            <a:spLocks noGrp="1"/>
          </p:cNvSpPr>
          <p:nvPr>
            <p:ph type="sldNum" sz="quarter" idx="10"/>
          </p:nvPr>
        </p:nvSpPr>
        <p:spPr/>
        <p:txBody>
          <a:bodyPr/>
          <a:lstStyle/>
          <a:p>
            <a:fld id="{9762DA2F-2824-4BE2-BA74-1DF090B5A29D}" type="slidenum">
              <a:rPr lang="en-US" smtClean="0"/>
              <a:pPr/>
              <a:t>48</a:t>
            </a:fld>
            <a:endParaRPr lang="en-US"/>
          </a:p>
        </p:txBody>
      </p:sp>
      <p:sp>
        <p:nvSpPr>
          <p:cNvPr id="5" name="Header Placeholder 4"/>
          <p:cNvSpPr>
            <a:spLocks noGrp="1"/>
          </p:cNvSpPr>
          <p:nvPr>
            <p:ph type="hdr" sz="quarter" idx="11"/>
          </p:nvPr>
        </p:nvSpPr>
        <p:spPr/>
        <p:txBody>
          <a:bodyPr/>
          <a:lstStyle/>
          <a:p>
            <a:endParaRPr lang="en-US"/>
          </a:p>
        </p:txBody>
      </p:sp>
    </p:spTree>
    <p:extLst>
      <p:ext uri="{BB962C8B-B14F-4D97-AF65-F5344CB8AC3E}">
        <p14:creationId xmlns:p14="http://schemas.microsoft.com/office/powerpoint/2010/main" val="35585921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9762DA2F-2824-4BE2-BA74-1DF090B5A29D}" type="slidenum">
              <a:rPr lang="en-US" smtClean="0"/>
              <a:pPr/>
              <a:t>49</a:t>
            </a:fld>
            <a:endParaRPr lang="en-US"/>
          </a:p>
        </p:txBody>
      </p:sp>
    </p:spTree>
    <p:extLst>
      <p:ext uri="{BB962C8B-B14F-4D97-AF65-F5344CB8AC3E}">
        <p14:creationId xmlns:p14="http://schemas.microsoft.com/office/powerpoint/2010/main" val="18510052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Intercept is</a:t>
            </a:r>
            <a:r>
              <a:rPr lang="en-US" baseline="0" dirty="0"/>
              <a:t> expected mean value of Y when all X=0. If never all X=0, Intercept can be only meaningful for prediction purpose. But, X is centralized, Intercept itself (Not even when all X=0) is expected mean of Y. Meaning here is to understand the relationship between predictors and the response. </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9762DA2F-2824-4BE2-BA74-1DF090B5A29D}" type="slidenum">
              <a:rPr lang="en-US" smtClean="0"/>
              <a:pPr/>
              <a:t>52</a:t>
            </a:fld>
            <a:endParaRPr lang="en-US"/>
          </a:p>
        </p:txBody>
      </p:sp>
    </p:spTree>
    <p:extLst>
      <p:ext uri="{BB962C8B-B14F-4D97-AF65-F5344CB8AC3E}">
        <p14:creationId xmlns:p14="http://schemas.microsoft.com/office/powerpoint/2010/main" val="6442448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dirty="0"/>
              <a:t>First of all, the higher</a:t>
            </a:r>
            <a:r>
              <a:rPr lang="en-US" baseline="0" dirty="0"/>
              <a:t> value in model selection heuristics means better solution. </a:t>
            </a:r>
            <a:r>
              <a:rPr lang="en-US" dirty="0"/>
              <a:t>For Unconstrained</a:t>
            </a:r>
            <a:r>
              <a:rPr lang="en-US" baseline="0" dirty="0"/>
              <a:t> model, 2 Segment is the best solution. For common Factors, … However, overall 2 segment solution of the Distinctive factors model is the best solution.</a:t>
            </a:r>
            <a:endParaRPr lang="en-US" dirty="0"/>
          </a:p>
        </p:txBody>
      </p:sp>
      <p:sp>
        <p:nvSpPr>
          <p:cNvPr id="4" name="머리글 개체 틀 3"/>
          <p:cNvSpPr>
            <a:spLocks noGrp="1"/>
          </p:cNvSpPr>
          <p:nvPr>
            <p:ph type="hdr" sz="quarter" idx="10"/>
          </p:nvPr>
        </p:nvSpPr>
        <p:spPr/>
        <p:txBody>
          <a:bodyPr/>
          <a:lstStyle/>
          <a:p>
            <a:endParaRPr lang="en-US"/>
          </a:p>
        </p:txBody>
      </p:sp>
      <p:sp>
        <p:nvSpPr>
          <p:cNvPr id="5" name="슬라이드 번호 개체 틀 4"/>
          <p:cNvSpPr>
            <a:spLocks noGrp="1"/>
          </p:cNvSpPr>
          <p:nvPr>
            <p:ph type="sldNum" sz="quarter" idx="11"/>
          </p:nvPr>
        </p:nvSpPr>
        <p:spPr/>
        <p:txBody>
          <a:bodyPr/>
          <a:lstStyle/>
          <a:p>
            <a:fld id="{9762DA2F-2824-4BE2-BA74-1DF090B5A29D}" type="slidenum">
              <a:rPr lang="en-US" smtClean="0"/>
              <a:pPr/>
              <a:t>53</a:t>
            </a:fld>
            <a:endParaRPr lang="en-US"/>
          </a:p>
        </p:txBody>
      </p:sp>
    </p:spTree>
    <p:extLst>
      <p:ext uri="{BB962C8B-B14F-4D97-AF65-F5344CB8AC3E}">
        <p14:creationId xmlns:p14="http://schemas.microsoft.com/office/powerpoint/2010/main" val="33356093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explain too</a:t>
            </a:r>
            <a:r>
              <a:rPr lang="en-US" baseline="0" dirty="0"/>
              <a:t> much here. </a:t>
            </a:r>
            <a:r>
              <a:rPr lang="en-US" baseline="0" dirty="0" err="1"/>
              <a:t>Seg</a:t>
            </a:r>
            <a:r>
              <a:rPr lang="en-US" baseline="0" dirty="0"/>
              <a:t> 1 is less satisfied but more potential for long-term profitable customer group. So at the early state of relation ship, National should care this group with selected variables. Done!</a:t>
            </a:r>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9762DA2F-2824-4BE2-BA74-1DF090B5A29D}" type="slidenum">
              <a:rPr lang="en-US" smtClean="0"/>
              <a:pPr/>
              <a:t>58</a:t>
            </a:fld>
            <a:endParaRPr lang="en-US"/>
          </a:p>
        </p:txBody>
      </p:sp>
    </p:spTree>
    <p:extLst>
      <p:ext uri="{BB962C8B-B14F-4D97-AF65-F5344CB8AC3E}">
        <p14:creationId xmlns:p14="http://schemas.microsoft.com/office/powerpoint/2010/main" val="37107091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692150"/>
            <a:ext cx="4610100" cy="3457575"/>
          </a:xfrm>
        </p:spPr>
      </p:sp>
      <p:sp>
        <p:nvSpPr>
          <p:cNvPr id="3" name="Notes Placeholder 2"/>
          <p:cNvSpPr>
            <a:spLocks noGrp="1"/>
          </p:cNvSpPr>
          <p:nvPr>
            <p:ph type="body" idx="1"/>
          </p:nvPr>
        </p:nvSpPr>
        <p:spPr/>
        <p:txBody>
          <a:bodyPr/>
          <a:lstStyle/>
          <a:p>
            <a:r>
              <a:rPr lang="en-US" dirty="0"/>
              <a:t>Let’s revisit to Bernie’s problem!</a:t>
            </a:r>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Slide Number Placeholder 4"/>
          <p:cNvSpPr>
            <a:spLocks noGrp="1"/>
          </p:cNvSpPr>
          <p:nvPr>
            <p:ph type="sldNum" sz="quarter" idx="11"/>
          </p:nvPr>
        </p:nvSpPr>
        <p:spPr/>
        <p:txBody>
          <a:bodyPr/>
          <a:lstStyle/>
          <a:p>
            <a:fld id="{9762DA2F-2824-4BE2-BA74-1DF090B5A29D}" type="slidenum">
              <a:rPr lang="en-US" smtClean="0">
                <a:solidFill>
                  <a:prstClr val="black"/>
                </a:solidFill>
              </a:rPr>
              <a:pPr/>
              <a:t>60</a:t>
            </a:fld>
            <a:endParaRPr lang="en-US">
              <a:solidFill>
                <a:prstClr val="black"/>
              </a:solidFill>
            </a:endParaRPr>
          </a:p>
        </p:txBody>
      </p:sp>
    </p:spTree>
    <p:extLst>
      <p:ext uri="{BB962C8B-B14F-4D97-AF65-F5344CB8AC3E}">
        <p14:creationId xmlns:p14="http://schemas.microsoft.com/office/powerpoint/2010/main" val="3662336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可以</a:t>
            </a:r>
            <a:r>
              <a:rPr lang="en-US" altLang="zh-CN" dirty="0"/>
              <a:t>remove feature 9 </a:t>
            </a:r>
            <a:r>
              <a:rPr lang="zh-CN" altLang="en-US" dirty="0"/>
              <a:t>和</a:t>
            </a:r>
            <a:r>
              <a:rPr lang="en-US" altLang="zh-CN"/>
              <a:t>feature 10</a:t>
            </a:r>
            <a:endParaRPr lang="en-US" dirty="0"/>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9762DA2F-2824-4BE2-BA74-1DF090B5A29D}" type="slidenum">
              <a:rPr lang="en-US" smtClean="0"/>
              <a:pPr/>
              <a:t>6</a:t>
            </a:fld>
            <a:endParaRPr lang="en-US"/>
          </a:p>
        </p:txBody>
      </p:sp>
    </p:spTree>
    <p:extLst>
      <p:ext uri="{BB962C8B-B14F-4D97-AF65-F5344CB8AC3E}">
        <p14:creationId xmlns:p14="http://schemas.microsoft.com/office/powerpoint/2010/main" val="4229502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revisit to Bernie’s problem!</a:t>
            </a:r>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9762DA2F-2824-4BE2-BA74-1DF090B5A29D}" type="slidenum">
              <a:rPr lang="en-US" smtClean="0"/>
              <a:pPr/>
              <a:t>14</a:t>
            </a:fld>
            <a:endParaRPr lang="en-US"/>
          </a:p>
        </p:txBody>
      </p:sp>
    </p:spTree>
    <p:extLst>
      <p:ext uri="{BB962C8B-B14F-4D97-AF65-F5344CB8AC3E}">
        <p14:creationId xmlns:p14="http://schemas.microsoft.com/office/powerpoint/2010/main" val="1015859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9762DA2F-2824-4BE2-BA74-1DF090B5A29D}" type="slidenum">
              <a:rPr lang="en-US" smtClean="0"/>
              <a:pPr/>
              <a:t>15</a:t>
            </a:fld>
            <a:endParaRPr lang="en-US"/>
          </a:p>
        </p:txBody>
      </p:sp>
    </p:spTree>
    <p:extLst>
      <p:ext uri="{BB962C8B-B14F-4D97-AF65-F5344CB8AC3E}">
        <p14:creationId xmlns:p14="http://schemas.microsoft.com/office/powerpoint/2010/main" val="118397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First</a:t>
            </a:r>
            <a:r>
              <a:rPr lang="en-US" baseline="0" dirty="0"/>
              <a:t> model-based method is </a:t>
            </a:r>
            <a:r>
              <a:rPr lang="en-US" baseline="0" dirty="0" err="1"/>
              <a:t>clusterwise</a:t>
            </a:r>
            <a:r>
              <a:rPr lang="en-US" baseline="0" dirty="0"/>
              <a:t> regression procedures which are using Deterministic Least-Squares based methods. </a:t>
            </a:r>
          </a:p>
          <a:p>
            <a:r>
              <a:rPr lang="en-US" baseline="0" dirty="0"/>
              <a:t>Second model is more popular Latent structure regression. </a:t>
            </a:r>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9762DA2F-2824-4BE2-BA74-1DF090B5A29D}" type="slidenum">
              <a:rPr lang="en-US" smtClean="0"/>
              <a:pPr/>
              <a:t>16</a:t>
            </a:fld>
            <a:endParaRPr lang="en-US"/>
          </a:p>
        </p:txBody>
      </p:sp>
    </p:spTree>
    <p:extLst>
      <p:ext uri="{BB962C8B-B14F-4D97-AF65-F5344CB8AC3E}">
        <p14:creationId xmlns:p14="http://schemas.microsoft.com/office/powerpoint/2010/main" val="3740997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First</a:t>
            </a:r>
            <a:r>
              <a:rPr lang="en-US" baseline="0" dirty="0"/>
              <a:t> model-based method is </a:t>
            </a:r>
            <a:r>
              <a:rPr lang="en-US" baseline="0" dirty="0" err="1"/>
              <a:t>clusterwise</a:t>
            </a:r>
            <a:r>
              <a:rPr lang="en-US" baseline="0" dirty="0"/>
              <a:t> regression procedures which are using Deterministic Least-Squares based methods. </a:t>
            </a:r>
          </a:p>
          <a:p>
            <a:r>
              <a:rPr lang="en-US" baseline="0" dirty="0"/>
              <a:t>Second model is more popular Latent structure regression. </a:t>
            </a:r>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9762DA2F-2824-4BE2-BA74-1DF090B5A29D}" type="slidenum">
              <a:rPr lang="en-US" smtClean="0"/>
              <a:pPr/>
              <a:t>17</a:t>
            </a:fld>
            <a:endParaRPr lang="en-US"/>
          </a:p>
        </p:txBody>
      </p:sp>
    </p:spTree>
    <p:extLst>
      <p:ext uri="{BB962C8B-B14F-4D97-AF65-F5344CB8AC3E}">
        <p14:creationId xmlns:p14="http://schemas.microsoft.com/office/powerpoint/2010/main" val="1627630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Slide Number Placeholder 4"/>
          <p:cNvSpPr>
            <a:spLocks noGrp="1"/>
          </p:cNvSpPr>
          <p:nvPr>
            <p:ph type="sldNum" sz="quarter" idx="11"/>
          </p:nvPr>
        </p:nvSpPr>
        <p:spPr/>
        <p:txBody>
          <a:bodyPr/>
          <a:lstStyle/>
          <a:p>
            <a:fld id="{9762DA2F-2824-4BE2-BA74-1DF090B5A29D}"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3757419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Calibri" panose="020F0502020204030204" pitchFamily="34" charset="0"/>
              </a:defRPr>
            </a:lvl1pPr>
          </a:lstStyle>
          <a:p>
            <a:pPr eaLnBrk="0" fontAlgn="base" hangingPunct="0">
              <a:spcBef>
                <a:spcPct val="0"/>
              </a:spcBef>
              <a:spcAft>
                <a:spcPct val="0"/>
              </a:spcAft>
            </a:pPr>
            <a:fld id="{A7F317C2-DC58-49DA-B903-C63EEDEDA8BE}" type="datetime1">
              <a:rPr lang="en-US" altLang="en-US" smtClean="0">
                <a:solidFill>
                  <a:prstClr val="black"/>
                </a:solidFill>
                <a:ea typeface="ＭＳ Ｐゴシック" panose="020B0600070205080204" pitchFamily="34" charset="-128"/>
              </a:rPr>
              <a:pPr eaLnBrk="0" fontAlgn="base" hangingPunct="0">
                <a:spcBef>
                  <a:spcPct val="0"/>
                </a:spcBef>
                <a:spcAft>
                  <a:spcPct val="0"/>
                </a:spcAft>
              </a:pPr>
              <a:t>4/18/2019</a:t>
            </a:fld>
            <a:endParaRPr lang="en-US" altLang="en-US">
              <a:solidFill>
                <a:prstClr val="black"/>
              </a:solidFill>
              <a:ea typeface="ＭＳ Ｐゴシック" panose="020B0600070205080204" pitchFamily="34" charset="-128"/>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ea typeface="+mn-ea"/>
              </a:defRPr>
            </a:lvl1pPr>
          </a:lstStyle>
          <a:p>
            <a:pPr eaLnBrk="0" hangingPunct="0">
              <a:defRPr/>
            </a:pPr>
            <a:endParaRPr lang="en-US">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Calibri" panose="020F0502020204030204" pitchFamily="34" charset="0"/>
              </a:defRPr>
            </a:lvl1pPr>
          </a:lstStyle>
          <a:p>
            <a:pPr eaLnBrk="0" fontAlgn="base" hangingPunct="0">
              <a:spcBef>
                <a:spcPct val="0"/>
              </a:spcBef>
              <a:spcAft>
                <a:spcPct val="0"/>
              </a:spcAft>
            </a:pPr>
            <a:fld id="{711ACC76-7F0E-4320-82AF-15A3B5DD549E}" type="slidenum">
              <a:rPr lang="en-US" altLang="en-US" smtClean="0">
                <a:solidFill>
                  <a:prstClr val="black"/>
                </a:solidFill>
                <a:ea typeface="ＭＳ Ｐゴシック" panose="020B0600070205080204" pitchFamily="34" charset="-128"/>
              </a:rPr>
              <a:pPr eaLnBrk="0" fontAlgn="base" hangingPunct="0">
                <a:spcBef>
                  <a:spcPct val="0"/>
                </a:spcBef>
                <a:spcAft>
                  <a:spcPct val="0"/>
                </a:spcAft>
              </a:pPr>
              <a:t>‹#›</a:t>
            </a:fld>
            <a:endParaRPr lang="en-US" altLang="en-US">
              <a:solidFill>
                <a:prstClr val="black"/>
              </a:solidFill>
              <a:ea typeface="ＭＳ Ｐゴシック" panose="020B0600070205080204" pitchFamily="34" charset="-128"/>
            </a:endParaRPr>
          </a:p>
        </p:txBody>
      </p:sp>
    </p:spTree>
    <p:extLst>
      <p:ext uri="{BB962C8B-B14F-4D97-AF65-F5344CB8AC3E}">
        <p14:creationId xmlns:p14="http://schemas.microsoft.com/office/powerpoint/2010/main" val="3776160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Calibri" panose="020F0502020204030204" pitchFamily="34" charset="0"/>
              </a:defRPr>
            </a:lvl1pPr>
          </a:lstStyle>
          <a:p>
            <a:pPr eaLnBrk="0" fontAlgn="base" hangingPunct="0">
              <a:spcBef>
                <a:spcPct val="0"/>
              </a:spcBef>
              <a:spcAft>
                <a:spcPct val="0"/>
              </a:spcAft>
            </a:pPr>
            <a:fld id="{026B44E3-EF47-4964-A72F-6429A4DA015B}" type="datetime1">
              <a:rPr lang="en-US" altLang="en-US" smtClean="0">
                <a:solidFill>
                  <a:prstClr val="black"/>
                </a:solidFill>
                <a:ea typeface="ＭＳ Ｐゴシック" panose="020B0600070205080204" pitchFamily="34" charset="-128"/>
              </a:rPr>
              <a:pPr eaLnBrk="0" fontAlgn="base" hangingPunct="0">
                <a:spcBef>
                  <a:spcPct val="0"/>
                </a:spcBef>
                <a:spcAft>
                  <a:spcPct val="0"/>
                </a:spcAft>
              </a:pPr>
              <a:t>4/18/2019</a:t>
            </a:fld>
            <a:endParaRPr lang="en-US" altLang="en-US">
              <a:solidFill>
                <a:prstClr val="black"/>
              </a:solidFill>
              <a:ea typeface="ＭＳ Ｐゴシック" panose="020B0600070205080204" pitchFamily="34" charset="-128"/>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ea typeface="+mn-ea"/>
              </a:defRPr>
            </a:lvl1pPr>
          </a:lstStyle>
          <a:p>
            <a:pPr eaLnBrk="0" hangingPunct="0">
              <a:defRPr/>
            </a:pPr>
            <a:endParaRPr lang="en-US">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Calibri" panose="020F0502020204030204" pitchFamily="34" charset="0"/>
              </a:defRPr>
            </a:lvl1pPr>
          </a:lstStyle>
          <a:p>
            <a:pPr eaLnBrk="0" fontAlgn="base" hangingPunct="0">
              <a:spcBef>
                <a:spcPct val="0"/>
              </a:spcBef>
              <a:spcAft>
                <a:spcPct val="0"/>
              </a:spcAft>
            </a:pPr>
            <a:fld id="{3DB5288B-0AC4-46DB-8921-6D65A807EFE6}" type="slidenum">
              <a:rPr lang="en-US" altLang="en-US" smtClean="0">
                <a:solidFill>
                  <a:prstClr val="black"/>
                </a:solidFill>
                <a:ea typeface="ＭＳ Ｐゴシック" panose="020B0600070205080204" pitchFamily="34" charset="-128"/>
              </a:rPr>
              <a:pPr eaLnBrk="0" fontAlgn="base" hangingPunct="0">
                <a:spcBef>
                  <a:spcPct val="0"/>
                </a:spcBef>
                <a:spcAft>
                  <a:spcPct val="0"/>
                </a:spcAft>
              </a:pPr>
              <a:t>‹#›</a:t>
            </a:fld>
            <a:endParaRPr lang="en-US" altLang="en-US">
              <a:solidFill>
                <a:prstClr val="black"/>
              </a:solidFill>
              <a:ea typeface="ＭＳ Ｐゴシック" panose="020B0600070205080204" pitchFamily="34" charset="-128"/>
            </a:endParaRPr>
          </a:p>
        </p:txBody>
      </p:sp>
    </p:spTree>
    <p:extLst>
      <p:ext uri="{BB962C8B-B14F-4D97-AF65-F5344CB8AC3E}">
        <p14:creationId xmlns:p14="http://schemas.microsoft.com/office/powerpoint/2010/main" val="1585828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Calibri" panose="020F0502020204030204" pitchFamily="34" charset="0"/>
              </a:defRPr>
            </a:lvl1pPr>
          </a:lstStyle>
          <a:p>
            <a:pPr eaLnBrk="0" fontAlgn="base" hangingPunct="0">
              <a:spcBef>
                <a:spcPct val="0"/>
              </a:spcBef>
              <a:spcAft>
                <a:spcPct val="0"/>
              </a:spcAft>
            </a:pPr>
            <a:fld id="{2BE900F4-7153-4913-93F8-942C71AF6FB2}" type="datetime1">
              <a:rPr lang="en-US" altLang="en-US" smtClean="0">
                <a:solidFill>
                  <a:prstClr val="black"/>
                </a:solidFill>
                <a:ea typeface="ＭＳ Ｐゴシック" panose="020B0600070205080204" pitchFamily="34" charset="-128"/>
              </a:rPr>
              <a:pPr eaLnBrk="0" fontAlgn="base" hangingPunct="0">
                <a:spcBef>
                  <a:spcPct val="0"/>
                </a:spcBef>
                <a:spcAft>
                  <a:spcPct val="0"/>
                </a:spcAft>
              </a:pPr>
              <a:t>4/18/2019</a:t>
            </a:fld>
            <a:endParaRPr lang="en-US" altLang="en-US">
              <a:solidFill>
                <a:prstClr val="black"/>
              </a:solidFill>
              <a:ea typeface="ＭＳ Ｐゴシック" panose="020B0600070205080204" pitchFamily="34" charset="-128"/>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ea typeface="+mn-ea"/>
              </a:defRPr>
            </a:lvl1pPr>
          </a:lstStyle>
          <a:p>
            <a:pPr eaLnBrk="0" hangingPunct="0">
              <a:defRPr/>
            </a:pPr>
            <a:endParaRPr lang="en-US">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Calibri" panose="020F0502020204030204" pitchFamily="34" charset="0"/>
              </a:defRPr>
            </a:lvl1pPr>
          </a:lstStyle>
          <a:p>
            <a:pPr eaLnBrk="0" fontAlgn="base" hangingPunct="0">
              <a:spcBef>
                <a:spcPct val="0"/>
              </a:spcBef>
              <a:spcAft>
                <a:spcPct val="0"/>
              </a:spcAft>
            </a:pPr>
            <a:fld id="{15414127-DDDE-4109-8907-917006F022CF}" type="slidenum">
              <a:rPr lang="en-US" altLang="en-US" smtClean="0">
                <a:solidFill>
                  <a:prstClr val="black"/>
                </a:solidFill>
                <a:ea typeface="ＭＳ Ｐゴシック" panose="020B0600070205080204" pitchFamily="34" charset="-128"/>
              </a:rPr>
              <a:pPr eaLnBrk="0" fontAlgn="base" hangingPunct="0">
                <a:spcBef>
                  <a:spcPct val="0"/>
                </a:spcBef>
                <a:spcAft>
                  <a:spcPct val="0"/>
                </a:spcAft>
              </a:pPr>
              <a:t>‹#›</a:t>
            </a:fld>
            <a:endParaRPr lang="en-US" altLang="en-US">
              <a:solidFill>
                <a:prstClr val="black"/>
              </a:solidFill>
              <a:ea typeface="ＭＳ Ｐゴシック" panose="020B0600070205080204" pitchFamily="34" charset="-128"/>
            </a:endParaRPr>
          </a:p>
        </p:txBody>
      </p:sp>
    </p:spTree>
    <p:extLst>
      <p:ext uri="{BB962C8B-B14F-4D97-AF65-F5344CB8AC3E}">
        <p14:creationId xmlns:p14="http://schemas.microsoft.com/office/powerpoint/2010/main" val="21816301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89919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F12F7C4A-FB46-416B-96CD-B612C55B2250}" type="datetime1">
              <a:rPr lang="en-US" smtClean="0"/>
              <a:pPr/>
              <a:t>4/18/2019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E8A9E9-CABF-40EA-AD60-F59542DE86E2}" type="slidenum">
              <a:rPr lang="en-US" smtClean="0"/>
              <a:pPr/>
              <a:t>‹#›</a:t>
            </a:fld>
            <a:endParaRPr lang="en-US"/>
          </a:p>
        </p:txBody>
      </p:sp>
    </p:spTree>
    <p:extLst>
      <p:ext uri="{BB962C8B-B14F-4D97-AF65-F5344CB8AC3E}">
        <p14:creationId xmlns:p14="http://schemas.microsoft.com/office/powerpoint/2010/main" val="19522253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24BC85-D5A7-4CBD-BDC4-CCD14BA349F9}" type="datetime1">
              <a:rPr lang="en-US" smtClean="0"/>
              <a:pPr/>
              <a:t>4/18/2019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E8A9E9-CABF-40EA-AD60-F59542DE86E2}" type="slidenum">
              <a:rPr lang="en-US" smtClean="0"/>
              <a:pPr/>
              <a:t>‹#›</a:t>
            </a:fld>
            <a:endParaRPr lang="en-US"/>
          </a:p>
        </p:txBody>
      </p:sp>
    </p:spTree>
    <p:extLst>
      <p:ext uri="{BB962C8B-B14F-4D97-AF65-F5344CB8AC3E}">
        <p14:creationId xmlns:p14="http://schemas.microsoft.com/office/powerpoint/2010/main" val="13139713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8301D3-8092-4FA2-9FFB-585AA602B10C}" type="datetime1">
              <a:rPr lang="en-US" smtClean="0"/>
              <a:pPr/>
              <a:t>4/18/2019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E8A9E9-CABF-40EA-AD60-F59542DE86E2}" type="slidenum">
              <a:rPr lang="en-US" smtClean="0"/>
              <a:pPr/>
              <a:t>‹#›</a:t>
            </a:fld>
            <a:endParaRPr lang="en-US"/>
          </a:p>
        </p:txBody>
      </p:sp>
    </p:spTree>
    <p:extLst>
      <p:ext uri="{BB962C8B-B14F-4D97-AF65-F5344CB8AC3E}">
        <p14:creationId xmlns:p14="http://schemas.microsoft.com/office/powerpoint/2010/main" val="1371388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78EC065-13CF-4EF1-83A8-A05F60F2034A}" type="datetime1">
              <a:rPr lang="en-US" smtClean="0"/>
              <a:pPr/>
              <a:t>4/18/2019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E8A9E9-CABF-40EA-AD60-F59542DE86E2}" type="slidenum">
              <a:rPr lang="en-US" smtClean="0"/>
              <a:pPr/>
              <a:t>‹#›</a:t>
            </a:fld>
            <a:endParaRPr lang="en-US"/>
          </a:p>
        </p:txBody>
      </p:sp>
    </p:spTree>
    <p:extLst>
      <p:ext uri="{BB962C8B-B14F-4D97-AF65-F5344CB8AC3E}">
        <p14:creationId xmlns:p14="http://schemas.microsoft.com/office/powerpoint/2010/main" val="22066542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4B8180-BE04-4B00-8B46-9D83A0B2CC44}" type="datetime1">
              <a:rPr lang="en-US" smtClean="0"/>
              <a:pPr/>
              <a:t>4/18/2019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EE8A9E9-CABF-40EA-AD60-F59542DE86E2}" type="slidenum">
              <a:rPr lang="en-US" smtClean="0"/>
              <a:pPr/>
              <a:t>‹#›</a:t>
            </a:fld>
            <a:endParaRPr lang="en-US"/>
          </a:p>
        </p:txBody>
      </p:sp>
    </p:spTree>
    <p:extLst>
      <p:ext uri="{BB962C8B-B14F-4D97-AF65-F5344CB8AC3E}">
        <p14:creationId xmlns:p14="http://schemas.microsoft.com/office/powerpoint/2010/main" val="10041749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C8A7CF-9752-4648-A89A-E8FBC1472E3B}" type="datetime1">
              <a:rPr lang="en-US" smtClean="0"/>
              <a:pPr/>
              <a:t>4/18/2019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EE8A9E9-CABF-40EA-AD60-F59542DE86E2}" type="slidenum">
              <a:rPr lang="en-US" smtClean="0"/>
              <a:pPr/>
              <a:t>‹#›</a:t>
            </a:fld>
            <a:endParaRPr lang="en-US"/>
          </a:p>
        </p:txBody>
      </p:sp>
    </p:spTree>
    <p:extLst>
      <p:ext uri="{BB962C8B-B14F-4D97-AF65-F5344CB8AC3E}">
        <p14:creationId xmlns:p14="http://schemas.microsoft.com/office/powerpoint/2010/main" val="41630640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C00F56-46B1-4CEE-8219-B280AA96D3FB}" type="datetime1">
              <a:rPr lang="en-US" smtClean="0"/>
              <a:pPr/>
              <a:t>4/18/2019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EE8A9E9-CABF-40EA-AD60-F59542DE86E2}" type="slidenum">
              <a:rPr lang="en-US" smtClean="0"/>
              <a:pPr/>
              <a:t>‹#›</a:t>
            </a:fld>
            <a:endParaRPr lang="en-US"/>
          </a:p>
        </p:txBody>
      </p:sp>
    </p:spTree>
    <p:extLst>
      <p:ext uri="{BB962C8B-B14F-4D97-AF65-F5344CB8AC3E}">
        <p14:creationId xmlns:p14="http://schemas.microsoft.com/office/powerpoint/2010/main" val="4167811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Calibri" panose="020F0502020204030204" pitchFamily="34" charset="0"/>
              </a:defRPr>
            </a:lvl1pPr>
          </a:lstStyle>
          <a:p>
            <a:pPr eaLnBrk="0" fontAlgn="base" hangingPunct="0">
              <a:spcBef>
                <a:spcPct val="0"/>
              </a:spcBef>
              <a:spcAft>
                <a:spcPct val="0"/>
              </a:spcAft>
            </a:pPr>
            <a:fld id="{DDC38197-7C49-4A58-9CA7-F1CD75D8FA14}" type="datetime1">
              <a:rPr lang="en-US" altLang="en-US" smtClean="0">
                <a:solidFill>
                  <a:prstClr val="black"/>
                </a:solidFill>
                <a:ea typeface="ＭＳ Ｐゴシック" panose="020B0600070205080204" pitchFamily="34" charset="-128"/>
              </a:rPr>
              <a:pPr eaLnBrk="0" fontAlgn="base" hangingPunct="0">
                <a:spcBef>
                  <a:spcPct val="0"/>
                </a:spcBef>
                <a:spcAft>
                  <a:spcPct val="0"/>
                </a:spcAft>
              </a:pPr>
              <a:t>4/18/2019</a:t>
            </a:fld>
            <a:endParaRPr lang="en-US" altLang="en-US">
              <a:solidFill>
                <a:prstClr val="black"/>
              </a:solidFill>
              <a:ea typeface="ＭＳ Ｐゴシック" panose="020B0600070205080204" pitchFamily="34" charset="-128"/>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ea typeface="+mn-ea"/>
              </a:defRPr>
            </a:lvl1pPr>
          </a:lstStyle>
          <a:p>
            <a:pPr eaLnBrk="0" hangingPunct="0">
              <a:defRPr/>
            </a:pPr>
            <a:endParaRPr lang="en-US">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Calibri" panose="020F0502020204030204" pitchFamily="34" charset="0"/>
              </a:defRPr>
            </a:lvl1pPr>
          </a:lstStyle>
          <a:p>
            <a:pPr eaLnBrk="0" fontAlgn="base" hangingPunct="0">
              <a:spcBef>
                <a:spcPct val="0"/>
              </a:spcBef>
              <a:spcAft>
                <a:spcPct val="0"/>
              </a:spcAft>
            </a:pPr>
            <a:fld id="{7D5C9280-83CD-4886-A2AD-BB46BBB3F584}" type="slidenum">
              <a:rPr lang="en-US" altLang="en-US" smtClean="0">
                <a:solidFill>
                  <a:prstClr val="black"/>
                </a:solidFill>
                <a:ea typeface="ＭＳ Ｐゴシック" panose="020B0600070205080204" pitchFamily="34" charset="-128"/>
              </a:rPr>
              <a:pPr eaLnBrk="0" fontAlgn="base" hangingPunct="0">
                <a:spcBef>
                  <a:spcPct val="0"/>
                </a:spcBef>
                <a:spcAft>
                  <a:spcPct val="0"/>
                </a:spcAft>
              </a:pPr>
              <a:t>‹#›</a:t>
            </a:fld>
            <a:endParaRPr lang="en-US" altLang="en-US">
              <a:solidFill>
                <a:prstClr val="black"/>
              </a:solidFill>
              <a:ea typeface="ＭＳ Ｐゴシック" panose="020B0600070205080204" pitchFamily="34" charset="-128"/>
            </a:endParaRPr>
          </a:p>
        </p:txBody>
      </p:sp>
    </p:spTree>
    <p:extLst>
      <p:ext uri="{BB962C8B-B14F-4D97-AF65-F5344CB8AC3E}">
        <p14:creationId xmlns:p14="http://schemas.microsoft.com/office/powerpoint/2010/main" val="39110578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A57E915-ACA2-4B99-BB00-72F2C93782C9}" type="datetime1">
              <a:rPr lang="en-US" smtClean="0"/>
              <a:pPr/>
              <a:t>4/18/2019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E8A9E9-CABF-40EA-AD60-F59542DE86E2}" type="slidenum">
              <a:rPr lang="en-US" smtClean="0"/>
              <a:pPr/>
              <a:t>‹#›</a:t>
            </a:fld>
            <a:endParaRPr lang="en-US"/>
          </a:p>
        </p:txBody>
      </p:sp>
    </p:spTree>
    <p:extLst>
      <p:ext uri="{BB962C8B-B14F-4D97-AF65-F5344CB8AC3E}">
        <p14:creationId xmlns:p14="http://schemas.microsoft.com/office/powerpoint/2010/main" val="15991672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59D4172-FF69-4636-9E6C-BE650A03D587}" type="datetime1">
              <a:rPr lang="en-US" smtClean="0"/>
              <a:pPr/>
              <a:t>4/18/2019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E8A9E9-CABF-40EA-AD60-F59542DE86E2}" type="slidenum">
              <a:rPr lang="en-US" smtClean="0"/>
              <a:pPr/>
              <a:t>‹#›</a:t>
            </a:fld>
            <a:endParaRPr lang="en-US"/>
          </a:p>
        </p:txBody>
      </p:sp>
    </p:spTree>
    <p:extLst>
      <p:ext uri="{BB962C8B-B14F-4D97-AF65-F5344CB8AC3E}">
        <p14:creationId xmlns:p14="http://schemas.microsoft.com/office/powerpoint/2010/main" val="439183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ECD4564-F3B7-4C3A-88C3-8822D0564FB1}" type="datetime1">
              <a:rPr lang="en-US" smtClean="0"/>
              <a:pPr/>
              <a:t>4/18/2019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E8A9E9-CABF-40EA-AD60-F59542DE86E2}" type="slidenum">
              <a:rPr lang="en-US" smtClean="0"/>
              <a:pPr/>
              <a:t>‹#›</a:t>
            </a:fld>
            <a:endParaRPr lang="en-US"/>
          </a:p>
        </p:txBody>
      </p:sp>
    </p:spTree>
    <p:extLst>
      <p:ext uri="{BB962C8B-B14F-4D97-AF65-F5344CB8AC3E}">
        <p14:creationId xmlns:p14="http://schemas.microsoft.com/office/powerpoint/2010/main" val="8095339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C53DF4-0D2C-4DCF-9234-01AB6100A722}" type="datetime1">
              <a:rPr lang="en-US" smtClean="0"/>
              <a:pPr/>
              <a:t>4/18/2019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E8A9E9-CABF-40EA-AD60-F59542DE86E2}" type="slidenum">
              <a:rPr lang="en-US" smtClean="0"/>
              <a:pPr/>
              <a:t>‹#›</a:t>
            </a:fld>
            <a:endParaRPr lang="en-US"/>
          </a:p>
        </p:txBody>
      </p:sp>
    </p:spTree>
    <p:extLst>
      <p:ext uri="{BB962C8B-B14F-4D97-AF65-F5344CB8AC3E}">
        <p14:creationId xmlns:p14="http://schemas.microsoft.com/office/powerpoint/2010/main" val="30458194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B150C09-8C47-48D3-BAFB-87F28A1C4047}" type="datetimeFigureOut">
              <a:rPr lang="en-US" smtClean="0">
                <a:solidFill>
                  <a:prstClr val="black">
                    <a:tint val="75000"/>
                  </a:prstClr>
                </a:solidFill>
              </a:rPr>
              <a:pPr/>
              <a:t>4/18/2019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E5D7001-84D8-43F1-8A7D-B5EFBA5EF5C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54568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150C09-8C47-48D3-BAFB-87F28A1C4047}" type="datetimeFigureOut">
              <a:rPr lang="en-US" smtClean="0">
                <a:solidFill>
                  <a:prstClr val="black">
                    <a:tint val="75000"/>
                  </a:prstClr>
                </a:solidFill>
              </a:rPr>
              <a:pPr/>
              <a:t>4/18/2019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E5D7001-84D8-43F1-8A7D-B5EFBA5EF5C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447266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150C09-8C47-48D3-BAFB-87F28A1C4047}" type="datetimeFigureOut">
              <a:rPr lang="en-US" smtClean="0">
                <a:solidFill>
                  <a:prstClr val="black">
                    <a:tint val="75000"/>
                  </a:prstClr>
                </a:solidFill>
              </a:rPr>
              <a:pPr/>
              <a:t>4/18/2019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E5D7001-84D8-43F1-8A7D-B5EFBA5EF5C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032463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B150C09-8C47-48D3-BAFB-87F28A1C4047}" type="datetimeFigureOut">
              <a:rPr lang="en-US" smtClean="0">
                <a:solidFill>
                  <a:prstClr val="black">
                    <a:tint val="75000"/>
                  </a:prstClr>
                </a:solidFill>
              </a:rPr>
              <a:pPr/>
              <a:t>4/18/2019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E5D7001-84D8-43F1-8A7D-B5EFBA5EF5C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948021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B150C09-8C47-48D3-BAFB-87F28A1C4047}" type="datetimeFigureOut">
              <a:rPr lang="en-US" smtClean="0">
                <a:solidFill>
                  <a:prstClr val="black">
                    <a:tint val="75000"/>
                  </a:prstClr>
                </a:solidFill>
              </a:rPr>
              <a:pPr/>
              <a:t>4/18/2019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5E5D7001-84D8-43F1-8A7D-B5EFBA5EF5C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016748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B150C09-8C47-48D3-BAFB-87F28A1C4047}" type="datetimeFigureOut">
              <a:rPr lang="en-US" smtClean="0">
                <a:solidFill>
                  <a:prstClr val="black">
                    <a:tint val="75000"/>
                  </a:prstClr>
                </a:solidFill>
              </a:rPr>
              <a:pPr/>
              <a:t>4/18/2019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E5D7001-84D8-43F1-8A7D-B5EFBA5EF5C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49880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Calibri" panose="020F0502020204030204" pitchFamily="34" charset="0"/>
              </a:defRPr>
            </a:lvl1pPr>
          </a:lstStyle>
          <a:p>
            <a:pPr eaLnBrk="0" fontAlgn="base" hangingPunct="0">
              <a:spcBef>
                <a:spcPct val="0"/>
              </a:spcBef>
              <a:spcAft>
                <a:spcPct val="0"/>
              </a:spcAft>
            </a:pPr>
            <a:fld id="{B7C2D7A1-459D-403D-8C8D-D6C255B37B23}" type="datetime1">
              <a:rPr lang="en-US" altLang="en-US" smtClean="0">
                <a:solidFill>
                  <a:prstClr val="black"/>
                </a:solidFill>
                <a:ea typeface="ＭＳ Ｐゴシック" panose="020B0600070205080204" pitchFamily="34" charset="-128"/>
              </a:rPr>
              <a:pPr eaLnBrk="0" fontAlgn="base" hangingPunct="0">
                <a:spcBef>
                  <a:spcPct val="0"/>
                </a:spcBef>
                <a:spcAft>
                  <a:spcPct val="0"/>
                </a:spcAft>
              </a:pPr>
              <a:t>4/18/2019</a:t>
            </a:fld>
            <a:endParaRPr lang="en-US" altLang="en-US">
              <a:solidFill>
                <a:prstClr val="black"/>
              </a:solidFill>
              <a:ea typeface="ＭＳ Ｐゴシック" panose="020B0600070205080204" pitchFamily="34" charset="-128"/>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ea typeface="+mn-ea"/>
              </a:defRPr>
            </a:lvl1pPr>
          </a:lstStyle>
          <a:p>
            <a:pPr eaLnBrk="0" hangingPunct="0">
              <a:defRPr/>
            </a:pPr>
            <a:endParaRPr lang="en-US">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Calibri" panose="020F0502020204030204" pitchFamily="34" charset="0"/>
              </a:defRPr>
            </a:lvl1pPr>
          </a:lstStyle>
          <a:p>
            <a:pPr eaLnBrk="0" fontAlgn="base" hangingPunct="0">
              <a:spcBef>
                <a:spcPct val="0"/>
              </a:spcBef>
              <a:spcAft>
                <a:spcPct val="0"/>
              </a:spcAft>
            </a:pPr>
            <a:fld id="{5E35F00A-B9E1-4370-9009-E4B76E5C1457}" type="slidenum">
              <a:rPr lang="en-US" altLang="en-US" smtClean="0">
                <a:solidFill>
                  <a:prstClr val="black"/>
                </a:solidFill>
                <a:ea typeface="ＭＳ Ｐゴシック" panose="020B0600070205080204" pitchFamily="34" charset="-128"/>
              </a:rPr>
              <a:pPr eaLnBrk="0" fontAlgn="base" hangingPunct="0">
                <a:spcBef>
                  <a:spcPct val="0"/>
                </a:spcBef>
                <a:spcAft>
                  <a:spcPct val="0"/>
                </a:spcAft>
              </a:pPr>
              <a:t>‹#›</a:t>
            </a:fld>
            <a:endParaRPr lang="en-US" altLang="en-US">
              <a:solidFill>
                <a:prstClr val="black"/>
              </a:solidFill>
              <a:ea typeface="ＭＳ Ｐゴシック" panose="020B0600070205080204" pitchFamily="34" charset="-128"/>
            </a:endParaRPr>
          </a:p>
        </p:txBody>
      </p:sp>
    </p:spTree>
    <p:extLst>
      <p:ext uri="{BB962C8B-B14F-4D97-AF65-F5344CB8AC3E}">
        <p14:creationId xmlns:p14="http://schemas.microsoft.com/office/powerpoint/2010/main" val="8288054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150C09-8C47-48D3-BAFB-87F28A1C4047}" type="datetimeFigureOut">
              <a:rPr lang="en-US" smtClean="0">
                <a:solidFill>
                  <a:prstClr val="black">
                    <a:tint val="75000"/>
                  </a:prstClr>
                </a:solidFill>
              </a:rPr>
              <a:pPr/>
              <a:t>4/18/2019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5E5D7001-84D8-43F1-8A7D-B5EFBA5EF5C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38596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B150C09-8C47-48D3-BAFB-87F28A1C4047}" type="datetimeFigureOut">
              <a:rPr lang="en-US" smtClean="0">
                <a:solidFill>
                  <a:prstClr val="black">
                    <a:tint val="75000"/>
                  </a:prstClr>
                </a:solidFill>
              </a:rPr>
              <a:pPr/>
              <a:t>4/18/2019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E5D7001-84D8-43F1-8A7D-B5EFBA5EF5C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071774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B150C09-8C47-48D3-BAFB-87F28A1C4047}" type="datetimeFigureOut">
              <a:rPr lang="en-US" smtClean="0">
                <a:solidFill>
                  <a:prstClr val="black">
                    <a:tint val="75000"/>
                  </a:prstClr>
                </a:solidFill>
              </a:rPr>
              <a:pPr/>
              <a:t>4/18/2019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E5D7001-84D8-43F1-8A7D-B5EFBA5EF5C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139504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150C09-8C47-48D3-BAFB-87F28A1C4047}" type="datetimeFigureOut">
              <a:rPr lang="en-US" smtClean="0">
                <a:solidFill>
                  <a:prstClr val="black">
                    <a:tint val="75000"/>
                  </a:prstClr>
                </a:solidFill>
              </a:rPr>
              <a:pPr/>
              <a:t>4/18/2019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E5D7001-84D8-43F1-8A7D-B5EFBA5EF5C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63196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150C09-8C47-48D3-BAFB-87F28A1C4047}" type="datetimeFigureOut">
              <a:rPr lang="en-US" smtClean="0">
                <a:solidFill>
                  <a:prstClr val="black">
                    <a:tint val="75000"/>
                  </a:prstClr>
                </a:solidFill>
              </a:rPr>
              <a:pPr/>
              <a:t>4/18/2019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E5D7001-84D8-43F1-8A7D-B5EFBA5EF5C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061423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A9450BF-19FF-4BC9-83ED-286F8511FF0A}" type="datetimeFigureOut">
              <a:rPr lang="en-US" smtClean="0">
                <a:solidFill>
                  <a:prstClr val="black">
                    <a:tint val="75000"/>
                  </a:prstClr>
                </a:solidFill>
              </a:rPr>
              <a:pPr/>
              <a:t>4/18/2019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A501D7-84C1-480C-8ED8-9451B0F7449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669525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9450BF-19FF-4BC9-83ED-286F8511FF0A}" type="datetimeFigureOut">
              <a:rPr lang="en-US" smtClean="0">
                <a:solidFill>
                  <a:prstClr val="black">
                    <a:tint val="75000"/>
                  </a:prstClr>
                </a:solidFill>
              </a:rPr>
              <a:pPr/>
              <a:t>4/18/2019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A501D7-84C1-480C-8ED8-9451B0F74497}" type="slidenum">
              <a:rPr lang="en-US" smtClean="0">
                <a:solidFill>
                  <a:prstClr val="black">
                    <a:tint val="75000"/>
                  </a:prstClr>
                </a:solidFill>
              </a:rPr>
              <a:pPr/>
              <a:t>‹#›</a:t>
            </a:fld>
            <a:endParaRPr lang="en-US">
              <a:solidFill>
                <a:prstClr val="black">
                  <a:tint val="75000"/>
                </a:prstClr>
              </a:solidFill>
            </a:endParaRPr>
          </a:p>
        </p:txBody>
      </p:sp>
      <p:pic>
        <p:nvPicPr>
          <p:cNvPr id="7" name="Picture 6"/>
          <p:cNvPicPr>
            <a:picLocks noChangeAspect="1"/>
          </p:cNvPicPr>
          <p:nvPr userDrawn="1"/>
        </p:nvPicPr>
        <p:blipFill>
          <a:blip r:embed="rId2"/>
          <a:stretch>
            <a:fillRect/>
          </a:stretch>
        </p:blipFill>
        <p:spPr>
          <a:xfrm>
            <a:off x="6828483" y="6253502"/>
            <a:ext cx="2029767" cy="467974"/>
          </a:xfrm>
          <a:prstGeom prst="rect">
            <a:avLst/>
          </a:prstGeom>
        </p:spPr>
      </p:pic>
    </p:spTree>
    <p:extLst>
      <p:ext uri="{BB962C8B-B14F-4D97-AF65-F5344CB8AC3E}">
        <p14:creationId xmlns:p14="http://schemas.microsoft.com/office/powerpoint/2010/main" val="24282992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9450BF-19FF-4BC9-83ED-286F8511FF0A}" type="datetimeFigureOut">
              <a:rPr lang="en-US" smtClean="0">
                <a:solidFill>
                  <a:prstClr val="black">
                    <a:tint val="75000"/>
                  </a:prstClr>
                </a:solidFill>
              </a:rPr>
              <a:pPr/>
              <a:t>4/18/2019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A501D7-84C1-480C-8ED8-9451B0F7449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66372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A9450BF-19FF-4BC9-83ED-286F8511FF0A}" type="datetimeFigureOut">
              <a:rPr lang="en-US" smtClean="0">
                <a:solidFill>
                  <a:prstClr val="black">
                    <a:tint val="75000"/>
                  </a:prstClr>
                </a:solidFill>
              </a:rPr>
              <a:pPr/>
              <a:t>4/18/2019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A501D7-84C1-480C-8ED8-9451B0F7449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7676525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A9450BF-19FF-4BC9-83ED-286F8511FF0A}" type="datetimeFigureOut">
              <a:rPr lang="en-US" smtClean="0">
                <a:solidFill>
                  <a:prstClr val="black">
                    <a:tint val="75000"/>
                  </a:prstClr>
                </a:solidFill>
              </a:rPr>
              <a:pPr/>
              <a:t>4/18/2019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5A501D7-84C1-480C-8ED8-9451B0F7449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56926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Calibri" panose="020F0502020204030204" pitchFamily="34" charset="0"/>
              </a:defRPr>
            </a:lvl1pPr>
          </a:lstStyle>
          <a:p>
            <a:pPr eaLnBrk="0" fontAlgn="base" hangingPunct="0">
              <a:spcBef>
                <a:spcPct val="0"/>
              </a:spcBef>
              <a:spcAft>
                <a:spcPct val="0"/>
              </a:spcAft>
            </a:pPr>
            <a:fld id="{0BA7E2F0-38DB-49C3-82BA-87741F1331F7}" type="datetime1">
              <a:rPr lang="en-US" altLang="en-US" smtClean="0">
                <a:solidFill>
                  <a:prstClr val="black"/>
                </a:solidFill>
                <a:ea typeface="ＭＳ Ｐゴシック" panose="020B0600070205080204" pitchFamily="34" charset="-128"/>
              </a:rPr>
              <a:pPr eaLnBrk="0" fontAlgn="base" hangingPunct="0">
                <a:spcBef>
                  <a:spcPct val="0"/>
                </a:spcBef>
                <a:spcAft>
                  <a:spcPct val="0"/>
                </a:spcAft>
              </a:pPr>
              <a:t>4/18/2019</a:t>
            </a:fld>
            <a:endParaRPr lang="en-US" altLang="en-US">
              <a:solidFill>
                <a:prstClr val="black"/>
              </a:solidFill>
              <a:ea typeface="ＭＳ Ｐゴシック" panose="020B0600070205080204" pitchFamily="34" charset="-128"/>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ea typeface="+mn-ea"/>
              </a:defRPr>
            </a:lvl1pPr>
          </a:lstStyle>
          <a:p>
            <a:pPr eaLnBrk="0" hangingPunct="0">
              <a:defRPr/>
            </a:pPr>
            <a:endParaRPr lang="en-US">
              <a:solidFill>
                <a:prstClr val="black"/>
              </a:solidFill>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Calibri" panose="020F0502020204030204" pitchFamily="34" charset="0"/>
              </a:defRPr>
            </a:lvl1pPr>
          </a:lstStyle>
          <a:p>
            <a:pPr eaLnBrk="0" fontAlgn="base" hangingPunct="0">
              <a:spcBef>
                <a:spcPct val="0"/>
              </a:spcBef>
              <a:spcAft>
                <a:spcPct val="0"/>
              </a:spcAft>
            </a:pPr>
            <a:fld id="{2C324195-1AE1-4FCA-8E6B-83124D5DFB05}" type="slidenum">
              <a:rPr lang="en-US" altLang="en-US" smtClean="0">
                <a:solidFill>
                  <a:prstClr val="black"/>
                </a:solidFill>
                <a:ea typeface="ＭＳ Ｐゴシック" panose="020B0600070205080204" pitchFamily="34" charset="-128"/>
              </a:rPr>
              <a:pPr eaLnBrk="0" fontAlgn="base" hangingPunct="0">
                <a:spcBef>
                  <a:spcPct val="0"/>
                </a:spcBef>
                <a:spcAft>
                  <a:spcPct val="0"/>
                </a:spcAft>
              </a:pPr>
              <a:t>‹#›</a:t>
            </a:fld>
            <a:endParaRPr lang="en-US" altLang="en-US">
              <a:solidFill>
                <a:prstClr val="black"/>
              </a:solidFill>
              <a:ea typeface="ＭＳ Ｐゴシック" panose="020B0600070205080204" pitchFamily="34" charset="-128"/>
            </a:endParaRPr>
          </a:p>
        </p:txBody>
      </p:sp>
    </p:spTree>
    <p:extLst>
      <p:ext uri="{BB962C8B-B14F-4D97-AF65-F5344CB8AC3E}">
        <p14:creationId xmlns:p14="http://schemas.microsoft.com/office/powerpoint/2010/main" val="145727115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A9450BF-19FF-4BC9-83ED-286F8511FF0A}" type="datetimeFigureOut">
              <a:rPr lang="en-US" smtClean="0">
                <a:solidFill>
                  <a:prstClr val="black">
                    <a:tint val="75000"/>
                  </a:prstClr>
                </a:solidFill>
              </a:rPr>
              <a:pPr/>
              <a:t>4/18/2019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5A501D7-84C1-480C-8ED8-9451B0F7449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372265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9450BF-19FF-4BC9-83ED-286F8511FF0A}" type="datetimeFigureOut">
              <a:rPr lang="en-US" smtClean="0">
                <a:solidFill>
                  <a:prstClr val="black">
                    <a:tint val="75000"/>
                  </a:prstClr>
                </a:solidFill>
              </a:rPr>
              <a:pPr/>
              <a:t>4/18/2019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5A501D7-84C1-480C-8ED8-9451B0F7449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801811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A9450BF-19FF-4BC9-83ED-286F8511FF0A}" type="datetimeFigureOut">
              <a:rPr lang="en-US" smtClean="0">
                <a:solidFill>
                  <a:prstClr val="black">
                    <a:tint val="75000"/>
                  </a:prstClr>
                </a:solidFill>
              </a:rPr>
              <a:pPr/>
              <a:t>4/18/2019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A501D7-84C1-480C-8ED8-9451B0F7449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123420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A9450BF-19FF-4BC9-83ED-286F8511FF0A}" type="datetimeFigureOut">
              <a:rPr lang="en-US" smtClean="0">
                <a:solidFill>
                  <a:prstClr val="black">
                    <a:tint val="75000"/>
                  </a:prstClr>
                </a:solidFill>
              </a:rPr>
              <a:pPr/>
              <a:t>4/18/2019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A501D7-84C1-480C-8ED8-9451B0F7449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40879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9450BF-19FF-4BC9-83ED-286F8511FF0A}" type="datetimeFigureOut">
              <a:rPr lang="en-US" smtClean="0">
                <a:solidFill>
                  <a:prstClr val="black">
                    <a:tint val="75000"/>
                  </a:prstClr>
                </a:solidFill>
              </a:rPr>
              <a:pPr/>
              <a:t>4/18/2019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A501D7-84C1-480C-8ED8-9451B0F7449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227655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9450BF-19FF-4BC9-83ED-286F8511FF0A}" type="datetimeFigureOut">
              <a:rPr lang="en-US" smtClean="0">
                <a:solidFill>
                  <a:prstClr val="black">
                    <a:tint val="75000"/>
                  </a:prstClr>
                </a:solidFill>
              </a:rPr>
              <a:pPr/>
              <a:t>4/18/2019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A501D7-84C1-480C-8ED8-9451B0F7449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455211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p:cNvSpPr/>
          <p:nvPr/>
        </p:nvSpPr>
        <p:spPr>
          <a:xfrm>
            <a:off x="428596" y="6"/>
            <a:ext cx="8286808" cy="6857997"/>
          </a:xfrm>
          <a:prstGeom prst="rect">
            <a:avLst/>
          </a:prstGeom>
          <a:solidFill>
            <a:srgbClr val="FFFFFF">
              <a:alpha val="30196"/>
            </a:srgbClr>
          </a:solidFill>
          <a:ln w="15875" cap="sq"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 name="Title 1"/>
          <p:cNvSpPr>
            <a:spLocks noGrp="1"/>
          </p:cNvSpPr>
          <p:nvPr>
            <p:ph type="ctrTitle"/>
          </p:nvPr>
        </p:nvSpPr>
        <p:spPr>
          <a:xfrm>
            <a:off x="714348" y="2143116"/>
            <a:ext cx="7643866" cy="1500198"/>
          </a:xfrm>
        </p:spPr>
        <p:txBody>
          <a:bodyPr anchor="ctr"/>
          <a:lstStyle>
            <a:lvl1pPr algn="ctr">
              <a:defRPr>
                <a:solidFill>
                  <a:schemeClr val="tx1"/>
                </a:solidFill>
              </a:defRPr>
            </a:lvl1pPr>
          </a:lstStyle>
          <a:p>
            <a:r>
              <a:rPr kumimoji="0" lang="en-US"/>
              <a:t>Click to edit Master title style</a:t>
            </a:r>
          </a:p>
        </p:txBody>
      </p:sp>
      <p:sp>
        <p:nvSpPr>
          <p:cNvPr id="3" name="Subtitle 2"/>
          <p:cNvSpPr>
            <a:spLocks noGrp="1"/>
          </p:cNvSpPr>
          <p:nvPr>
            <p:ph type="subTitle" idx="1"/>
          </p:nvPr>
        </p:nvSpPr>
        <p:spPr>
          <a:xfrm>
            <a:off x="785786" y="3786190"/>
            <a:ext cx="7500990" cy="857256"/>
          </a:xfrm>
        </p:spPr>
        <p:txBody>
          <a:bodyPr anchor="t"/>
          <a:lstStyle>
            <a:lvl1pPr marL="0" indent="0" algn="ctr">
              <a:buNone/>
              <a:defRPr sz="24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en-US"/>
              <a:t>Click to edit Master subtitle style</a:t>
            </a:r>
          </a:p>
        </p:txBody>
      </p:sp>
      <p:sp>
        <p:nvSpPr>
          <p:cNvPr id="4" name="Date Placeholder 3"/>
          <p:cNvSpPr>
            <a:spLocks noGrp="1"/>
          </p:cNvSpPr>
          <p:nvPr>
            <p:ph type="dt" sz="half" idx="10"/>
          </p:nvPr>
        </p:nvSpPr>
        <p:spPr/>
        <p:txBody>
          <a:bodyPr/>
          <a:lstStyle/>
          <a:p>
            <a:fld id="{F12F7C4A-FB46-416B-96CD-B612C55B2250}" type="datetime1">
              <a:rPr lang="en-US" smtClean="0">
                <a:solidFill>
                  <a:prstClr val="black"/>
                </a:solidFill>
              </a:rPr>
              <a:pPr/>
              <a:t>4/18/2019</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fld id="{2EE8A9E9-CABF-40EA-AD60-F59542DE86E2}"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87106519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1"/>
            <a:ext cx="285720" cy="6858000"/>
          </a:xfrm>
          <a:prstGeom prst="rect">
            <a:avLst/>
          </a:prstGeom>
          <a:solidFill>
            <a:srgbClr val="FFFFFF">
              <a:alpha val="30196"/>
            </a:srgbClr>
          </a:solidFill>
          <a:ln w="15875" cap="sq"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 name="Content Placeholder 2"/>
          <p:cNvSpPr>
            <a:spLocks noGrp="1"/>
          </p:cNvSpPr>
          <p:nvPr>
            <p:ph idx="1"/>
          </p:nvPr>
        </p:nvSpPr>
        <p:spPr/>
        <p:txBody>
          <a:bodyPr/>
          <a:lstStyle>
            <a:lvl1pPr>
              <a:buSzPct val="70000"/>
              <a:buFont typeface="Wingdings"/>
              <a:buChar char=""/>
              <a:defRPr/>
            </a:lvl1pPr>
            <a:lvl2pPr>
              <a:buSzPct val="120000"/>
              <a:defRPr/>
            </a:lvl2pPr>
            <a:lvl3pPr>
              <a:buSzPct val="120000"/>
              <a:defRPr/>
            </a:lvl3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CA24BC85-D5A7-4CBD-BDC4-CCD14BA349F9}" type="datetime1">
              <a:rPr lang="en-US" smtClean="0">
                <a:solidFill>
                  <a:prstClr val="black"/>
                </a:solidFill>
              </a:rPr>
              <a:pPr/>
              <a:t>4/18/2019</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fld id="{2EE8A9E9-CABF-40EA-AD60-F59542DE86E2}" type="slidenum">
              <a:rPr lang="en-US" smtClean="0">
                <a:solidFill>
                  <a:prstClr val="black"/>
                </a:solidFill>
              </a:rPr>
              <a:pPr/>
              <a:t>‹#›</a:t>
            </a:fld>
            <a:endParaRPr lang="en-US">
              <a:solidFill>
                <a:prstClr val="black"/>
              </a:solidFill>
            </a:endParaRPr>
          </a:p>
        </p:txBody>
      </p:sp>
      <p:sp>
        <p:nvSpPr>
          <p:cNvPr id="2" name="Title 1"/>
          <p:cNvSpPr>
            <a:spLocks noGrp="1"/>
          </p:cNvSpPr>
          <p:nvPr>
            <p:ph type="title"/>
          </p:nvPr>
        </p:nvSpPr>
        <p:spPr>
          <a:xfrm>
            <a:off x="303475" y="285728"/>
            <a:ext cx="8554805" cy="939784"/>
          </a:xfrm>
        </p:spPr>
        <p:txBody>
          <a:bodyPr/>
          <a:lstStyle>
            <a:lvl1pPr>
              <a:defRPr b="0"/>
            </a:lvl1pPr>
          </a:lstStyle>
          <a:p>
            <a:r>
              <a:rPr kumimoji="0" lang="en-US"/>
              <a:t>Click to edit Master title style</a:t>
            </a:r>
          </a:p>
        </p:txBody>
      </p:sp>
    </p:spTree>
    <p:extLst>
      <p:ext uri="{BB962C8B-B14F-4D97-AF65-F5344CB8AC3E}">
        <p14:creationId xmlns:p14="http://schemas.microsoft.com/office/powerpoint/2010/main" val="3211278748"/>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9" name="Rectangle 8"/>
          <p:cNvSpPr/>
          <p:nvPr/>
        </p:nvSpPr>
        <p:spPr>
          <a:xfrm>
            <a:off x="0" y="9"/>
            <a:ext cx="456478" cy="6857999"/>
          </a:xfrm>
          <a:prstGeom prst="rect">
            <a:avLst/>
          </a:prstGeom>
          <a:solidFill>
            <a:srgbClr val="FFFFFF">
              <a:alpha val="30196"/>
            </a:srgbClr>
          </a:solidFill>
          <a:ln w="15875" cap="sq"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 name="Title 1"/>
          <p:cNvSpPr>
            <a:spLocks noGrp="1"/>
          </p:cNvSpPr>
          <p:nvPr>
            <p:ph type="title"/>
          </p:nvPr>
        </p:nvSpPr>
        <p:spPr>
          <a:xfrm>
            <a:off x="500034" y="3071810"/>
            <a:ext cx="7715304" cy="1504952"/>
          </a:xfrm>
        </p:spPr>
        <p:txBody>
          <a:bodyPr anchor="ctr"/>
          <a:lstStyle>
            <a:lvl1pPr algn="l">
              <a:defRPr sz="4000" b="0" cap="all">
                <a:effectLst>
                  <a:outerShdw blurRad="44450" dist="25400" dir="2700000" algn="tl" rotWithShape="0">
                    <a:schemeClr val="bg1">
                      <a:alpha val="51000"/>
                    </a:schemeClr>
                  </a:outerShdw>
                </a:effectLst>
              </a:defRPr>
            </a:lvl1pPr>
          </a:lstStyle>
          <a:p>
            <a:r>
              <a:rPr kumimoji="0" lang="en-US"/>
              <a:t>Click to edit Master title style</a:t>
            </a:r>
          </a:p>
        </p:txBody>
      </p:sp>
      <p:sp>
        <p:nvSpPr>
          <p:cNvPr id="3" name="Text Placeholder 2"/>
          <p:cNvSpPr>
            <a:spLocks noGrp="1"/>
          </p:cNvSpPr>
          <p:nvPr>
            <p:ph type="body" idx="1"/>
          </p:nvPr>
        </p:nvSpPr>
        <p:spPr>
          <a:xfrm>
            <a:off x="500034" y="4500570"/>
            <a:ext cx="7715304" cy="1643064"/>
          </a:xfrm>
        </p:spPr>
        <p:txBody>
          <a:bodyPr anchor="t"/>
          <a:lstStyle>
            <a:lvl1pPr marL="0" indent="0">
              <a:buNone/>
              <a:defRPr sz="2000">
                <a:solidFill>
                  <a:schemeClr val="tx2"/>
                </a:solidFill>
              </a:defRPr>
            </a:lvl1pPr>
            <a:lvl2pPr marL="457200" indent="0">
              <a:buNone/>
              <a:defRPr sz="1800">
                <a:solidFill>
                  <a:schemeClr val="tx2"/>
                </a:solidFill>
              </a:defRPr>
            </a:lvl2pPr>
            <a:lvl3pPr marL="914400" indent="0">
              <a:buNone/>
              <a:defRPr sz="1600">
                <a:solidFill>
                  <a:schemeClr val="tx2"/>
                </a:solidFill>
              </a:defRPr>
            </a:lvl3pPr>
            <a:lvl4pPr marL="1371600" indent="0">
              <a:buNone/>
              <a:defRPr sz="1400">
                <a:solidFill>
                  <a:schemeClr val="tx2"/>
                </a:solidFill>
              </a:defRPr>
            </a:lvl4pPr>
            <a:lvl5pPr marL="1828800" indent="0">
              <a:buNone/>
              <a:defRPr sz="1400">
                <a:solidFill>
                  <a:schemeClr val="tx2"/>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Footer Placeholder 4"/>
          <p:cNvSpPr>
            <a:spLocks noGrp="1"/>
          </p:cNvSpPr>
          <p:nvPr>
            <p:ph type="ftr" sz="quarter" idx="11"/>
          </p:nvPr>
        </p:nvSpPr>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fld id="{2EE8A9E9-CABF-40EA-AD60-F59542DE86E2}" type="slidenum">
              <a:rPr lang="en-US" smtClean="0">
                <a:solidFill>
                  <a:prstClr val="black"/>
                </a:solidFill>
              </a:rPr>
              <a:pPr/>
              <a:t>‹#›</a:t>
            </a:fld>
            <a:endParaRPr lang="en-US">
              <a:solidFill>
                <a:prstClr val="black"/>
              </a:solidFill>
            </a:endParaRPr>
          </a:p>
        </p:txBody>
      </p:sp>
      <p:cxnSp>
        <p:nvCxnSpPr>
          <p:cNvPr id="16" name="Straight Connector 15"/>
          <p:cNvCxnSpPr/>
          <p:nvPr/>
        </p:nvCxnSpPr>
        <p:spPr>
          <a:xfrm>
            <a:off x="500034" y="4429132"/>
            <a:ext cx="7715304" cy="1588"/>
          </a:xfrm>
          <a:prstGeom prst="line">
            <a:avLst/>
          </a:prstGeom>
        </p:spPr>
        <p:style>
          <a:lnRef idx="3">
            <a:schemeClr val="accent1"/>
          </a:lnRef>
          <a:fillRef idx="0">
            <a:schemeClr val="accent1"/>
          </a:fillRef>
          <a:effectRef idx="2">
            <a:schemeClr val="accent1"/>
          </a:effectRef>
          <a:fontRef idx="minor">
            <a:schemeClr val="tx1"/>
          </a:fontRef>
        </p:style>
      </p:cxnSp>
      <p:sp>
        <p:nvSpPr>
          <p:cNvPr id="8" name="Date Placeholder 7"/>
          <p:cNvSpPr>
            <a:spLocks noGrp="1"/>
          </p:cNvSpPr>
          <p:nvPr>
            <p:ph type="dt" sz="half" idx="13"/>
          </p:nvPr>
        </p:nvSpPr>
        <p:spPr/>
        <p:txBody>
          <a:bodyPr/>
          <a:lstStyle/>
          <a:p>
            <a:fld id="{778301D3-8092-4FA2-9FFB-585AA602B10C}" type="datetime1">
              <a:rPr lang="en-US" smtClean="0">
                <a:solidFill>
                  <a:prstClr val="black"/>
                </a:solidFill>
              </a:rPr>
              <a:pPr/>
              <a:t>4/18/2019</a:t>
            </a:fld>
            <a:endParaRPr lang="en-US">
              <a:solidFill>
                <a:prstClr val="black"/>
              </a:solidFill>
            </a:endParaRPr>
          </a:p>
        </p:txBody>
      </p:sp>
    </p:spTree>
    <p:extLst>
      <p:ext uri="{BB962C8B-B14F-4D97-AF65-F5344CB8AC3E}">
        <p14:creationId xmlns:p14="http://schemas.microsoft.com/office/powerpoint/2010/main" val="1732310912"/>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0" y="285728"/>
            <a:ext cx="9144032" cy="1143010"/>
          </a:xfrm>
          <a:prstGeom prst="rect">
            <a:avLst/>
          </a:prstGeom>
          <a:solidFill>
            <a:srgbClr val="FFFFFF">
              <a:alpha val="30196"/>
            </a:srgbClr>
          </a:solidFill>
          <a:ln w="15875" cap="sq"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 name="Title 1"/>
          <p:cNvSpPr>
            <a:spLocks noGrp="1"/>
          </p:cNvSpPr>
          <p:nvPr>
            <p:ph type="title"/>
          </p:nvPr>
        </p:nvSpPr>
        <p:spPr/>
        <p:txBody>
          <a:bodyPr/>
          <a:lstStyle>
            <a:lvl1pPr>
              <a:defRPr b="0"/>
            </a:lvl1pPr>
          </a:lstStyle>
          <a:p>
            <a:r>
              <a:rPr kumimoji="0" lang="en-US"/>
              <a:t>Click to edit Master title style</a:t>
            </a:r>
          </a:p>
        </p:txBody>
      </p:sp>
      <p:sp>
        <p:nvSpPr>
          <p:cNvPr id="3" name="Content Placeholder 2"/>
          <p:cNvSpPr>
            <a:spLocks noGrp="1"/>
          </p:cNvSpPr>
          <p:nvPr>
            <p:ph sz="half" idx="1"/>
          </p:nvPr>
        </p:nvSpPr>
        <p:spPr bwMode="invGray">
          <a:xfrm>
            <a:off x="785782" y="1643050"/>
            <a:ext cx="3786218" cy="4429156"/>
          </a:xfrm>
          <a:prstGeom prst="roundRect">
            <a:avLst>
              <a:gd name="adj" fmla="val 5345"/>
            </a:avLst>
          </a:prstGeom>
          <a:solidFill>
            <a:schemeClr val="tx2">
              <a:tint val="50000"/>
              <a:alpha val="50000"/>
            </a:schemeClr>
          </a:solidFill>
          <a:effectLst/>
          <a:scene3d>
            <a:camera prst="orthographicFront"/>
            <a:lightRig rig="threePt" dir="t"/>
          </a:scene3d>
          <a:sp3d contourW="12700">
            <a:bevelT/>
            <a:contourClr>
              <a:schemeClr val="bg2"/>
            </a:contourClr>
          </a:sp3d>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bwMode="invGray">
          <a:xfrm>
            <a:off x="4714876" y="1643050"/>
            <a:ext cx="3785616" cy="4429156"/>
          </a:xfrm>
          <a:prstGeom prst="roundRect">
            <a:avLst>
              <a:gd name="adj" fmla="val 6980"/>
            </a:avLst>
          </a:prstGeom>
          <a:solidFill>
            <a:schemeClr val="tx2">
              <a:tint val="75000"/>
              <a:alpha val="50000"/>
            </a:schemeClr>
          </a:solidFill>
          <a:effectLst/>
          <a:scene3d>
            <a:camera prst="orthographicFront"/>
            <a:lightRig rig="threePt" dir="t"/>
          </a:scene3d>
          <a:sp3d contourW="12700">
            <a:bevelT/>
            <a:contourClr>
              <a:schemeClr val="bg2"/>
            </a:contourClr>
          </a:sp3d>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878EC065-13CF-4EF1-83A8-A05F60F2034A}" type="datetime1">
              <a:rPr lang="en-US" smtClean="0">
                <a:solidFill>
                  <a:prstClr val="black"/>
                </a:solidFill>
              </a:rPr>
              <a:pPr/>
              <a:t>4/18/2019</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solidFill>
            </a:endParaRPr>
          </a:p>
        </p:txBody>
      </p:sp>
      <p:sp>
        <p:nvSpPr>
          <p:cNvPr id="7" name="Slide Number Placeholder 6"/>
          <p:cNvSpPr>
            <a:spLocks noGrp="1"/>
          </p:cNvSpPr>
          <p:nvPr>
            <p:ph type="sldNum" sz="quarter" idx="12"/>
          </p:nvPr>
        </p:nvSpPr>
        <p:spPr/>
        <p:txBody>
          <a:bodyPr/>
          <a:lstStyle/>
          <a:p>
            <a:fld id="{2EE8A9E9-CABF-40EA-AD60-F59542DE86E2}"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3712140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Calibri" panose="020F0502020204030204" pitchFamily="34" charset="0"/>
              </a:defRPr>
            </a:lvl1pPr>
          </a:lstStyle>
          <a:p>
            <a:pPr eaLnBrk="0" fontAlgn="base" hangingPunct="0">
              <a:spcBef>
                <a:spcPct val="0"/>
              </a:spcBef>
              <a:spcAft>
                <a:spcPct val="0"/>
              </a:spcAft>
            </a:pPr>
            <a:fld id="{AE28420E-83D4-49F8-A1DA-7BAD7B31F58D}" type="datetime1">
              <a:rPr lang="en-US" altLang="en-US" smtClean="0">
                <a:solidFill>
                  <a:prstClr val="black"/>
                </a:solidFill>
                <a:ea typeface="ＭＳ Ｐゴシック" panose="020B0600070205080204" pitchFamily="34" charset="-128"/>
              </a:rPr>
              <a:pPr eaLnBrk="0" fontAlgn="base" hangingPunct="0">
                <a:spcBef>
                  <a:spcPct val="0"/>
                </a:spcBef>
                <a:spcAft>
                  <a:spcPct val="0"/>
                </a:spcAft>
              </a:pPr>
              <a:t>4/18/2019</a:t>
            </a:fld>
            <a:endParaRPr lang="en-US" altLang="en-US">
              <a:solidFill>
                <a:prstClr val="black"/>
              </a:solidFill>
              <a:ea typeface="ＭＳ Ｐゴシック" panose="020B0600070205080204" pitchFamily="34" charset="-128"/>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ea typeface="+mn-ea"/>
              </a:defRPr>
            </a:lvl1pPr>
          </a:lstStyle>
          <a:p>
            <a:pPr eaLnBrk="0" hangingPunct="0">
              <a:defRPr/>
            </a:pPr>
            <a:endParaRPr lang="en-US">
              <a:solidFill>
                <a:prstClr val="black"/>
              </a:solidFill>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Calibri" panose="020F0502020204030204" pitchFamily="34" charset="0"/>
              </a:defRPr>
            </a:lvl1pPr>
          </a:lstStyle>
          <a:p>
            <a:pPr eaLnBrk="0" fontAlgn="base" hangingPunct="0">
              <a:spcBef>
                <a:spcPct val="0"/>
              </a:spcBef>
              <a:spcAft>
                <a:spcPct val="0"/>
              </a:spcAft>
            </a:pPr>
            <a:fld id="{227AA798-0EF8-4D54-A180-F428BB7F1D7C}" type="slidenum">
              <a:rPr lang="en-US" altLang="en-US" smtClean="0">
                <a:solidFill>
                  <a:prstClr val="black"/>
                </a:solidFill>
                <a:ea typeface="ＭＳ Ｐゴシック" panose="020B0600070205080204" pitchFamily="34" charset="-128"/>
              </a:rPr>
              <a:pPr eaLnBrk="0" fontAlgn="base" hangingPunct="0">
                <a:spcBef>
                  <a:spcPct val="0"/>
                </a:spcBef>
                <a:spcAft>
                  <a:spcPct val="0"/>
                </a:spcAft>
              </a:pPr>
              <a:t>‹#›</a:t>
            </a:fld>
            <a:endParaRPr lang="en-US" altLang="en-US">
              <a:solidFill>
                <a:prstClr val="black"/>
              </a:solidFill>
              <a:ea typeface="ＭＳ Ｐゴシック" panose="020B0600070205080204" pitchFamily="34" charset="-128"/>
            </a:endParaRPr>
          </a:p>
        </p:txBody>
      </p:sp>
    </p:spTree>
    <p:extLst>
      <p:ext uri="{BB962C8B-B14F-4D97-AF65-F5344CB8AC3E}">
        <p14:creationId xmlns:p14="http://schemas.microsoft.com/office/powerpoint/2010/main" val="109109030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kumimoji="0" lang="en-US"/>
              <a:t>Click to edit Master title style</a:t>
            </a:r>
          </a:p>
        </p:txBody>
      </p:sp>
      <p:sp>
        <p:nvSpPr>
          <p:cNvPr id="7" name="Date Placeholder 6"/>
          <p:cNvSpPr>
            <a:spLocks noGrp="1"/>
          </p:cNvSpPr>
          <p:nvPr>
            <p:ph type="dt" sz="half" idx="10"/>
          </p:nvPr>
        </p:nvSpPr>
        <p:spPr/>
        <p:txBody>
          <a:bodyPr/>
          <a:lstStyle/>
          <a:p>
            <a:fld id="{0D4B8180-BE04-4B00-8B46-9D83A0B2CC44}" type="datetime1">
              <a:rPr lang="en-US" smtClean="0">
                <a:solidFill>
                  <a:prstClr val="black"/>
                </a:solidFill>
              </a:rPr>
              <a:pPr/>
              <a:t>4/18/2019</a:t>
            </a:fld>
            <a:endParaRPr lang="en-US">
              <a:solidFill>
                <a:prstClr val="black"/>
              </a:solidFill>
            </a:endParaRPr>
          </a:p>
        </p:txBody>
      </p:sp>
      <p:sp>
        <p:nvSpPr>
          <p:cNvPr id="8" name="Footer Placeholder 7"/>
          <p:cNvSpPr>
            <a:spLocks noGrp="1"/>
          </p:cNvSpPr>
          <p:nvPr>
            <p:ph type="ftr" sz="quarter" idx="11"/>
          </p:nvPr>
        </p:nvSpPr>
        <p:spPr/>
        <p:txBody>
          <a:bodyPr/>
          <a:lstStyle/>
          <a:p>
            <a:endParaRPr lang="en-US">
              <a:solidFill>
                <a:prstClr val="black"/>
              </a:solidFill>
            </a:endParaRPr>
          </a:p>
        </p:txBody>
      </p:sp>
      <p:sp>
        <p:nvSpPr>
          <p:cNvPr id="9" name="Slide Number Placeholder 8"/>
          <p:cNvSpPr>
            <a:spLocks noGrp="1"/>
          </p:cNvSpPr>
          <p:nvPr>
            <p:ph type="sldNum" sz="quarter" idx="12"/>
          </p:nvPr>
        </p:nvSpPr>
        <p:spPr/>
        <p:txBody>
          <a:bodyPr/>
          <a:lstStyle/>
          <a:p>
            <a:fld id="{2EE8A9E9-CABF-40EA-AD60-F59542DE86E2}" type="slidenum">
              <a:rPr lang="en-US" smtClean="0">
                <a:solidFill>
                  <a:prstClr val="black"/>
                </a:solidFill>
              </a:rPr>
              <a:pPr/>
              <a:t>‹#›</a:t>
            </a:fld>
            <a:endParaRPr lang="en-US">
              <a:solidFill>
                <a:prstClr val="black"/>
              </a:solidFill>
            </a:endParaRPr>
          </a:p>
        </p:txBody>
      </p:sp>
      <p:sp>
        <p:nvSpPr>
          <p:cNvPr id="10" name="Content Placeholder 9"/>
          <p:cNvSpPr>
            <a:spLocks noGrp="1"/>
          </p:cNvSpPr>
          <p:nvPr>
            <p:ph sz="half" idx="2"/>
          </p:nvPr>
        </p:nvSpPr>
        <p:spPr bwMode="invGray">
          <a:xfrm>
            <a:off x="500038" y="1500174"/>
            <a:ext cx="4000529" cy="3786214"/>
          </a:xfrm>
          <a:prstGeom prst="roundRect">
            <a:avLst>
              <a:gd name="adj" fmla="val 5345"/>
            </a:avLst>
          </a:prstGeom>
          <a:gradFill flip="none" rotWithShape="1">
            <a:gsLst>
              <a:gs pos="0">
                <a:schemeClr val="accent1">
                  <a:shade val="75000"/>
                  <a:alpha val="50000"/>
                </a:schemeClr>
              </a:gs>
              <a:gs pos="100000">
                <a:schemeClr val="accent1">
                  <a:shade val="75000"/>
                  <a:tint val="20000"/>
                  <a:alpha val="50000"/>
                </a:schemeClr>
              </a:gs>
            </a:gsLst>
            <a:lin ang="13500000" scaled="1"/>
            <a:tileRect/>
          </a:gradFill>
          <a:effectLst/>
          <a:scene3d>
            <a:camera prst="orthographicFront"/>
            <a:lightRig rig="glow" dir="t">
              <a:rot lat="0" lon="0" rev="4800000"/>
            </a:lightRig>
          </a:scene3d>
          <a:sp3d extrusionH="12700" contourW="12700" prstMaterial="powder">
            <a:bevelT h="12700"/>
            <a:bevelB h="50800"/>
            <a:contourClr>
              <a:schemeClr val="bg2"/>
            </a:contourClr>
          </a:sp3d>
        </p:spPr>
        <p:txBody>
          <a:bodyPr/>
          <a:lstStyle>
            <a:lvl1pPr>
              <a:defRPr sz="2800">
                <a:solidFill>
                  <a:schemeClr val="tx1">
                    <a:tint val="95000"/>
                  </a:schemeClr>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1"/>
          </p:nvPr>
        </p:nvSpPr>
        <p:spPr bwMode="ltGray">
          <a:xfrm>
            <a:off x="500038" y="5429264"/>
            <a:ext cx="4005072" cy="714380"/>
          </a:xfrm>
          <a:prstGeom prst="roundRect">
            <a:avLst>
              <a:gd name="adj" fmla="val 16667"/>
            </a:avLst>
          </a:prstGeom>
          <a:noFill/>
          <a:ln>
            <a:noFill/>
          </a:ln>
          <a:effectLst/>
        </p:spPr>
        <p:txBody>
          <a:bodyPr anchor="ctr"/>
          <a:lstStyle>
            <a:lvl1pPr marL="0" indent="0" algn="ctr">
              <a:buNone/>
              <a:defRPr sz="2400" b="0">
                <a:solidFill>
                  <a:schemeClr val="tx1"/>
                </a:solidFill>
              </a:defRPr>
            </a:lvl1pPr>
            <a:lvl2pPr marL="457200" indent="0" algn="ctr">
              <a:buNone/>
              <a:defRPr sz="2000" b="0">
                <a:solidFill>
                  <a:schemeClr val="tx1"/>
                </a:solidFill>
              </a:defRPr>
            </a:lvl2pPr>
            <a:lvl3pPr marL="914400" indent="0" algn="ctr">
              <a:buNone/>
              <a:defRPr sz="1800" b="0">
                <a:solidFill>
                  <a:schemeClr val="tx1"/>
                </a:solidFill>
              </a:defRPr>
            </a:lvl3pPr>
            <a:lvl4pPr marL="1371600" indent="0" algn="ctr">
              <a:buNone/>
              <a:defRPr sz="1600" b="0">
                <a:solidFill>
                  <a:schemeClr val="tx1"/>
                </a:solidFill>
              </a:defRPr>
            </a:lvl4pPr>
            <a:lvl5pPr marL="1828800" indent="0" algn="ctr">
              <a:buNone/>
              <a:defRPr sz="1600" b="0">
                <a:solidFill>
                  <a:schemeClr val="tx1"/>
                </a:solidFill>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en-US"/>
              <a:t>Click to edit Master text styles</a:t>
            </a:r>
          </a:p>
        </p:txBody>
      </p:sp>
      <p:sp>
        <p:nvSpPr>
          <p:cNvPr id="12" name="Content Placeholder 11"/>
          <p:cNvSpPr>
            <a:spLocks noGrp="1"/>
          </p:cNvSpPr>
          <p:nvPr>
            <p:ph sz="half" idx="4"/>
          </p:nvPr>
        </p:nvSpPr>
        <p:spPr bwMode="invGray">
          <a:xfrm>
            <a:off x="4716932" y="1500174"/>
            <a:ext cx="4000529" cy="3786214"/>
          </a:xfrm>
          <a:prstGeom prst="roundRect">
            <a:avLst>
              <a:gd name="adj" fmla="val 5345"/>
            </a:avLst>
          </a:prstGeom>
          <a:gradFill flip="none" rotWithShape="1">
            <a:gsLst>
              <a:gs pos="0">
                <a:schemeClr val="accent2">
                  <a:shade val="75000"/>
                  <a:alpha val="50000"/>
                </a:schemeClr>
              </a:gs>
              <a:gs pos="100000">
                <a:schemeClr val="accent2">
                  <a:tint val="20000"/>
                  <a:alpha val="50000"/>
                </a:schemeClr>
              </a:gs>
            </a:gsLst>
            <a:lin ang="13500000" scaled="1"/>
            <a:tileRect/>
          </a:gradFill>
          <a:effectLst/>
          <a:scene3d>
            <a:camera prst="orthographicFront"/>
            <a:lightRig rig="glow" dir="t">
              <a:rot lat="0" lon="0" rev="4800000"/>
            </a:lightRig>
          </a:scene3d>
          <a:sp3d extrusionH="12700" contourW="12700" prstMaterial="powder">
            <a:bevelT h="12700"/>
            <a:bevelB h="50800"/>
            <a:contourClr>
              <a:schemeClr val="bg2"/>
            </a:contourClr>
          </a:sp3d>
        </p:spPr>
        <p:txBody>
          <a:bodyPr/>
          <a:lstStyle>
            <a:lvl1pPr>
              <a:defRPr sz="2800">
                <a:solidFill>
                  <a:schemeClr val="tx1">
                    <a:tint val="95000"/>
                  </a:schemeClr>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bwMode="ltGray">
          <a:xfrm>
            <a:off x="4714876" y="5429264"/>
            <a:ext cx="4000528" cy="714380"/>
          </a:xfrm>
          <a:prstGeom prst="roundRect">
            <a:avLst>
              <a:gd name="adj" fmla="val 16667"/>
            </a:avLst>
          </a:prstGeom>
          <a:noFill/>
          <a:ln>
            <a:noFill/>
          </a:ln>
          <a:effectLst/>
        </p:spPr>
        <p:txBody>
          <a:bodyPr anchor="ctr"/>
          <a:lstStyle>
            <a:lvl1pPr marL="0" indent="0" algn="ctr">
              <a:buNone/>
              <a:defRPr sz="2400" b="0">
                <a:solidFill>
                  <a:schemeClr val="tx1"/>
                </a:solidFill>
              </a:defRPr>
            </a:lvl1pPr>
            <a:lvl2pPr marL="457200" indent="0" algn="ctr">
              <a:buNone/>
              <a:defRPr sz="2000" b="0">
                <a:solidFill>
                  <a:schemeClr val="tx1"/>
                </a:solidFill>
              </a:defRPr>
            </a:lvl2pPr>
            <a:lvl3pPr marL="914400" indent="0" algn="ctr">
              <a:buNone/>
              <a:defRPr sz="1800" b="0">
                <a:solidFill>
                  <a:schemeClr val="tx1"/>
                </a:solidFill>
              </a:defRPr>
            </a:lvl3pPr>
            <a:lvl4pPr marL="1371600" indent="0" algn="ctr">
              <a:buNone/>
              <a:defRPr sz="1600" b="0">
                <a:solidFill>
                  <a:schemeClr val="tx1"/>
                </a:solidFill>
              </a:defRPr>
            </a:lvl4pPr>
            <a:lvl5pPr marL="1828800" indent="0" algn="ctr">
              <a:buNone/>
              <a:defRPr sz="1600" b="0">
                <a:solidFill>
                  <a:schemeClr val="tx1"/>
                </a:solidFill>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en-US"/>
              <a:t>Click to edit Master text styles</a:t>
            </a:r>
          </a:p>
        </p:txBody>
      </p:sp>
      <p:sp>
        <p:nvSpPr>
          <p:cNvPr id="11" name="Rectangle 10"/>
          <p:cNvSpPr/>
          <p:nvPr/>
        </p:nvSpPr>
        <p:spPr>
          <a:xfrm>
            <a:off x="0" y="4"/>
            <a:ext cx="285720" cy="6857997"/>
          </a:xfrm>
          <a:prstGeom prst="rect">
            <a:avLst/>
          </a:prstGeom>
          <a:solidFill>
            <a:srgbClr val="FFFFFF">
              <a:alpha val="30196"/>
            </a:srgbClr>
          </a:solidFill>
          <a:ln w="15875" cap="sq"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3" name="Rectangle 12"/>
          <p:cNvSpPr/>
          <p:nvPr/>
        </p:nvSpPr>
        <p:spPr>
          <a:xfrm>
            <a:off x="8859915" y="4"/>
            <a:ext cx="285720" cy="6857997"/>
          </a:xfrm>
          <a:prstGeom prst="rect">
            <a:avLst/>
          </a:prstGeom>
          <a:solidFill>
            <a:srgbClr val="FFFFFF">
              <a:alpha val="30196"/>
            </a:srgbClr>
          </a:solidFill>
          <a:ln w="15875" cap="sq"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Tree>
    <p:extLst>
      <p:ext uri="{BB962C8B-B14F-4D97-AF65-F5344CB8AC3E}">
        <p14:creationId xmlns:p14="http://schemas.microsoft.com/office/powerpoint/2010/main" val="347467233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428596" y="6"/>
            <a:ext cx="8286808" cy="6857997"/>
          </a:xfrm>
          <a:prstGeom prst="rect">
            <a:avLst/>
          </a:prstGeom>
          <a:solidFill>
            <a:srgbClr val="FFFFFF">
              <a:alpha val="30196"/>
            </a:srgbClr>
          </a:solidFill>
          <a:ln w="15875" cap="sq"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 name="Title 1"/>
          <p:cNvSpPr>
            <a:spLocks noGrp="1"/>
          </p:cNvSpPr>
          <p:nvPr>
            <p:ph type="title"/>
          </p:nvPr>
        </p:nvSpPr>
        <p:spPr>
          <a:xfrm>
            <a:off x="500034" y="428604"/>
            <a:ext cx="8186766" cy="1143000"/>
          </a:xfrm>
        </p:spPr>
        <p:txBody>
          <a:bodyPr/>
          <a:lstStyle>
            <a:lvl1pPr algn="l">
              <a:defRPr b="0"/>
            </a:lvl1pPr>
          </a:lstStyle>
          <a:p>
            <a:r>
              <a:rPr kumimoji="0" lang="en-US"/>
              <a:t>Click to edit Master title style</a:t>
            </a:r>
          </a:p>
        </p:txBody>
      </p:sp>
      <p:sp>
        <p:nvSpPr>
          <p:cNvPr id="3" name="Date Placeholder 2"/>
          <p:cNvSpPr>
            <a:spLocks noGrp="1"/>
          </p:cNvSpPr>
          <p:nvPr>
            <p:ph type="dt" sz="half" idx="10"/>
          </p:nvPr>
        </p:nvSpPr>
        <p:spPr/>
        <p:txBody>
          <a:bodyPr/>
          <a:lstStyle/>
          <a:p>
            <a:fld id="{79C8A7CF-9752-4648-A89A-E8FBC1472E3B}" type="datetime1">
              <a:rPr lang="en-US" smtClean="0">
                <a:solidFill>
                  <a:prstClr val="black"/>
                </a:solidFill>
              </a:rPr>
              <a:pPr/>
              <a:t>4/18/2019</a:t>
            </a:fld>
            <a:endParaRPr lang="en-US">
              <a:solidFill>
                <a:prstClr val="black"/>
              </a:solidFill>
            </a:endParaRPr>
          </a:p>
        </p:txBody>
      </p:sp>
      <p:sp>
        <p:nvSpPr>
          <p:cNvPr id="4" name="Footer Placeholder 3"/>
          <p:cNvSpPr>
            <a:spLocks noGrp="1"/>
          </p:cNvSpPr>
          <p:nvPr>
            <p:ph type="ftr" sz="quarter" idx="11"/>
          </p:nvPr>
        </p:nvSpPr>
        <p:spPr/>
        <p:txBody>
          <a:bodyPr/>
          <a:lstStyle/>
          <a:p>
            <a:endParaRPr lang="en-US">
              <a:solidFill>
                <a:prstClr val="black"/>
              </a:solidFill>
            </a:endParaRPr>
          </a:p>
        </p:txBody>
      </p:sp>
      <p:sp>
        <p:nvSpPr>
          <p:cNvPr id="5" name="Slide Number Placeholder 4"/>
          <p:cNvSpPr>
            <a:spLocks noGrp="1"/>
          </p:cNvSpPr>
          <p:nvPr>
            <p:ph type="sldNum" sz="quarter" idx="12"/>
          </p:nvPr>
        </p:nvSpPr>
        <p:spPr/>
        <p:txBody>
          <a:bodyPr/>
          <a:lstStyle/>
          <a:p>
            <a:fld id="{2EE8A9E9-CABF-40EA-AD60-F59542DE86E2}"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06901075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C00F56-46B1-4CEE-8219-B280AA96D3FB}" type="datetime1">
              <a:rPr lang="en-US" smtClean="0">
                <a:solidFill>
                  <a:prstClr val="black"/>
                </a:solidFill>
              </a:rPr>
              <a:pPr/>
              <a:t>4/18/2019</a:t>
            </a:fld>
            <a:endParaRPr lang="en-US">
              <a:solidFill>
                <a:prstClr val="black"/>
              </a:solidFill>
            </a:endParaRPr>
          </a:p>
        </p:txBody>
      </p:sp>
      <p:sp>
        <p:nvSpPr>
          <p:cNvPr id="3" name="Footer Placeholder 2"/>
          <p:cNvSpPr>
            <a:spLocks noGrp="1"/>
          </p:cNvSpPr>
          <p:nvPr>
            <p:ph type="ftr" sz="quarter" idx="11"/>
          </p:nvPr>
        </p:nvSpPr>
        <p:spPr/>
        <p:txBody>
          <a:bodyPr/>
          <a:lstStyle/>
          <a:p>
            <a:endParaRPr lang="en-US">
              <a:solidFill>
                <a:prstClr val="black"/>
              </a:solidFill>
            </a:endParaRPr>
          </a:p>
        </p:txBody>
      </p:sp>
      <p:sp>
        <p:nvSpPr>
          <p:cNvPr id="4" name="Slide Number Placeholder 3"/>
          <p:cNvSpPr>
            <a:spLocks noGrp="1"/>
          </p:cNvSpPr>
          <p:nvPr>
            <p:ph type="sldNum" sz="quarter" idx="12"/>
          </p:nvPr>
        </p:nvSpPr>
        <p:spPr/>
        <p:txBody>
          <a:bodyPr/>
          <a:lstStyle/>
          <a:p>
            <a:fld id="{2EE8A9E9-CABF-40EA-AD60-F59542DE86E2}"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390768236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bg>
      <p:bgRef idx="1002">
        <a:schemeClr val="bg1"/>
      </p:bgRef>
    </p:bg>
    <p:spTree>
      <p:nvGrpSpPr>
        <p:cNvPr id="1" name=""/>
        <p:cNvGrpSpPr/>
        <p:nvPr/>
      </p:nvGrpSpPr>
      <p:grpSpPr>
        <a:xfrm>
          <a:off x="0" y="0"/>
          <a:ext cx="0" cy="0"/>
          <a:chOff x="0" y="0"/>
          <a:chExt cx="0" cy="0"/>
        </a:xfrm>
      </p:grpSpPr>
      <p:sp>
        <p:nvSpPr>
          <p:cNvPr id="12" name="Rectangle 11"/>
          <p:cNvSpPr/>
          <p:nvPr/>
        </p:nvSpPr>
        <p:spPr bwMode="invGray">
          <a:xfrm>
            <a:off x="285720" y="263808"/>
            <a:ext cx="8858280" cy="664862"/>
          </a:xfrm>
          <a:prstGeom prst="rect">
            <a:avLst/>
          </a:prstGeom>
          <a:solidFill>
            <a:schemeClr val="tx1">
              <a:tint val="95000"/>
              <a:alpha val="69804"/>
            </a:schemeClr>
          </a:solidFill>
          <a:ln w="15875" cap="sq"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 name="Title 1"/>
          <p:cNvSpPr>
            <a:spLocks noGrp="1"/>
          </p:cNvSpPr>
          <p:nvPr>
            <p:ph type="title"/>
          </p:nvPr>
        </p:nvSpPr>
        <p:spPr bwMode="invGray">
          <a:xfrm>
            <a:off x="500034" y="285728"/>
            <a:ext cx="8143932" cy="642942"/>
          </a:xfrm>
          <a:noFill/>
        </p:spPr>
        <p:txBody>
          <a:bodyPr anchor="b">
            <a:noAutofit/>
          </a:bodyPr>
          <a:lstStyle>
            <a:lvl1pPr algn="l">
              <a:defRPr sz="2800" b="1">
                <a:ln w="9525" cmpd="sng">
                  <a:noFill/>
                </a:ln>
                <a:solidFill>
                  <a:schemeClr val="bg1"/>
                </a:solidFill>
                <a:effectLst>
                  <a:outerShdw blurRad="44450" dist="25400" dir="2700000" algn="tl" rotWithShape="0">
                    <a:schemeClr val="tx1">
                      <a:alpha val="51000"/>
                    </a:schemeClr>
                  </a:outerShdw>
                </a:effectLst>
              </a:defRPr>
            </a:lvl1pPr>
          </a:lstStyle>
          <a:p>
            <a:r>
              <a:rPr kumimoji="0" lang="en-US"/>
              <a:t>Click to edit Master title style</a:t>
            </a:r>
          </a:p>
        </p:txBody>
      </p:sp>
      <p:sp>
        <p:nvSpPr>
          <p:cNvPr id="4" name="Text Placeholder 3"/>
          <p:cNvSpPr>
            <a:spLocks noGrp="1"/>
          </p:cNvSpPr>
          <p:nvPr>
            <p:ph type="body" sz="half" idx="2"/>
          </p:nvPr>
        </p:nvSpPr>
        <p:spPr>
          <a:xfrm>
            <a:off x="500034" y="1006230"/>
            <a:ext cx="2214578" cy="5351729"/>
          </a:xfrm>
        </p:spPr>
        <p:txBody>
          <a:bodyPr/>
          <a:lstStyle>
            <a:lvl1pPr marL="0" indent="0">
              <a:buNone/>
              <a:defRPr sz="1600"/>
            </a:lvl1pPr>
            <a:lvl2pPr marL="457200" indent="0">
              <a:buNone/>
              <a:defRPr sz="14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7A57E915-ACA2-4B99-BB00-72F2C93782C9}" type="datetime1">
              <a:rPr lang="en-US" smtClean="0">
                <a:solidFill>
                  <a:prstClr val="black"/>
                </a:solidFill>
              </a:rPr>
              <a:pPr/>
              <a:t>4/18/2019</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solidFill>
            </a:endParaRPr>
          </a:p>
        </p:txBody>
      </p:sp>
      <p:sp>
        <p:nvSpPr>
          <p:cNvPr id="7" name="Slide Number Placeholder 6"/>
          <p:cNvSpPr>
            <a:spLocks noGrp="1"/>
          </p:cNvSpPr>
          <p:nvPr>
            <p:ph type="sldNum" sz="quarter" idx="12"/>
          </p:nvPr>
        </p:nvSpPr>
        <p:spPr/>
        <p:txBody>
          <a:bodyPr/>
          <a:lstStyle/>
          <a:p>
            <a:fld id="{2EE8A9E9-CABF-40EA-AD60-F59542DE86E2}" type="slidenum">
              <a:rPr lang="en-US" smtClean="0">
                <a:solidFill>
                  <a:prstClr val="black"/>
                </a:solidFill>
              </a:rPr>
              <a:pPr/>
              <a:t>‹#›</a:t>
            </a:fld>
            <a:endParaRPr lang="en-US">
              <a:solidFill>
                <a:prstClr val="black"/>
              </a:solidFill>
            </a:endParaRPr>
          </a:p>
        </p:txBody>
      </p:sp>
      <p:sp>
        <p:nvSpPr>
          <p:cNvPr id="15" name="Content Placeholder 14"/>
          <p:cNvSpPr>
            <a:spLocks noGrp="1"/>
          </p:cNvSpPr>
          <p:nvPr>
            <p:ph sz="quarter" idx="1"/>
          </p:nvPr>
        </p:nvSpPr>
        <p:spPr>
          <a:xfrm>
            <a:off x="2786064" y="1000108"/>
            <a:ext cx="5857875" cy="5357830"/>
          </a:xfrm>
        </p:spPr>
        <p:txBody>
          <a:bodyPr/>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9" name="Rectangle 8"/>
          <p:cNvSpPr/>
          <p:nvPr/>
        </p:nvSpPr>
        <p:spPr>
          <a:xfrm>
            <a:off x="0" y="4"/>
            <a:ext cx="285720" cy="6857997"/>
          </a:xfrm>
          <a:prstGeom prst="rect">
            <a:avLst/>
          </a:prstGeom>
          <a:solidFill>
            <a:srgbClr val="FFFFFF">
              <a:alpha val="30196"/>
            </a:srgbClr>
          </a:solidFill>
          <a:ln w="15875" cap="sq"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Tree>
    <p:extLst>
      <p:ext uri="{BB962C8B-B14F-4D97-AF65-F5344CB8AC3E}">
        <p14:creationId xmlns:p14="http://schemas.microsoft.com/office/powerpoint/2010/main" val="276225629"/>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9" name="Rectangle 8"/>
          <p:cNvSpPr/>
          <p:nvPr/>
        </p:nvSpPr>
        <p:spPr>
          <a:xfrm>
            <a:off x="0" y="3571876"/>
            <a:ext cx="9144000" cy="3286126"/>
          </a:xfrm>
          <a:prstGeom prst="rect">
            <a:avLst/>
          </a:prstGeom>
          <a:solidFill>
            <a:srgbClr val="FFFFFF">
              <a:alpha val="30196"/>
            </a:srgbClr>
          </a:solidFill>
          <a:ln w="15875" cap="sq"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 name="Title 1"/>
          <p:cNvSpPr>
            <a:spLocks noGrp="1"/>
          </p:cNvSpPr>
          <p:nvPr>
            <p:ph type="title"/>
          </p:nvPr>
        </p:nvSpPr>
        <p:spPr>
          <a:xfrm>
            <a:off x="500034" y="3571876"/>
            <a:ext cx="3286148" cy="1138242"/>
          </a:xfrm>
        </p:spPr>
        <p:txBody>
          <a:bodyPr anchor="b"/>
          <a:lstStyle>
            <a:lvl1pPr algn="l">
              <a:defRPr sz="2000" b="1"/>
            </a:lvl1pPr>
          </a:lstStyle>
          <a:p>
            <a:r>
              <a:rPr kumimoji="0" lang="en-US"/>
              <a:t>Click to edit Master title style</a:t>
            </a:r>
          </a:p>
        </p:txBody>
      </p:sp>
      <p:sp>
        <p:nvSpPr>
          <p:cNvPr id="4" name="Text Placeholder 3"/>
          <p:cNvSpPr>
            <a:spLocks noGrp="1"/>
          </p:cNvSpPr>
          <p:nvPr>
            <p:ph type="body" sz="half" idx="2"/>
          </p:nvPr>
        </p:nvSpPr>
        <p:spPr>
          <a:xfrm>
            <a:off x="500034" y="4714884"/>
            <a:ext cx="3286148" cy="1143008"/>
          </a:xfrm>
        </p:spPr>
        <p:txBody>
          <a:bodyPr/>
          <a:lstStyle>
            <a:lvl1pPr marL="0" indent="0">
              <a:buNone/>
              <a:defRPr sz="1600"/>
            </a:lvl1pPr>
            <a:lvl2pPr marL="457200" indent="0">
              <a:buNone/>
              <a:defRPr sz="1400"/>
            </a:lvl2pPr>
            <a:lvl3pPr marL="914400" indent="0">
              <a:buNone/>
              <a:defRPr sz="1400"/>
            </a:lvl3pPr>
            <a:lvl4pPr marL="1371600" indent="0">
              <a:buNone/>
              <a:defRPr sz="1200"/>
            </a:lvl4pPr>
            <a:lvl5pPr marL="1828800" indent="0">
              <a:buNone/>
              <a:defRPr sz="12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759D4172-FF69-4636-9E6C-BE650A03D587}" type="datetime1">
              <a:rPr lang="en-US" smtClean="0">
                <a:solidFill>
                  <a:prstClr val="black"/>
                </a:solidFill>
              </a:rPr>
              <a:pPr/>
              <a:t>4/18/2019</a:t>
            </a:fld>
            <a:endParaRPr lang="en-US">
              <a:solidFill>
                <a:prstClr val="black"/>
              </a:solidFill>
            </a:endParaRPr>
          </a:p>
        </p:txBody>
      </p:sp>
      <p:sp>
        <p:nvSpPr>
          <p:cNvPr id="6" name="Footer Placeholder 5"/>
          <p:cNvSpPr>
            <a:spLocks noGrp="1"/>
          </p:cNvSpPr>
          <p:nvPr>
            <p:ph type="ftr" sz="quarter" idx="11"/>
          </p:nvPr>
        </p:nvSpPr>
        <p:spPr>
          <a:xfrm>
            <a:off x="3124200" y="6572272"/>
            <a:ext cx="2895600" cy="297750"/>
          </a:xfrm>
        </p:spPr>
        <p:txBody>
          <a:bodyPr/>
          <a:lstStyle/>
          <a:p>
            <a:endParaRPr lang="en-US">
              <a:solidFill>
                <a:prstClr val="black"/>
              </a:solidFill>
            </a:endParaRPr>
          </a:p>
        </p:txBody>
      </p:sp>
      <p:sp>
        <p:nvSpPr>
          <p:cNvPr id="7" name="Slide Number Placeholder 6"/>
          <p:cNvSpPr>
            <a:spLocks noGrp="1"/>
          </p:cNvSpPr>
          <p:nvPr>
            <p:ph type="sldNum" sz="quarter" idx="12"/>
          </p:nvPr>
        </p:nvSpPr>
        <p:spPr/>
        <p:txBody>
          <a:bodyPr/>
          <a:lstStyle/>
          <a:p>
            <a:fld id="{2EE8A9E9-CABF-40EA-AD60-F59542DE86E2}" type="slidenum">
              <a:rPr lang="en-US" smtClean="0">
                <a:solidFill>
                  <a:prstClr val="black"/>
                </a:solidFill>
              </a:rPr>
              <a:pPr/>
              <a:t>‹#›</a:t>
            </a:fld>
            <a:endParaRPr lang="en-US">
              <a:solidFill>
                <a:prstClr val="black"/>
              </a:solidFill>
            </a:endParaRPr>
          </a:p>
        </p:txBody>
      </p:sp>
      <p:sp>
        <p:nvSpPr>
          <p:cNvPr id="8" name="Picture Placeholder 7"/>
          <p:cNvSpPr>
            <a:spLocks noGrp="1"/>
          </p:cNvSpPr>
          <p:nvPr>
            <p:ph type="pic" idx="1"/>
          </p:nvPr>
        </p:nvSpPr>
        <p:spPr>
          <a:xfrm>
            <a:off x="4000496" y="1071546"/>
            <a:ext cx="4214842" cy="4714908"/>
          </a:xfrm>
          <a:solidFill>
            <a:schemeClr val="tx2"/>
          </a:solidFill>
          <a:ln w="152400" cap="rnd">
            <a:solidFill>
              <a:srgbClr val="FFFFFF"/>
            </a:solidFill>
            <a:round/>
          </a:ln>
          <a:effectLst>
            <a:outerShdw blurRad="50800" dist="50800" dir="2700000" algn="tl" rotWithShape="0">
              <a:srgbClr val="000000">
                <a:alpha val="43137"/>
              </a:srgbClr>
            </a:outerShdw>
          </a:effectLst>
          <a:scene3d>
            <a:camera prst="orthographicFront"/>
            <a:lightRig rig="twoPt" dir="t">
              <a:rot lat="0" lon="0" rev="10800000"/>
            </a:lightRig>
          </a:scene3d>
          <a:sp3d contourW="6350">
            <a:bevelT w="50800" h="16510"/>
            <a:contourClr>
              <a:srgbClr val="C0C0C0"/>
            </a:contourClr>
          </a:sp3d>
        </p:spPr>
        <p:txBody>
          <a:bodyPr/>
          <a:lstStyle>
            <a:lvl1pPr marL="0" indent="0">
              <a:buNone/>
              <a:defRPr sz="3200">
                <a:solidFill>
                  <a:schemeClr val="tx2">
                    <a:tint val="10000"/>
                  </a:schemeClr>
                </a:solidFill>
                <a:effectLst>
                  <a:outerShdw blurRad="50800" dist="50800" dir="5400000" algn="tl" rotWithShape="0">
                    <a:srgbClr val="000000">
                      <a:alpha val="58000"/>
                    </a:srgbClr>
                  </a:outerShdw>
                </a:effectLs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en-US"/>
              <a:t>Click icon to add picture</a:t>
            </a:r>
          </a:p>
        </p:txBody>
      </p:sp>
    </p:spTree>
    <p:extLst>
      <p:ext uri="{BB962C8B-B14F-4D97-AF65-F5344CB8AC3E}">
        <p14:creationId xmlns:p14="http://schemas.microsoft.com/office/powerpoint/2010/main" val="14213240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chor="b"/>
          <a:lstStyle>
            <a:lvl1pPr>
              <a:defRPr b="0"/>
            </a:lvl1pPr>
          </a:lstStyle>
          <a:p>
            <a:r>
              <a:rPr kumimoji="0" lang="en-US"/>
              <a:t>Click to edit Master title style</a:t>
            </a:r>
          </a:p>
        </p:txBody>
      </p:sp>
      <p:sp>
        <p:nvSpPr>
          <p:cNvPr id="3" name="Vertical Text Placeholder 2"/>
          <p:cNvSpPr>
            <a:spLocks noGrp="1"/>
          </p:cNvSpPr>
          <p:nvPr>
            <p:ph type="body" orient="vert" idx="1"/>
          </p:nvPr>
        </p:nvSpPr>
        <p:spPr>
          <a:xfrm>
            <a:off x="457200" y="1500175"/>
            <a:ext cx="8229600" cy="4625989"/>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ECD4564-F3B7-4C3A-88C3-8822D0564FB1}" type="datetime1">
              <a:rPr lang="en-US" smtClean="0">
                <a:solidFill>
                  <a:prstClr val="black"/>
                </a:solidFill>
              </a:rPr>
              <a:pPr/>
              <a:t>4/18/2019</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fld id="{2EE8A9E9-CABF-40EA-AD60-F59542DE86E2}" type="slidenum">
              <a:rPr lang="en-US" smtClean="0">
                <a:solidFill>
                  <a:prstClr val="black"/>
                </a:solidFill>
              </a:rPr>
              <a:pPr/>
              <a:t>‹#›</a:t>
            </a:fld>
            <a:endParaRPr lang="en-US">
              <a:solidFill>
                <a:prstClr val="black"/>
              </a:solidFill>
            </a:endParaRPr>
          </a:p>
        </p:txBody>
      </p:sp>
      <p:cxnSp>
        <p:nvCxnSpPr>
          <p:cNvPr id="8" name="Straight Connector 7"/>
          <p:cNvCxnSpPr/>
          <p:nvPr/>
        </p:nvCxnSpPr>
        <p:spPr>
          <a:xfrm>
            <a:off x="455646" y="1428736"/>
            <a:ext cx="8215370" cy="1588"/>
          </a:xfrm>
          <a:prstGeom prst="line">
            <a:avLst/>
          </a:prstGeom>
          <a:noFill/>
          <a:ln w="28575" cap="sq" cmpd="sng" algn="ctr">
            <a:solidFill>
              <a:srgbClr val="E49458"/>
            </a:solidFill>
            <a:prstDash val="solid"/>
          </a:ln>
          <a:effectLst>
            <a:outerShdw blurRad="12700" dir="5400000" algn="tl">
              <a:srgbClr val="EBE9ED">
                <a:alpha val="27450"/>
              </a:srgbClr>
            </a:outerShdw>
          </a:effectLst>
          <a:scene3d>
            <a:camera prst="orthographicFront" fov="0">
              <a:rot lat="0" lon="0" rev="0"/>
            </a:camera>
            <a:lightRig rig="soft" dir="t">
              <a:rot lat="0" lon="0" rev="19200000"/>
            </a:lightRig>
          </a:scene3d>
          <a:sp3d prstMaterial="matte">
            <a:bevelT h="88900"/>
            <a:contourClr>
              <a:srgbClr val="E49458">
                <a:tint val="100000"/>
                <a:shade val="100000"/>
                <a:hueMod val="100000"/>
                <a:satMod val="100000"/>
              </a:srgbClr>
            </a:contourClr>
          </a:sp3d>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2290980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7643834" y="-15949"/>
            <a:ext cx="1500166" cy="6857997"/>
          </a:xfrm>
          <a:prstGeom prst="rect">
            <a:avLst/>
          </a:prstGeom>
          <a:solidFill>
            <a:srgbClr val="FFFFFF">
              <a:alpha val="30196"/>
            </a:srgbClr>
          </a:solidFill>
          <a:ln w="15875" cap="sq"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 name="Vertical Title 1"/>
          <p:cNvSpPr>
            <a:spLocks noGrp="1"/>
          </p:cNvSpPr>
          <p:nvPr>
            <p:ph type="title" orient="vert"/>
          </p:nvPr>
        </p:nvSpPr>
        <p:spPr>
          <a:xfrm>
            <a:off x="7643834" y="285728"/>
            <a:ext cx="1214446" cy="6286546"/>
          </a:xfrm>
          <a:noFill/>
        </p:spPr>
        <p:txBody>
          <a:bodyPr vert="eaVert" anchor="b"/>
          <a:lstStyle>
            <a:lvl1pPr algn="ctr">
              <a:defRPr b="0"/>
            </a:lvl1pPr>
          </a:lstStyle>
          <a:p>
            <a:r>
              <a:rPr kumimoji="0" lang="en-US"/>
              <a:t>Click to edit Master title style</a:t>
            </a:r>
          </a:p>
        </p:txBody>
      </p:sp>
      <p:sp>
        <p:nvSpPr>
          <p:cNvPr id="3" name="Vertical Text Placeholder 2"/>
          <p:cNvSpPr>
            <a:spLocks noGrp="1"/>
          </p:cNvSpPr>
          <p:nvPr>
            <p:ph type="body" orient="vert" idx="1"/>
          </p:nvPr>
        </p:nvSpPr>
        <p:spPr>
          <a:xfrm>
            <a:off x="457200" y="571481"/>
            <a:ext cx="7115196" cy="5715044"/>
          </a:xfrm>
        </p:spPr>
        <p:txBody>
          <a:bodyPr vert="eaVert"/>
          <a:lstStyle>
            <a:lvl1pPr>
              <a:defRPr sz="2800"/>
            </a:lvl1pPr>
            <a:lvl2pPr>
              <a:defRPr sz="2400"/>
            </a:lvl2pPr>
            <a:lvl3pPr>
              <a:defRPr sz="2000"/>
            </a:lvl3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2C53DF4-0D2C-4DCF-9234-01AB6100A722}" type="datetime1">
              <a:rPr lang="en-US" smtClean="0">
                <a:solidFill>
                  <a:prstClr val="black"/>
                </a:solidFill>
              </a:rPr>
              <a:pPr/>
              <a:t>4/18/2019</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fld id="{2EE8A9E9-CABF-40EA-AD60-F59542DE86E2}"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06563508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p:cNvSpPr/>
          <p:nvPr/>
        </p:nvSpPr>
        <p:spPr>
          <a:xfrm>
            <a:off x="428596" y="6"/>
            <a:ext cx="8286808" cy="6857997"/>
          </a:xfrm>
          <a:prstGeom prst="rect">
            <a:avLst/>
          </a:prstGeom>
          <a:solidFill>
            <a:srgbClr val="FFFFFF">
              <a:alpha val="30196"/>
            </a:srgbClr>
          </a:solidFill>
          <a:ln w="15875" cap="sq"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 name="Title 1"/>
          <p:cNvSpPr>
            <a:spLocks noGrp="1"/>
          </p:cNvSpPr>
          <p:nvPr>
            <p:ph type="ctrTitle"/>
          </p:nvPr>
        </p:nvSpPr>
        <p:spPr>
          <a:xfrm>
            <a:off x="714348" y="2143116"/>
            <a:ext cx="7643866" cy="1500198"/>
          </a:xfrm>
        </p:spPr>
        <p:txBody>
          <a:bodyPr anchor="ctr"/>
          <a:lstStyle>
            <a:lvl1pPr algn="ctr">
              <a:defRPr>
                <a:solidFill>
                  <a:schemeClr val="tx1"/>
                </a:solidFill>
              </a:defRPr>
            </a:lvl1pPr>
          </a:lstStyle>
          <a:p>
            <a:r>
              <a:rPr kumimoji="0" lang="en-US"/>
              <a:t>Click to edit Master title style</a:t>
            </a:r>
          </a:p>
        </p:txBody>
      </p:sp>
      <p:sp>
        <p:nvSpPr>
          <p:cNvPr id="3" name="Subtitle 2"/>
          <p:cNvSpPr>
            <a:spLocks noGrp="1"/>
          </p:cNvSpPr>
          <p:nvPr>
            <p:ph type="subTitle" idx="1"/>
          </p:nvPr>
        </p:nvSpPr>
        <p:spPr>
          <a:xfrm>
            <a:off x="785786" y="3786190"/>
            <a:ext cx="7500990" cy="857256"/>
          </a:xfrm>
        </p:spPr>
        <p:txBody>
          <a:bodyPr anchor="t"/>
          <a:lstStyle>
            <a:lvl1pPr marL="0" indent="0" algn="ctr">
              <a:buNone/>
              <a:defRPr sz="24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en-US"/>
              <a:t>Click to edit Master subtitle style</a:t>
            </a:r>
          </a:p>
        </p:txBody>
      </p:sp>
      <p:sp>
        <p:nvSpPr>
          <p:cNvPr id="4" name="Date Placeholder 3"/>
          <p:cNvSpPr>
            <a:spLocks noGrp="1"/>
          </p:cNvSpPr>
          <p:nvPr>
            <p:ph type="dt" sz="half" idx="10"/>
          </p:nvPr>
        </p:nvSpPr>
        <p:spPr/>
        <p:txBody>
          <a:bodyPr/>
          <a:lstStyle/>
          <a:p>
            <a:fld id="{795BF71E-3001-45C8-8401-50D5BAB653CF}" type="datetime1">
              <a:rPr lang="en-US" smtClean="0">
                <a:solidFill>
                  <a:prstClr val="black"/>
                </a:solidFill>
              </a:rPr>
              <a:pPr/>
              <a:t>4/18/2019</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fld id="{2EE8A9E9-CABF-40EA-AD60-F59542DE86E2}"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70935034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1"/>
            <a:ext cx="285720" cy="6858000"/>
          </a:xfrm>
          <a:prstGeom prst="rect">
            <a:avLst/>
          </a:prstGeom>
          <a:solidFill>
            <a:srgbClr val="FFFFFF">
              <a:alpha val="30196"/>
            </a:srgbClr>
          </a:solidFill>
          <a:ln w="15875" cap="sq"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 name="Content Placeholder 2"/>
          <p:cNvSpPr>
            <a:spLocks noGrp="1"/>
          </p:cNvSpPr>
          <p:nvPr>
            <p:ph idx="1"/>
          </p:nvPr>
        </p:nvSpPr>
        <p:spPr/>
        <p:txBody>
          <a:bodyPr/>
          <a:lstStyle>
            <a:lvl1pPr>
              <a:buSzPct val="70000"/>
              <a:buFont typeface="Wingdings"/>
              <a:buChar char=""/>
              <a:defRPr/>
            </a:lvl1pPr>
            <a:lvl2pPr>
              <a:buSzPct val="120000"/>
              <a:defRPr/>
            </a:lvl2pPr>
            <a:lvl3pPr>
              <a:buSzPct val="120000"/>
              <a:defRPr/>
            </a:lvl3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F3487B6-00E7-4DCF-A188-7C551A4CA05C}" type="datetime1">
              <a:rPr lang="en-US" smtClean="0">
                <a:solidFill>
                  <a:prstClr val="black"/>
                </a:solidFill>
              </a:rPr>
              <a:pPr/>
              <a:t>4/18/2019</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fld id="{2EE8A9E9-CABF-40EA-AD60-F59542DE86E2}" type="slidenum">
              <a:rPr lang="en-US" smtClean="0">
                <a:solidFill>
                  <a:prstClr val="black"/>
                </a:solidFill>
              </a:rPr>
              <a:pPr/>
              <a:t>‹#›</a:t>
            </a:fld>
            <a:endParaRPr lang="en-US">
              <a:solidFill>
                <a:prstClr val="black"/>
              </a:solidFill>
            </a:endParaRPr>
          </a:p>
        </p:txBody>
      </p:sp>
      <p:sp>
        <p:nvSpPr>
          <p:cNvPr id="2" name="Title 1"/>
          <p:cNvSpPr>
            <a:spLocks noGrp="1"/>
          </p:cNvSpPr>
          <p:nvPr>
            <p:ph type="title"/>
          </p:nvPr>
        </p:nvSpPr>
        <p:spPr>
          <a:xfrm>
            <a:off x="303475" y="285728"/>
            <a:ext cx="8554805" cy="939784"/>
          </a:xfrm>
        </p:spPr>
        <p:txBody>
          <a:bodyPr/>
          <a:lstStyle>
            <a:lvl1pPr>
              <a:defRPr b="0"/>
            </a:lvl1pPr>
          </a:lstStyle>
          <a:p>
            <a:r>
              <a:rPr kumimoji="0" lang="en-US"/>
              <a:t>Click to edit Master title style</a:t>
            </a:r>
          </a:p>
        </p:txBody>
      </p:sp>
    </p:spTree>
    <p:extLst>
      <p:ext uri="{BB962C8B-B14F-4D97-AF65-F5344CB8AC3E}">
        <p14:creationId xmlns:p14="http://schemas.microsoft.com/office/powerpoint/2010/main" val="873481499"/>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9" name="Rectangle 8"/>
          <p:cNvSpPr/>
          <p:nvPr/>
        </p:nvSpPr>
        <p:spPr>
          <a:xfrm>
            <a:off x="0" y="9"/>
            <a:ext cx="456478" cy="6857999"/>
          </a:xfrm>
          <a:prstGeom prst="rect">
            <a:avLst/>
          </a:prstGeom>
          <a:solidFill>
            <a:srgbClr val="FFFFFF">
              <a:alpha val="30196"/>
            </a:srgbClr>
          </a:solidFill>
          <a:ln w="15875" cap="sq"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 name="Title 1"/>
          <p:cNvSpPr>
            <a:spLocks noGrp="1"/>
          </p:cNvSpPr>
          <p:nvPr>
            <p:ph type="title"/>
          </p:nvPr>
        </p:nvSpPr>
        <p:spPr>
          <a:xfrm>
            <a:off x="500034" y="3071810"/>
            <a:ext cx="7715304" cy="1504952"/>
          </a:xfrm>
        </p:spPr>
        <p:txBody>
          <a:bodyPr anchor="ctr"/>
          <a:lstStyle>
            <a:lvl1pPr algn="l">
              <a:defRPr sz="4000" b="0" cap="all">
                <a:effectLst>
                  <a:outerShdw blurRad="44450" dist="25400" dir="2700000" algn="tl" rotWithShape="0">
                    <a:schemeClr val="bg1">
                      <a:alpha val="51000"/>
                    </a:schemeClr>
                  </a:outerShdw>
                </a:effectLst>
              </a:defRPr>
            </a:lvl1pPr>
          </a:lstStyle>
          <a:p>
            <a:r>
              <a:rPr kumimoji="0" lang="en-US"/>
              <a:t>Click to edit Master title style</a:t>
            </a:r>
          </a:p>
        </p:txBody>
      </p:sp>
      <p:sp>
        <p:nvSpPr>
          <p:cNvPr id="3" name="Text Placeholder 2"/>
          <p:cNvSpPr>
            <a:spLocks noGrp="1"/>
          </p:cNvSpPr>
          <p:nvPr>
            <p:ph type="body" idx="1"/>
          </p:nvPr>
        </p:nvSpPr>
        <p:spPr>
          <a:xfrm>
            <a:off x="500034" y="4500570"/>
            <a:ext cx="7715304" cy="1643064"/>
          </a:xfrm>
        </p:spPr>
        <p:txBody>
          <a:bodyPr anchor="t"/>
          <a:lstStyle>
            <a:lvl1pPr marL="0" indent="0">
              <a:buNone/>
              <a:defRPr sz="2000">
                <a:solidFill>
                  <a:schemeClr val="tx2"/>
                </a:solidFill>
              </a:defRPr>
            </a:lvl1pPr>
            <a:lvl2pPr marL="457200" indent="0">
              <a:buNone/>
              <a:defRPr sz="1800">
                <a:solidFill>
                  <a:schemeClr val="tx2"/>
                </a:solidFill>
              </a:defRPr>
            </a:lvl2pPr>
            <a:lvl3pPr marL="914400" indent="0">
              <a:buNone/>
              <a:defRPr sz="1600">
                <a:solidFill>
                  <a:schemeClr val="tx2"/>
                </a:solidFill>
              </a:defRPr>
            </a:lvl3pPr>
            <a:lvl4pPr marL="1371600" indent="0">
              <a:buNone/>
              <a:defRPr sz="1400">
                <a:solidFill>
                  <a:schemeClr val="tx2"/>
                </a:solidFill>
              </a:defRPr>
            </a:lvl4pPr>
            <a:lvl5pPr marL="1828800" indent="0">
              <a:buNone/>
              <a:defRPr sz="1400">
                <a:solidFill>
                  <a:schemeClr val="tx2"/>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Footer Placeholder 4"/>
          <p:cNvSpPr>
            <a:spLocks noGrp="1"/>
          </p:cNvSpPr>
          <p:nvPr>
            <p:ph type="ftr" sz="quarter" idx="11"/>
          </p:nvPr>
        </p:nvSpPr>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fld id="{2EE8A9E9-CABF-40EA-AD60-F59542DE86E2}" type="slidenum">
              <a:rPr lang="en-US" smtClean="0">
                <a:solidFill>
                  <a:prstClr val="black"/>
                </a:solidFill>
              </a:rPr>
              <a:pPr/>
              <a:t>‹#›</a:t>
            </a:fld>
            <a:endParaRPr lang="en-US">
              <a:solidFill>
                <a:prstClr val="black"/>
              </a:solidFill>
            </a:endParaRPr>
          </a:p>
        </p:txBody>
      </p:sp>
      <p:cxnSp>
        <p:nvCxnSpPr>
          <p:cNvPr id="16" name="Straight Connector 15"/>
          <p:cNvCxnSpPr/>
          <p:nvPr/>
        </p:nvCxnSpPr>
        <p:spPr>
          <a:xfrm>
            <a:off x="500034" y="4429132"/>
            <a:ext cx="7715304" cy="1588"/>
          </a:xfrm>
          <a:prstGeom prst="line">
            <a:avLst/>
          </a:prstGeom>
        </p:spPr>
        <p:style>
          <a:lnRef idx="3">
            <a:schemeClr val="accent1"/>
          </a:lnRef>
          <a:fillRef idx="0">
            <a:schemeClr val="accent1"/>
          </a:fillRef>
          <a:effectRef idx="2">
            <a:schemeClr val="accent1"/>
          </a:effectRef>
          <a:fontRef idx="minor">
            <a:schemeClr val="tx1"/>
          </a:fontRef>
        </p:style>
      </p:cxnSp>
      <p:sp>
        <p:nvSpPr>
          <p:cNvPr id="8" name="Date Placeholder 7"/>
          <p:cNvSpPr>
            <a:spLocks noGrp="1"/>
          </p:cNvSpPr>
          <p:nvPr>
            <p:ph type="dt" sz="half" idx="13"/>
          </p:nvPr>
        </p:nvSpPr>
        <p:spPr/>
        <p:txBody>
          <a:bodyPr/>
          <a:lstStyle/>
          <a:p>
            <a:fld id="{E6AAFD30-87EA-4A99-A1C7-DD2D1CFC47D6}" type="datetime1">
              <a:rPr lang="en-US" smtClean="0">
                <a:solidFill>
                  <a:prstClr val="black"/>
                </a:solidFill>
              </a:rPr>
              <a:pPr/>
              <a:t>4/18/2019</a:t>
            </a:fld>
            <a:endParaRPr lang="en-US">
              <a:solidFill>
                <a:prstClr val="black"/>
              </a:solidFill>
            </a:endParaRPr>
          </a:p>
        </p:txBody>
      </p:sp>
    </p:spTree>
    <p:extLst>
      <p:ext uri="{BB962C8B-B14F-4D97-AF65-F5344CB8AC3E}">
        <p14:creationId xmlns:p14="http://schemas.microsoft.com/office/powerpoint/2010/main" val="3608644726"/>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Calibri" panose="020F0502020204030204" pitchFamily="34" charset="0"/>
              </a:defRPr>
            </a:lvl1pPr>
          </a:lstStyle>
          <a:p>
            <a:pPr eaLnBrk="0" fontAlgn="base" hangingPunct="0">
              <a:spcBef>
                <a:spcPct val="0"/>
              </a:spcBef>
              <a:spcAft>
                <a:spcPct val="0"/>
              </a:spcAft>
            </a:pPr>
            <a:fld id="{EBCE6D0F-225F-43D8-83D8-6AECD2F02CC7}" type="datetime1">
              <a:rPr lang="en-US" altLang="en-US" smtClean="0">
                <a:solidFill>
                  <a:prstClr val="black"/>
                </a:solidFill>
                <a:ea typeface="ＭＳ Ｐゴシック" panose="020B0600070205080204" pitchFamily="34" charset="-128"/>
              </a:rPr>
              <a:pPr eaLnBrk="0" fontAlgn="base" hangingPunct="0">
                <a:spcBef>
                  <a:spcPct val="0"/>
                </a:spcBef>
                <a:spcAft>
                  <a:spcPct val="0"/>
                </a:spcAft>
              </a:pPr>
              <a:t>4/18/2019</a:t>
            </a:fld>
            <a:endParaRPr lang="en-US" altLang="en-US">
              <a:solidFill>
                <a:prstClr val="black"/>
              </a:solidFill>
              <a:ea typeface="ＭＳ Ｐゴシック" panose="020B0600070205080204" pitchFamily="34" charset="-128"/>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ea typeface="+mn-ea"/>
              </a:defRPr>
            </a:lvl1pPr>
          </a:lstStyle>
          <a:p>
            <a:pPr eaLnBrk="0" hangingPunct="0">
              <a:defRPr/>
            </a:pPr>
            <a:endParaRPr lang="en-US">
              <a:solidFill>
                <a:prstClr val="black"/>
              </a:solidFill>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Calibri" panose="020F0502020204030204" pitchFamily="34" charset="0"/>
              </a:defRPr>
            </a:lvl1pPr>
          </a:lstStyle>
          <a:p>
            <a:pPr eaLnBrk="0" fontAlgn="base" hangingPunct="0">
              <a:spcBef>
                <a:spcPct val="0"/>
              </a:spcBef>
              <a:spcAft>
                <a:spcPct val="0"/>
              </a:spcAft>
            </a:pPr>
            <a:fld id="{98C584FB-6598-4291-AB56-2BC944C7B4B1}" type="slidenum">
              <a:rPr lang="en-US" altLang="en-US" smtClean="0">
                <a:solidFill>
                  <a:prstClr val="black"/>
                </a:solidFill>
                <a:ea typeface="ＭＳ Ｐゴシック" panose="020B0600070205080204" pitchFamily="34" charset="-128"/>
              </a:rPr>
              <a:pPr eaLnBrk="0" fontAlgn="base" hangingPunct="0">
                <a:spcBef>
                  <a:spcPct val="0"/>
                </a:spcBef>
                <a:spcAft>
                  <a:spcPct val="0"/>
                </a:spcAft>
              </a:pPr>
              <a:t>‹#›</a:t>
            </a:fld>
            <a:endParaRPr lang="en-US" altLang="en-US">
              <a:solidFill>
                <a:prstClr val="black"/>
              </a:solidFill>
              <a:ea typeface="ＭＳ Ｐゴシック" panose="020B0600070205080204" pitchFamily="34" charset="-128"/>
            </a:endParaRPr>
          </a:p>
        </p:txBody>
      </p:sp>
    </p:spTree>
    <p:extLst>
      <p:ext uri="{BB962C8B-B14F-4D97-AF65-F5344CB8AC3E}">
        <p14:creationId xmlns:p14="http://schemas.microsoft.com/office/powerpoint/2010/main" val="18233645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0" y="285728"/>
            <a:ext cx="9144032" cy="1143010"/>
          </a:xfrm>
          <a:prstGeom prst="rect">
            <a:avLst/>
          </a:prstGeom>
          <a:solidFill>
            <a:srgbClr val="FFFFFF">
              <a:alpha val="30196"/>
            </a:srgbClr>
          </a:solidFill>
          <a:ln w="15875" cap="sq"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 name="Title 1"/>
          <p:cNvSpPr>
            <a:spLocks noGrp="1"/>
          </p:cNvSpPr>
          <p:nvPr>
            <p:ph type="title"/>
          </p:nvPr>
        </p:nvSpPr>
        <p:spPr/>
        <p:txBody>
          <a:bodyPr/>
          <a:lstStyle>
            <a:lvl1pPr>
              <a:defRPr b="0"/>
            </a:lvl1pPr>
          </a:lstStyle>
          <a:p>
            <a:r>
              <a:rPr kumimoji="0" lang="en-US"/>
              <a:t>Click to edit Master title style</a:t>
            </a:r>
          </a:p>
        </p:txBody>
      </p:sp>
      <p:sp>
        <p:nvSpPr>
          <p:cNvPr id="3" name="Content Placeholder 2"/>
          <p:cNvSpPr>
            <a:spLocks noGrp="1"/>
          </p:cNvSpPr>
          <p:nvPr>
            <p:ph sz="half" idx="1"/>
          </p:nvPr>
        </p:nvSpPr>
        <p:spPr bwMode="invGray">
          <a:xfrm>
            <a:off x="785782" y="1643050"/>
            <a:ext cx="3786218" cy="4429156"/>
          </a:xfrm>
          <a:prstGeom prst="roundRect">
            <a:avLst>
              <a:gd name="adj" fmla="val 5345"/>
            </a:avLst>
          </a:prstGeom>
          <a:solidFill>
            <a:schemeClr val="tx2">
              <a:tint val="50000"/>
              <a:alpha val="50000"/>
            </a:schemeClr>
          </a:solidFill>
          <a:effectLst/>
          <a:scene3d>
            <a:camera prst="orthographicFront"/>
            <a:lightRig rig="threePt" dir="t"/>
          </a:scene3d>
          <a:sp3d contourW="12700">
            <a:bevelT/>
            <a:contourClr>
              <a:schemeClr val="bg2"/>
            </a:contourClr>
          </a:sp3d>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bwMode="invGray">
          <a:xfrm>
            <a:off x="4714876" y="1643050"/>
            <a:ext cx="3785616" cy="4429156"/>
          </a:xfrm>
          <a:prstGeom prst="roundRect">
            <a:avLst>
              <a:gd name="adj" fmla="val 6980"/>
            </a:avLst>
          </a:prstGeom>
          <a:solidFill>
            <a:schemeClr val="tx2">
              <a:tint val="75000"/>
              <a:alpha val="50000"/>
            </a:schemeClr>
          </a:solidFill>
          <a:effectLst/>
          <a:scene3d>
            <a:camera prst="orthographicFront"/>
            <a:lightRig rig="threePt" dir="t"/>
          </a:scene3d>
          <a:sp3d contourW="12700">
            <a:bevelT/>
            <a:contourClr>
              <a:schemeClr val="bg2"/>
            </a:contourClr>
          </a:sp3d>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DF1BC008-D1FE-4943-B7F6-CEDD3716E0D3}" type="datetime1">
              <a:rPr lang="en-US" smtClean="0">
                <a:solidFill>
                  <a:prstClr val="black"/>
                </a:solidFill>
              </a:rPr>
              <a:pPr/>
              <a:t>4/18/2019</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solidFill>
            </a:endParaRPr>
          </a:p>
        </p:txBody>
      </p:sp>
      <p:sp>
        <p:nvSpPr>
          <p:cNvPr id="7" name="Slide Number Placeholder 6"/>
          <p:cNvSpPr>
            <a:spLocks noGrp="1"/>
          </p:cNvSpPr>
          <p:nvPr>
            <p:ph type="sldNum" sz="quarter" idx="12"/>
          </p:nvPr>
        </p:nvSpPr>
        <p:spPr/>
        <p:txBody>
          <a:bodyPr/>
          <a:lstStyle/>
          <a:p>
            <a:fld id="{2EE8A9E9-CABF-40EA-AD60-F59542DE86E2}"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04036055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kumimoji="0" lang="en-US"/>
              <a:t>Click to edit Master title style</a:t>
            </a:r>
          </a:p>
        </p:txBody>
      </p:sp>
      <p:sp>
        <p:nvSpPr>
          <p:cNvPr id="7" name="Date Placeholder 6"/>
          <p:cNvSpPr>
            <a:spLocks noGrp="1"/>
          </p:cNvSpPr>
          <p:nvPr>
            <p:ph type="dt" sz="half" idx="10"/>
          </p:nvPr>
        </p:nvSpPr>
        <p:spPr/>
        <p:txBody>
          <a:bodyPr/>
          <a:lstStyle/>
          <a:p>
            <a:fld id="{EE5FFFA2-F4A5-47FB-8790-0A0AF2ED23EE}" type="datetime1">
              <a:rPr lang="en-US" smtClean="0">
                <a:solidFill>
                  <a:prstClr val="black"/>
                </a:solidFill>
              </a:rPr>
              <a:pPr/>
              <a:t>4/18/2019</a:t>
            </a:fld>
            <a:endParaRPr lang="en-US">
              <a:solidFill>
                <a:prstClr val="black"/>
              </a:solidFill>
            </a:endParaRPr>
          </a:p>
        </p:txBody>
      </p:sp>
      <p:sp>
        <p:nvSpPr>
          <p:cNvPr id="8" name="Footer Placeholder 7"/>
          <p:cNvSpPr>
            <a:spLocks noGrp="1"/>
          </p:cNvSpPr>
          <p:nvPr>
            <p:ph type="ftr" sz="quarter" idx="11"/>
          </p:nvPr>
        </p:nvSpPr>
        <p:spPr/>
        <p:txBody>
          <a:bodyPr/>
          <a:lstStyle/>
          <a:p>
            <a:endParaRPr lang="en-US">
              <a:solidFill>
                <a:prstClr val="black"/>
              </a:solidFill>
            </a:endParaRPr>
          </a:p>
        </p:txBody>
      </p:sp>
      <p:sp>
        <p:nvSpPr>
          <p:cNvPr id="9" name="Slide Number Placeholder 8"/>
          <p:cNvSpPr>
            <a:spLocks noGrp="1"/>
          </p:cNvSpPr>
          <p:nvPr>
            <p:ph type="sldNum" sz="quarter" idx="12"/>
          </p:nvPr>
        </p:nvSpPr>
        <p:spPr/>
        <p:txBody>
          <a:bodyPr/>
          <a:lstStyle/>
          <a:p>
            <a:fld id="{2EE8A9E9-CABF-40EA-AD60-F59542DE86E2}" type="slidenum">
              <a:rPr lang="en-US" smtClean="0">
                <a:solidFill>
                  <a:prstClr val="black"/>
                </a:solidFill>
              </a:rPr>
              <a:pPr/>
              <a:t>‹#›</a:t>
            </a:fld>
            <a:endParaRPr lang="en-US">
              <a:solidFill>
                <a:prstClr val="black"/>
              </a:solidFill>
            </a:endParaRPr>
          </a:p>
        </p:txBody>
      </p:sp>
      <p:sp>
        <p:nvSpPr>
          <p:cNvPr id="10" name="Content Placeholder 9"/>
          <p:cNvSpPr>
            <a:spLocks noGrp="1"/>
          </p:cNvSpPr>
          <p:nvPr>
            <p:ph sz="half" idx="2"/>
          </p:nvPr>
        </p:nvSpPr>
        <p:spPr bwMode="invGray">
          <a:xfrm>
            <a:off x="500038" y="1500174"/>
            <a:ext cx="4000529" cy="3786214"/>
          </a:xfrm>
          <a:prstGeom prst="roundRect">
            <a:avLst>
              <a:gd name="adj" fmla="val 5345"/>
            </a:avLst>
          </a:prstGeom>
          <a:gradFill flip="none" rotWithShape="1">
            <a:gsLst>
              <a:gs pos="0">
                <a:schemeClr val="accent1">
                  <a:shade val="75000"/>
                  <a:alpha val="50000"/>
                </a:schemeClr>
              </a:gs>
              <a:gs pos="100000">
                <a:schemeClr val="accent1">
                  <a:shade val="75000"/>
                  <a:tint val="20000"/>
                  <a:alpha val="50000"/>
                </a:schemeClr>
              </a:gs>
            </a:gsLst>
            <a:lin ang="13500000" scaled="1"/>
            <a:tileRect/>
          </a:gradFill>
          <a:effectLst/>
          <a:scene3d>
            <a:camera prst="orthographicFront"/>
            <a:lightRig rig="glow" dir="t">
              <a:rot lat="0" lon="0" rev="4800000"/>
            </a:lightRig>
          </a:scene3d>
          <a:sp3d extrusionH="12700" contourW="12700" prstMaterial="powder">
            <a:bevelT h="12700"/>
            <a:bevelB h="50800"/>
            <a:contourClr>
              <a:schemeClr val="bg2"/>
            </a:contourClr>
          </a:sp3d>
        </p:spPr>
        <p:txBody>
          <a:bodyPr/>
          <a:lstStyle>
            <a:lvl1pPr>
              <a:defRPr sz="2800">
                <a:solidFill>
                  <a:schemeClr val="tx1">
                    <a:tint val="95000"/>
                  </a:schemeClr>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1"/>
          </p:nvPr>
        </p:nvSpPr>
        <p:spPr bwMode="ltGray">
          <a:xfrm>
            <a:off x="500038" y="5429264"/>
            <a:ext cx="4005072" cy="714380"/>
          </a:xfrm>
          <a:prstGeom prst="roundRect">
            <a:avLst>
              <a:gd name="adj" fmla="val 16667"/>
            </a:avLst>
          </a:prstGeom>
          <a:noFill/>
          <a:ln>
            <a:noFill/>
          </a:ln>
          <a:effectLst/>
        </p:spPr>
        <p:txBody>
          <a:bodyPr anchor="ctr"/>
          <a:lstStyle>
            <a:lvl1pPr marL="0" indent="0" algn="ctr">
              <a:buNone/>
              <a:defRPr sz="2400" b="0">
                <a:solidFill>
                  <a:schemeClr val="tx1"/>
                </a:solidFill>
              </a:defRPr>
            </a:lvl1pPr>
            <a:lvl2pPr marL="457200" indent="0" algn="ctr">
              <a:buNone/>
              <a:defRPr sz="2000" b="0">
                <a:solidFill>
                  <a:schemeClr val="tx1"/>
                </a:solidFill>
              </a:defRPr>
            </a:lvl2pPr>
            <a:lvl3pPr marL="914400" indent="0" algn="ctr">
              <a:buNone/>
              <a:defRPr sz="1800" b="0">
                <a:solidFill>
                  <a:schemeClr val="tx1"/>
                </a:solidFill>
              </a:defRPr>
            </a:lvl3pPr>
            <a:lvl4pPr marL="1371600" indent="0" algn="ctr">
              <a:buNone/>
              <a:defRPr sz="1600" b="0">
                <a:solidFill>
                  <a:schemeClr val="tx1"/>
                </a:solidFill>
              </a:defRPr>
            </a:lvl4pPr>
            <a:lvl5pPr marL="1828800" indent="0" algn="ctr">
              <a:buNone/>
              <a:defRPr sz="1600" b="0">
                <a:solidFill>
                  <a:schemeClr val="tx1"/>
                </a:solidFill>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en-US"/>
              <a:t>Click to edit Master text styles</a:t>
            </a:r>
          </a:p>
        </p:txBody>
      </p:sp>
      <p:sp>
        <p:nvSpPr>
          <p:cNvPr id="12" name="Content Placeholder 11"/>
          <p:cNvSpPr>
            <a:spLocks noGrp="1"/>
          </p:cNvSpPr>
          <p:nvPr>
            <p:ph sz="half" idx="4"/>
          </p:nvPr>
        </p:nvSpPr>
        <p:spPr bwMode="invGray">
          <a:xfrm>
            <a:off x="4716932" y="1500174"/>
            <a:ext cx="4000529" cy="3786214"/>
          </a:xfrm>
          <a:prstGeom prst="roundRect">
            <a:avLst>
              <a:gd name="adj" fmla="val 5345"/>
            </a:avLst>
          </a:prstGeom>
          <a:gradFill flip="none" rotWithShape="1">
            <a:gsLst>
              <a:gs pos="0">
                <a:schemeClr val="accent2">
                  <a:shade val="75000"/>
                  <a:alpha val="50000"/>
                </a:schemeClr>
              </a:gs>
              <a:gs pos="100000">
                <a:schemeClr val="accent2">
                  <a:tint val="20000"/>
                  <a:alpha val="50000"/>
                </a:schemeClr>
              </a:gs>
            </a:gsLst>
            <a:lin ang="13500000" scaled="1"/>
            <a:tileRect/>
          </a:gradFill>
          <a:effectLst/>
          <a:scene3d>
            <a:camera prst="orthographicFront"/>
            <a:lightRig rig="glow" dir="t">
              <a:rot lat="0" lon="0" rev="4800000"/>
            </a:lightRig>
          </a:scene3d>
          <a:sp3d extrusionH="12700" contourW="12700" prstMaterial="powder">
            <a:bevelT h="12700"/>
            <a:bevelB h="50800"/>
            <a:contourClr>
              <a:schemeClr val="bg2"/>
            </a:contourClr>
          </a:sp3d>
        </p:spPr>
        <p:txBody>
          <a:bodyPr/>
          <a:lstStyle>
            <a:lvl1pPr>
              <a:defRPr sz="2800">
                <a:solidFill>
                  <a:schemeClr val="tx1">
                    <a:tint val="95000"/>
                  </a:schemeClr>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bwMode="ltGray">
          <a:xfrm>
            <a:off x="4714876" y="5429264"/>
            <a:ext cx="4000528" cy="714380"/>
          </a:xfrm>
          <a:prstGeom prst="roundRect">
            <a:avLst>
              <a:gd name="adj" fmla="val 16667"/>
            </a:avLst>
          </a:prstGeom>
          <a:noFill/>
          <a:ln>
            <a:noFill/>
          </a:ln>
          <a:effectLst/>
        </p:spPr>
        <p:txBody>
          <a:bodyPr anchor="ctr"/>
          <a:lstStyle>
            <a:lvl1pPr marL="0" indent="0" algn="ctr">
              <a:buNone/>
              <a:defRPr sz="2400" b="0">
                <a:solidFill>
                  <a:schemeClr val="tx1"/>
                </a:solidFill>
              </a:defRPr>
            </a:lvl1pPr>
            <a:lvl2pPr marL="457200" indent="0" algn="ctr">
              <a:buNone/>
              <a:defRPr sz="2000" b="0">
                <a:solidFill>
                  <a:schemeClr val="tx1"/>
                </a:solidFill>
              </a:defRPr>
            </a:lvl2pPr>
            <a:lvl3pPr marL="914400" indent="0" algn="ctr">
              <a:buNone/>
              <a:defRPr sz="1800" b="0">
                <a:solidFill>
                  <a:schemeClr val="tx1"/>
                </a:solidFill>
              </a:defRPr>
            </a:lvl3pPr>
            <a:lvl4pPr marL="1371600" indent="0" algn="ctr">
              <a:buNone/>
              <a:defRPr sz="1600" b="0">
                <a:solidFill>
                  <a:schemeClr val="tx1"/>
                </a:solidFill>
              </a:defRPr>
            </a:lvl4pPr>
            <a:lvl5pPr marL="1828800" indent="0" algn="ctr">
              <a:buNone/>
              <a:defRPr sz="1600" b="0">
                <a:solidFill>
                  <a:schemeClr val="tx1"/>
                </a:solidFill>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en-US"/>
              <a:t>Click to edit Master text styles</a:t>
            </a:r>
          </a:p>
        </p:txBody>
      </p:sp>
      <p:sp>
        <p:nvSpPr>
          <p:cNvPr id="11" name="Rectangle 10"/>
          <p:cNvSpPr/>
          <p:nvPr/>
        </p:nvSpPr>
        <p:spPr>
          <a:xfrm>
            <a:off x="0" y="4"/>
            <a:ext cx="285720" cy="6857997"/>
          </a:xfrm>
          <a:prstGeom prst="rect">
            <a:avLst/>
          </a:prstGeom>
          <a:solidFill>
            <a:srgbClr val="FFFFFF">
              <a:alpha val="30196"/>
            </a:srgbClr>
          </a:solidFill>
          <a:ln w="15875" cap="sq"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3" name="Rectangle 12"/>
          <p:cNvSpPr/>
          <p:nvPr/>
        </p:nvSpPr>
        <p:spPr>
          <a:xfrm>
            <a:off x="8859915" y="4"/>
            <a:ext cx="285720" cy="6857997"/>
          </a:xfrm>
          <a:prstGeom prst="rect">
            <a:avLst/>
          </a:prstGeom>
          <a:solidFill>
            <a:srgbClr val="FFFFFF">
              <a:alpha val="30196"/>
            </a:srgbClr>
          </a:solidFill>
          <a:ln w="15875" cap="sq"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Tree>
    <p:extLst>
      <p:ext uri="{BB962C8B-B14F-4D97-AF65-F5344CB8AC3E}">
        <p14:creationId xmlns:p14="http://schemas.microsoft.com/office/powerpoint/2010/main" val="360960680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428596" y="6"/>
            <a:ext cx="8286808" cy="6857997"/>
          </a:xfrm>
          <a:prstGeom prst="rect">
            <a:avLst/>
          </a:prstGeom>
          <a:solidFill>
            <a:srgbClr val="FFFFFF">
              <a:alpha val="30196"/>
            </a:srgbClr>
          </a:solidFill>
          <a:ln w="15875" cap="sq"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 name="Title 1"/>
          <p:cNvSpPr>
            <a:spLocks noGrp="1"/>
          </p:cNvSpPr>
          <p:nvPr>
            <p:ph type="title"/>
          </p:nvPr>
        </p:nvSpPr>
        <p:spPr>
          <a:xfrm>
            <a:off x="500034" y="428604"/>
            <a:ext cx="8186766" cy="1143000"/>
          </a:xfrm>
        </p:spPr>
        <p:txBody>
          <a:bodyPr/>
          <a:lstStyle>
            <a:lvl1pPr algn="l">
              <a:defRPr b="0"/>
            </a:lvl1pPr>
          </a:lstStyle>
          <a:p>
            <a:r>
              <a:rPr kumimoji="0" lang="en-US"/>
              <a:t>Click to edit Master title style</a:t>
            </a:r>
          </a:p>
        </p:txBody>
      </p:sp>
      <p:sp>
        <p:nvSpPr>
          <p:cNvPr id="3" name="Date Placeholder 2"/>
          <p:cNvSpPr>
            <a:spLocks noGrp="1"/>
          </p:cNvSpPr>
          <p:nvPr>
            <p:ph type="dt" sz="half" idx="10"/>
          </p:nvPr>
        </p:nvSpPr>
        <p:spPr/>
        <p:txBody>
          <a:bodyPr/>
          <a:lstStyle/>
          <a:p>
            <a:fld id="{1312807C-A73D-4B13-8200-53A02CABAB75}" type="datetime1">
              <a:rPr lang="en-US" smtClean="0">
                <a:solidFill>
                  <a:prstClr val="black"/>
                </a:solidFill>
              </a:rPr>
              <a:pPr/>
              <a:t>4/18/2019</a:t>
            </a:fld>
            <a:endParaRPr lang="en-US">
              <a:solidFill>
                <a:prstClr val="black"/>
              </a:solidFill>
            </a:endParaRPr>
          </a:p>
        </p:txBody>
      </p:sp>
      <p:sp>
        <p:nvSpPr>
          <p:cNvPr id="4" name="Footer Placeholder 3"/>
          <p:cNvSpPr>
            <a:spLocks noGrp="1"/>
          </p:cNvSpPr>
          <p:nvPr>
            <p:ph type="ftr" sz="quarter" idx="11"/>
          </p:nvPr>
        </p:nvSpPr>
        <p:spPr/>
        <p:txBody>
          <a:bodyPr/>
          <a:lstStyle/>
          <a:p>
            <a:endParaRPr lang="en-US">
              <a:solidFill>
                <a:prstClr val="black"/>
              </a:solidFill>
            </a:endParaRPr>
          </a:p>
        </p:txBody>
      </p:sp>
      <p:sp>
        <p:nvSpPr>
          <p:cNvPr id="5" name="Slide Number Placeholder 4"/>
          <p:cNvSpPr>
            <a:spLocks noGrp="1"/>
          </p:cNvSpPr>
          <p:nvPr>
            <p:ph type="sldNum" sz="quarter" idx="12"/>
          </p:nvPr>
        </p:nvSpPr>
        <p:spPr/>
        <p:txBody>
          <a:bodyPr/>
          <a:lstStyle/>
          <a:p>
            <a:fld id="{2EE8A9E9-CABF-40EA-AD60-F59542DE86E2}"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226766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78212E-8299-4659-B5C1-02870F446612}" type="datetime1">
              <a:rPr lang="en-US" smtClean="0">
                <a:solidFill>
                  <a:prstClr val="black"/>
                </a:solidFill>
              </a:rPr>
              <a:pPr/>
              <a:t>4/18/2019</a:t>
            </a:fld>
            <a:endParaRPr lang="en-US">
              <a:solidFill>
                <a:prstClr val="black"/>
              </a:solidFill>
            </a:endParaRPr>
          </a:p>
        </p:txBody>
      </p:sp>
      <p:sp>
        <p:nvSpPr>
          <p:cNvPr id="3" name="Footer Placeholder 2"/>
          <p:cNvSpPr>
            <a:spLocks noGrp="1"/>
          </p:cNvSpPr>
          <p:nvPr>
            <p:ph type="ftr" sz="quarter" idx="11"/>
          </p:nvPr>
        </p:nvSpPr>
        <p:spPr/>
        <p:txBody>
          <a:bodyPr/>
          <a:lstStyle/>
          <a:p>
            <a:endParaRPr lang="en-US">
              <a:solidFill>
                <a:prstClr val="black"/>
              </a:solidFill>
            </a:endParaRPr>
          </a:p>
        </p:txBody>
      </p:sp>
      <p:sp>
        <p:nvSpPr>
          <p:cNvPr id="4" name="Slide Number Placeholder 3"/>
          <p:cNvSpPr>
            <a:spLocks noGrp="1"/>
          </p:cNvSpPr>
          <p:nvPr>
            <p:ph type="sldNum" sz="quarter" idx="12"/>
          </p:nvPr>
        </p:nvSpPr>
        <p:spPr/>
        <p:txBody>
          <a:bodyPr/>
          <a:lstStyle/>
          <a:p>
            <a:fld id="{2EE8A9E9-CABF-40EA-AD60-F59542DE86E2}"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11927672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bg>
      <p:bgRef idx="1002">
        <a:schemeClr val="bg1"/>
      </p:bgRef>
    </p:bg>
    <p:spTree>
      <p:nvGrpSpPr>
        <p:cNvPr id="1" name=""/>
        <p:cNvGrpSpPr/>
        <p:nvPr/>
      </p:nvGrpSpPr>
      <p:grpSpPr>
        <a:xfrm>
          <a:off x="0" y="0"/>
          <a:ext cx="0" cy="0"/>
          <a:chOff x="0" y="0"/>
          <a:chExt cx="0" cy="0"/>
        </a:xfrm>
      </p:grpSpPr>
      <p:sp>
        <p:nvSpPr>
          <p:cNvPr id="12" name="Rectangle 11"/>
          <p:cNvSpPr/>
          <p:nvPr/>
        </p:nvSpPr>
        <p:spPr bwMode="invGray">
          <a:xfrm>
            <a:off x="285720" y="263808"/>
            <a:ext cx="8858280" cy="664862"/>
          </a:xfrm>
          <a:prstGeom prst="rect">
            <a:avLst/>
          </a:prstGeom>
          <a:solidFill>
            <a:schemeClr val="tx1">
              <a:tint val="95000"/>
              <a:alpha val="69804"/>
            </a:schemeClr>
          </a:solidFill>
          <a:ln w="15875" cap="sq"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 name="Title 1"/>
          <p:cNvSpPr>
            <a:spLocks noGrp="1"/>
          </p:cNvSpPr>
          <p:nvPr>
            <p:ph type="title"/>
          </p:nvPr>
        </p:nvSpPr>
        <p:spPr bwMode="invGray">
          <a:xfrm>
            <a:off x="500034" y="285728"/>
            <a:ext cx="8143932" cy="642942"/>
          </a:xfrm>
          <a:noFill/>
        </p:spPr>
        <p:txBody>
          <a:bodyPr anchor="b">
            <a:noAutofit/>
          </a:bodyPr>
          <a:lstStyle>
            <a:lvl1pPr algn="l">
              <a:defRPr sz="2800" b="1">
                <a:ln w="9525" cmpd="sng">
                  <a:noFill/>
                </a:ln>
                <a:solidFill>
                  <a:schemeClr val="bg1"/>
                </a:solidFill>
                <a:effectLst>
                  <a:outerShdw blurRad="44450" dist="25400" dir="2700000" algn="tl" rotWithShape="0">
                    <a:schemeClr val="tx1">
                      <a:alpha val="51000"/>
                    </a:schemeClr>
                  </a:outerShdw>
                </a:effectLst>
              </a:defRPr>
            </a:lvl1pPr>
          </a:lstStyle>
          <a:p>
            <a:r>
              <a:rPr kumimoji="0" lang="en-US"/>
              <a:t>Click to edit Master title style</a:t>
            </a:r>
          </a:p>
        </p:txBody>
      </p:sp>
      <p:sp>
        <p:nvSpPr>
          <p:cNvPr id="4" name="Text Placeholder 3"/>
          <p:cNvSpPr>
            <a:spLocks noGrp="1"/>
          </p:cNvSpPr>
          <p:nvPr>
            <p:ph type="body" sz="half" idx="2"/>
          </p:nvPr>
        </p:nvSpPr>
        <p:spPr>
          <a:xfrm>
            <a:off x="500034" y="1006230"/>
            <a:ext cx="2214578" cy="5351729"/>
          </a:xfrm>
        </p:spPr>
        <p:txBody>
          <a:bodyPr/>
          <a:lstStyle>
            <a:lvl1pPr marL="0" indent="0">
              <a:buNone/>
              <a:defRPr sz="1600"/>
            </a:lvl1pPr>
            <a:lvl2pPr marL="457200" indent="0">
              <a:buNone/>
              <a:defRPr sz="14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453E522-F476-4AA1-A527-90592D5CBBCB}" type="datetime1">
              <a:rPr lang="en-US" smtClean="0">
                <a:solidFill>
                  <a:prstClr val="black"/>
                </a:solidFill>
              </a:rPr>
              <a:pPr/>
              <a:t>4/18/2019</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solidFill>
            </a:endParaRPr>
          </a:p>
        </p:txBody>
      </p:sp>
      <p:sp>
        <p:nvSpPr>
          <p:cNvPr id="7" name="Slide Number Placeholder 6"/>
          <p:cNvSpPr>
            <a:spLocks noGrp="1"/>
          </p:cNvSpPr>
          <p:nvPr>
            <p:ph type="sldNum" sz="quarter" idx="12"/>
          </p:nvPr>
        </p:nvSpPr>
        <p:spPr/>
        <p:txBody>
          <a:bodyPr/>
          <a:lstStyle/>
          <a:p>
            <a:fld id="{2EE8A9E9-CABF-40EA-AD60-F59542DE86E2}" type="slidenum">
              <a:rPr lang="en-US" smtClean="0">
                <a:solidFill>
                  <a:prstClr val="black"/>
                </a:solidFill>
              </a:rPr>
              <a:pPr/>
              <a:t>‹#›</a:t>
            </a:fld>
            <a:endParaRPr lang="en-US">
              <a:solidFill>
                <a:prstClr val="black"/>
              </a:solidFill>
            </a:endParaRPr>
          </a:p>
        </p:txBody>
      </p:sp>
      <p:sp>
        <p:nvSpPr>
          <p:cNvPr id="15" name="Content Placeholder 14"/>
          <p:cNvSpPr>
            <a:spLocks noGrp="1"/>
          </p:cNvSpPr>
          <p:nvPr>
            <p:ph sz="quarter" idx="1"/>
          </p:nvPr>
        </p:nvSpPr>
        <p:spPr>
          <a:xfrm>
            <a:off x="2786064" y="1000108"/>
            <a:ext cx="5857875" cy="5357830"/>
          </a:xfrm>
        </p:spPr>
        <p:txBody>
          <a:bodyPr/>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9" name="Rectangle 8"/>
          <p:cNvSpPr/>
          <p:nvPr/>
        </p:nvSpPr>
        <p:spPr>
          <a:xfrm>
            <a:off x="0" y="4"/>
            <a:ext cx="285720" cy="6857997"/>
          </a:xfrm>
          <a:prstGeom prst="rect">
            <a:avLst/>
          </a:prstGeom>
          <a:solidFill>
            <a:srgbClr val="FFFFFF">
              <a:alpha val="30196"/>
            </a:srgbClr>
          </a:solidFill>
          <a:ln w="15875" cap="sq"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Tree>
    <p:extLst>
      <p:ext uri="{BB962C8B-B14F-4D97-AF65-F5344CB8AC3E}">
        <p14:creationId xmlns:p14="http://schemas.microsoft.com/office/powerpoint/2010/main" val="1833092691"/>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9" name="Rectangle 8"/>
          <p:cNvSpPr/>
          <p:nvPr/>
        </p:nvSpPr>
        <p:spPr>
          <a:xfrm>
            <a:off x="0" y="3571876"/>
            <a:ext cx="9144000" cy="3286126"/>
          </a:xfrm>
          <a:prstGeom prst="rect">
            <a:avLst/>
          </a:prstGeom>
          <a:solidFill>
            <a:srgbClr val="FFFFFF">
              <a:alpha val="30196"/>
            </a:srgbClr>
          </a:solidFill>
          <a:ln w="15875" cap="sq"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 name="Title 1"/>
          <p:cNvSpPr>
            <a:spLocks noGrp="1"/>
          </p:cNvSpPr>
          <p:nvPr>
            <p:ph type="title"/>
          </p:nvPr>
        </p:nvSpPr>
        <p:spPr>
          <a:xfrm>
            <a:off x="500034" y="3571876"/>
            <a:ext cx="3286148" cy="1138242"/>
          </a:xfrm>
        </p:spPr>
        <p:txBody>
          <a:bodyPr anchor="b"/>
          <a:lstStyle>
            <a:lvl1pPr algn="l">
              <a:defRPr sz="2000" b="1"/>
            </a:lvl1pPr>
          </a:lstStyle>
          <a:p>
            <a:r>
              <a:rPr kumimoji="0" lang="en-US"/>
              <a:t>Click to edit Master title style</a:t>
            </a:r>
          </a:p>
        </p:txBody>
      </p:sp>
      <p:sp>
        <p:nvSpPr>
          <p:cNvPr id="4" name="Text Placeholder 3"/>
          <p:cNvSpPr>
            <a:spLocks noGrp="1"/>
          </p:cNvSpPr>
          <p:nvPr>
            <p:ph type="body" sz="half" idx="2"/>
          </p:nvPr>
        </p:nvSpPr>
        <p:spPr>
          <a:xfrm>
            <a:off x="500034" y="4714884"/>
            <a:ext cx="3286148" cy="1143008"/>
          </a:xfrm>
        </p:spPr>
        <p:txBody>
          <a:bodyPr/>
          <a:lstStyle>
            <a:lvl1pPr marL="0" indent="0">
              <a:buNone/>
              <a:defRPr sz="1600"/>
            </a:lvl1pPr>
            <a:lvl2pPr marL="457200" indent="0">
              <a:buNone/>
              <a:defRPr sz="1400"/>
            </a:lvl2pPr>
            <a:lvl3pPr marL="914400" indent="0">
              <a:buNone/>
              <a:defRPr sz="1400"/>
            </a:lvl3pPr>
            <a:lvl4pPr marL="1371600" indent="0">
              <a:buNone/>
              <a:defRPr sz="1200"/>
            </a:lvl4pPr>
            <a:lvl5pPr marL="1828800" indent="0">
              <a:buNone/>
              <a:defRPr sz="12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C5E7D14F-9BCF-4265-88E4-A3ACB32BE2E5}" type="datetime1">
              <a:rPr lang="en-US" smtClean="0">
                <a:solidFill>
                  <a:prstClr val="black"/>
                </a:solidFill>
              </a:rPr>
              <a:pPr/>
              <a:t>4/18/2019</a:t>
            </a:fld>
            <a:endParaRPr lang="en-US">
              <a:solidFill>
                <a:prstClr val="black"/>
              </a:solidFill>
            </a:endParaRPr>
          </a:p>
        </p:txBody>
      </p:sp>
      <p:sp>
        <p:nvSpPr>
          <p:cNvPr id="6" name="Footer Placeholder 5"/>
          <p:cNvSpPr>
            <a:spLocks noGrp="1"/>
          </p:cNvSpPr>
          <p:nvPr>
            <p:ph type="ftr" sz="quarter" idx="11"/>
          </p:nvPr>
        </p:nvSpPr>
        <p:spPr>
          <a:xfrm>
            <a:off x="3124200" y="6572272"/>
            <a:ext cx="2895600" cy="297750"/>
          </a:xfrm>
        </p:spPr>
        <p:txBody>
          <a:bodyPr/>
          <a:lstStyle/>
          <a:p>
            <a:endParaRPr lang="en-US">
              <a:solidFill>
                <a:prstClr val="black"/>
              </a:solidFill>
            </a:endParaRPr>
          </a:p>
        </p:txBody>
      </p:sp>
      <p:sp>
        <p:nvSpPr>
          <p:cNvPr id="7" name="Slide Number Placeholder 6"/>
          <p:cNvSpPr>
            <a:spLocks noGrp="1"/>
          </p:cNvSpPr>
          <p:nvPr>
            <p:ph type="sldNum" sz="quarter" idx="12"/>
          </p:nvPr>
        </p:nvSpPr>
        <p:spPr/>
        <p:txBody>
          <a:bodyPr/>
          <a:lstStyle/>
          <a:p>
            <a:fld id="{2EE8A9E9-CABF-40EA-AD60-F59542DE86E2}" type="slidenum">
              <a:rPr lang="en-US" smtClean="0">
                <a:solidFill>
                  <a:prstClr val="black"/>
                </a:solidFill>
              </a:rPr>
              <a:pPr/>
              <a:t>‹#›</a:t>
            </a:fld>
            <a:endParaRPr lang="en-US">
              <a:solidFill>
                <a:prstClr val="black"/>
              </a:solidFill>
            </a:endParaRPr>
          </a:p>
        </p:txBody>
      </p:sp>
      <p:sp>
        <p:nvSpPr>
          <p:cNvPr id="8" name="Picture Placeholder 7"/>
          <p:cNvSpPr>
            <a:spLocks noGrp="1"/>
          </p:cNvSpPr>
          <p:nvPr>
            <p:ph type="pic" idx="1"/>
          </p:nvPr>
        </p:nvSpPr>
        <p:spPr>
          <a:xfrm>
            <a:off x="4000496" y="1071546"/>
            <a:ext cx="4214842" cy="4714908"/>
          </a:xfrm>
          <a:solidFill>
            <a:schemeClr val="tx2"/>
          </a:solidFill>
          <a:ln w="152400" cap="rnd">
            <a:solidFill>
              <a:srgbClr val="FFFFFF"/>
            </a:solidFill>
            <a:round/>
          </a:ln>
          <a:effectLst>
            <a:outerShdw blurRad="50800" dist="50800" dir="2700000" algn="tl" rotWithShape="0">
              <a:srgbClr val="000000">
                <a:alpha val="43137"/>
              </a:srgbClr>
            </a:outerShdw>
          </a:effectLst>
          <a:scene3d>
            <a:camera prst="orthographicFront"/>
            <a:lightRig rig="twoPt" dir="t">
              <a:rot lat="0" lon="0" rev="10800000"/>
            </a:lightRig>
          </a:scene3d>
          <a:sp3d contourW="6350">
            <a:bevelT w="50800" h="16510"/>
            <a:contourClr>
              <a:srgbClr val="C0C0C0"/>
            </a:contourClr>
          </a:sp3d>
        </p:spPr>
        <p:txBody>
          <a:bodyPr/>
          <a:lstStyle>
            <a:lvl1pPr marL="0" indent="0">
              <a:buNone/>
              <a:defRPr sz="3200">
                <a:solidFill>
                  <a:schemeClr val="tx2">
                    <a:tint val="10000"/>
                  </a:schemeClr>
                </a:solidFill>
                <a:effectLst>
                  <a:outerShdw blurRad="50800" dist="50800" dir="5400000" algn="tl" rotWithShape="0">
                    <a:srgbClr val="000000">
                      <a:alpha val="58000"/>
                    </a:srgbClr>
                  </a:outerShdw>
                </a:effectLs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en-US"/>
              <a:t>Click icon to add picture</a:t>
            </a:r>
          </a:p>
        </p:txBody>
      </p:sp>
    </p:spTree>
    <p:extLst>
      <p:ext uri="{BB962C8B-B14F-4D97-AF65-F5344CB8AC3E}">
        <p14:creationId xmlns:p14="http://schemas.microsoft.com/office/powerpoint/2010/main" val="292675506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chor="b"/>
          <a:lstStyle>
            <a:lvl1pPr>
              <a:defRPr b="0"/>
            </a:lvl1pPr>
          </a:lstStyle>
          <a:p>
            <a:r>
              <a:rPr kumimoji="0" lang="en-US"/>
              <a:t>Click to edit Master title style</a:t>
            </a:r>
          </a:p>
        </p:txBody>
      </p:sp>
      <p:sp>
        <p:nvSpPr>
          <p:cNvPr id="3" name="Vertical Text Placeholder 2"/>
          <p:cNvSpPr>
            <a:spLocks noGrp="1"/>
          </p:cNvSpPr>
          <p:nvPr>
            <p:ph type="body" orient="vert" idx="1"/>
          </p:nvPr>
        </p:nvSpPr>
        <p:spPr>
          <a:xfrm>
            <a:off x="457200" y="1500175"/>
            <a:ext cx="8229600" cy="4625989"/>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B030285-9F46-4510-BFC6-F057D5906C05}" type="datetime1">
              <a:rPr lang="en-US" smtClean="0">
                <a:solidFill>
                  <a:prstClr val="black"/>
                </a:solidFill>
              </a:rPr>
              <a:pPr/>
              <a:t>4/18/2019</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fld id="{2EE8A9E9-CABF-40EA-AD60-F59542DE86E2}" type="slidenum">
              <a:rPr lang="en-US" smtClean="0">
                <a:solidFill>
                  <a:prstClr val="black"/>
                </a:solidFill>
              </a:rPr>
              <a:pPr/>
              <a:t>‹#›</a:t>
            </a:fld>
            <a:endParaRPr lang="en-US">
              <a:solidFill>
                <a:prstClr val="black"/>
              </a:solidFill>
            </a:endParaRPr>
          </a:p>
        </p:txBody>
      </p:sp>
      <p:cxnSp>
        <p:nvCxnSpPr>
          <p:cNvPr id="8" name="Straight Connector 7"/>
          <p:cNvCxnSpPr/>
          <p:nvPr/>
        </p:nvCxnSpPr>
        <p:spPr>
          <a:xfrm>
            <a:off x="455646" y="1428736"/>
            <a:ext cx="8215370" cy="1588"/>
          </a:xfrm>
          <a:prstGeom prst="line">
            <a:avLst/>
          </a:prstGeom>
          <a:noFill/>
          <a:ln w="28575" cap="sq" cmpd="sng" algn="ctr">
            <a:solidFill>
              <a:srgbClr val="E49458"/>
            </a:solidFill>
            <a:prstDash val="solid"/>
          </a:ln>
          <a:effectLst>
            <a:outerShdw blurRad="12700" dir="5400000" algn="tl">
              <a:srgbClr val="EBE9ED">
                <a:alpha val="27450"/>
              </a:srgbClr>
            </a:outerShdw>
          </a:effectLst>
          <a:scene3d>
            <a:camera prst="orthographicFront" fov="0">
              <a:rot lat="0" lon="0" rev="0"/>
            </a:camera>
            <a:lightRig rig="soft" dir="t">
              <a:rot lat="0" lon="0" rev="19200000"/>
            </a:lightRig>
          </a:scene3d>
          <a:sp3d prstMaterial="matte">
            <a:bevelT h="88900"/>
            <a:contourClr>
              <a:srgbClr val="E49458">
                <a:tint val="100000"/>
                <a:shade val="100000"/>
                <a:hueMod val="100000"/>
                <a:satMod val="100000"/>
              </a:srgbClr>
            </a:contourClr>
          </a:sp3d>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6527058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7643834" y="-15949"/>
            <a:ext cx="1500166" cy="6857997"/>
          </a:xfrm>
          <a:prstGeom prst="rect">
            <a:avLst/>
          </a:prstGeom>
          <a:solidFill>
            <a:srgbClr val="FFFFFF">
              <a:alpha val="30196"/>
            </a:srgbClr>
          </a:solidFill>
          <a:ln w="15875" cap="sq"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 name="Vertical Title 1"/>
          <p:cNvSpPr>
            <a:spLocks noGrp="1"/>
          </p:cNvSpPr>
          <p:nvPr>
            <p:ph type="title" orient="vert"/>
          </p:nvPr>
        </p:nvSpPr>
        <p:spPr>
          <a:xfrm>
            <a:off x="7643834" y="285728"/>
            <a:ext cx="1214446" cy="6286546"/>
          </a:xfrm>
          <a:noFill/>
        </p:spPr>
        <p:txBody>
          <a:bodyPr vert="eaVert" anchor="b"/>
          <a:lstStyle>
            <a:lvl1pPr algn="ctr">
              <a:defRPr b="0"/>
            </a:lvl1pPr>
          </a:lstStyle>
          <a:p>
            <a:r>
              <a:rPr kumimoji="0" lang="en-US"/>
              <a:t>Click to edit Master title style</a:t>
            </a:r>
          </a:p>
        </p:txBody>
      </p:sp>
      <p:sp>
        <p:nvSpPr>
          <p:cNvPr id="3" name="Vertical Text Placeholder 2"/>
          <p:cNvSpPr>
            <a:spLocks noGrp="1"/>
          </p:cNvSpPr>
          <p:nvPr>
            <p:ph type="body" orient="vert" idx="1"/>
          </p:nvPr>
        </p:nvSpPr>
        <p:spPr>
          <a:xfrm>
            <a:off x="457200" y="571481"/>
            <a:ext cx="7115196" cy="5715044"/>
          </a:xfrm>
        </p:spPr>
        <p:txBody>
          <a:bodyPr vert="eaVert"/>
          <a:lstStyle>
            <a:lvl1pPr>
              <a:defRPr sz="2800"/>
            </a:lvl1pPr>
            <a:lvl2pPr>
              <a:defRPr sz="2400"/>
            </a:lvl2pPr>
            <a:lvl3pPr>
              <a:defRPr sz="2000"/>
            </a:lvl3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6DFB495-7037-4074-AE58-0979AD241CB1}" type="datetime1">
              <a:rPr lang="en-US" smtClean="0">
                <a:solidFill>
                  <a:prstClr val="black"/>
                </a:solidFill>
              </a:rPr>
              <a:pPr/>
              <a:t>4/18/2019</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fld id="{2EE8A9E9-CABF-40EA-AD60-F59542DE86E2}"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6799073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12F7C4A-FB46-416B-96CD-B612C55B2250}" type="datetime1">
              <a:rPr lang="en-US" smtClean="0">
                <a:solidFill>
                  <a:prstClr val="black">
                    <a:tint val="75000"/>
                  </a:prstClr>
                </a:solidFill>
              </a:rPr>
              <a:pPr/>
              <a:t>4/18/2019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EE8A9E9-CABF-40EA-AD60-F59542DE86E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9333306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24BC85-D5A7-4CBD-BDC4-CCD14BA349F9}" type="datetime1">
              <a:rPr lang="en-US" smtClean="0">
                <a:solidFill>
                  <a:prstClr val="black">
                    <a:tint val="75000"/>
                  </a:prstClr>
                </a:solidFill>
              </a:rPr>
              <a:pPr/>
              <a:t>4/18/2019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EE8A9E9-CABF-40EA-AD60-F59542DE86E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495218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Calibri" panose="020F0502020204030204" pitchFamily="34" charset="0"/>
              </a:defRPr>
            </a:lvl1pPr>
          </a:lstStyle>
          <a:p>
            <a:pPr eaLnBrk="0" fontAlgn="base" hangingPunct="0">
              <a:spcBef>
                <a:spcPct val="0"/>
              </a:spcBef>
              <a:spcAft>
                <a:spcPct val="0"/>
              </a:spcAft>
            </a:pPr>
            <a:fld id="{2F8007E6-308E-4E0F-A244-B85F5852B57A}" type="datetime1">
              <a:rPr lang="en-US" altLang="en-US" smtClean="0">
                <a:solidFill>
                  <a:prstClr val="black"/>
                </a:solidFill>
                <a:ea typeface="ＭＳ Ｐゴシック" panose="020B0600070205080204" pitchFamily="34" charset="-128"/>
              </a:rPr>
              <a:pPr eaLnBrk="0" fontAlgn="base" hangingPunct="0">
                <a:spcBef>
                  <a:spcPct val="0"/>
                </a:spcBef>
                <a:spcAft>
                  <a:spcPct val="0"/>
                </a:spcAft>
              </a:pPr>
              <a:t>4/18/2019</a:t>
            </a:fld>
            <a:endParaRPr lang="en-US" altLang="en-US">
              <a:solidFill>
                <a:prstClr val="black"/>
              </a:solidFill>
              <a:ea typeface="ＭＳ Ｐゴシック" panose="020B0600070205080204" pitchFamily="34" charset="-128"/>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ea typeface="+mn-ea"/>
              </a:defRPr>
            </a:lvl1pPr>
          </a:lstStyle>
          <a:p>
            <a:pPr eaLnBrk="0" hangingPunct="0">
              <a:defRPr/>
            </a:pPr>
            <a:endParaRPr lang="en-US">
              <a:solidFill>
                <a:prstClr val="black"/>
              </a:solidFill>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Calibri" panose="020F0502020204030204" pitchFamily="34" charset="0"/>
              </a:defRPr>
            </a:lvl1pPr>
          </a:lstStyle>
          <a:p>
            <a:pPr eaLnBrk="0" fontAlgn="base" hangingPunct="0">
              <a:spcBef>
                <a:spcPct val="0"/>
              </a:spcBef>
              <a:spcAft>
                <a:spcPct val="0"/>
              </a:spcAft>
            </a:pPr>
            <a:fld id="{65FDA5D1-B637-4278-8DA1-4D8035C2C0AE}" type="slidenum">
              <a:rPr lang="en-US" altLang="en-US" smtClean="0">
                <a:solidFill>
                  <a:prstClr val="black"/>
                </a:solidFill>
                <a:ea typeface="ＭＳ Ｐゴシック" panose="020B0600070205080204" pitchFamily="34" charset="-128"/>
              </a:rPr>
              <a:pPr eaLnBrk="0" fontAlgn="base" hangingPunct="0">
                <a:spcBef>
                  <a:spcPct val="0"/>
                </a:spcBef>
                <a:spcAft>
                  <a:spcPct val="0"/>
                </a:spcAft>
              </a:pPr>
              <a:t>‹#›</a:t>
            </a:fld>
            <a:endParaRPr lang="en-US" altLang="en-US">
              <a:solidFill>
                <a:prstClr val="black"/>
              </a:solidFill>
              <a:ea typeface="ＭＳ Ｐゴシック" panose="020B0600070205080204" pitchFamily="34" charset="-128"/>
            </a:endParaRPr>
          </a:p>
        </p:txBody>
      </p:sp>
    </p:spTree>
    <p:extLst>
      <p:ext uri="{BB962C8B-B14F-4D97-AF65-F5344CB8AC3E}">
        <p14:creationId xmlns:p14="http://schemas.microsoft.com/office/powerpoint/2010/main" val="138234500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8301D3-8092-4FA2-9FFB-585AA602B10C}" type="datetime1">
              <a:rPr lang="en-US" smtClean="0">
                <a:solidFill>
                  <a:prstClr val="black">
                    <a:tint val="75000"/>
                  </a:prstClr>
                </a:solidFill>
              </a:rPr>
              <a:pPr/>
              <a:t>4/18/2019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EE8A9E9-CABF-40EA-AD60-F59542DE86E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3342175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8EC065-13CF-4EF1-83A8-A05F60F2034A}" type="datetime1">
              <a:rPr lang="en-US" smtClean="0">
                <a:solidFill>
                  <a:prstClr val="black">
                    <a:tint val="75000"/>
                  </a:prstClr>
                </a:solidFill>
              </a:rPr>
              <a:pPr/>
              <a:t>4/18/2019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EE8A9E9-CABF-40EA-AD60-F59542DE86E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7713466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D4B8180-BE04-4B00-8B46-9D83A0B2CC44}" type="datetime1">
              <a:rPr lang="en-US" smtClean="0">
                <a:solidFill>
                  <a:prstClr val="black">
                    <a:tint val="75000"/>
                  </a:prstClr>
                </a:solidFill>
              </a:rPr>
              <a:pPr/>
              <a:t>4/18/2019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EE8A9E9-CABF-40EA-AD60-F59542DE86E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4565728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C8A7CF-9752-4648-A89A-E8FBC1472E3B}" type="datetime1">
              <a:rPr lang="en-US" smtClean="0">
                <a:solidFill>
                  <a:prstClr val="black">
                    <a:tint val="75000"/>
                  </a:prstClr>
                </a:solidFill>
              </a:rPr>
              <a:pPr/>
              <a:t>4/18/2019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EE8A9E9-CABF-40EA-AD60-F59542DE86E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6115847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C00F56-46B1-4CEE-8219-B280AA96D3FB}" type="datetime1">
              <a:rPr lang="en-US" smtClean="0">
                <a:solidFill>
                  <a:prstClr val="black">
                    <a:tint val="75000"/>
                  </a:prstClr>
                </a:solidFill>
              </a:rPr>
              <a:pPr/>
              <a:t>4/18/2019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EE8A9E9-CABF-40EA-AD60-F59542DE86E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7518566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A57E915-ACA2-4B99-BB00-72F2C93782C9}" type="datetime1">
              <a:rPr lang="en-US" smtClean="0">
                <a:solidFill>
                  <a:prstClr val="black">
                    <a:tint val="75000"/>
                  </a:prstClr>
                </a:solidFill>
              </a:rPr>
              <a:pPr/>
              <a:t>4/18/2019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EE8A9E9-CABF-40EA-AD60-F59542DE86E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962789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59D4172-FF69-4636-9E6C-BE650A03D587}" type="datetime1">
              <a:rPr lang="en-US" smtClean="0">
                <a:solidFill>
                  <a:prstClr val="black">
                    <a:tint val="75000"/>
                  </a:prstClr>
                </a:solidFill>
              </a:rPr>
              <a:pPr/>
              <a:t>4/18/2019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EE8A9E9-CABF-40EA-AD60-F59542DE86E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273071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CD4564-F3B7-4C3A-88C3-8822D0564FB1}" type="datetime1">
              <a:rPr lang="en-US" smtClean="0">
                <a:solidFill>
                  <a:prstClr val="black">
                    <a:tint val="75000"/>
                  </a:prstClr>
                </a:solidFill>
              </a:rPr>
              <a:pPr/>
              <a:t>4/18/2019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EE8A9E9-CABF-40EA-AD60-F59542DE86E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1797889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C53DF4-0D2C-4DCF-9234-01AB6100A722}" type="datetime1">
              <a:rPr lang="en-US" smtClean="0">
                <a:solidFill>
                  <a:prstClr val="black">
                    <a:tint val="75000"/>
                  </a:prstClr>
                </a:solidFill>
              </a:rPr>
              <a:pPr/>
              <a:t>4/18/2019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EE8A9E9-CABF-40EA-AD60-F59542DE86E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4948754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p:cNvSpPr/>
          <p:nvPr/>
        </p:nvSpPr>
        <p:spPr>
          <a:xfrm>
            <a:off x="428596" y="6"/>
            <a:ext cx="8286808" cy="6857997"/>
          </a:xfrm>
          <a:prstGeom prst="rect">
            <a:avLst/>
          </a:prstGeom>
          <a:solidFill>
            <a:srgbClr val="FFFFFF">
              <a:alpha val="30196"/>
            </a:srgbClr>
          </a:solidFill>
          <a:ln w="15875" cap="sq"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ko-KR" altLang="en-US"/>
          </a:p>
        </p:txBody>
      </p:sp>
      <p:sp>
        <p:nvSpPr>
          <p:cNvPr id="2" name="Title 1"/>
          <p:cNvSpPr>
            <a:spLocks noGrp="1"/>
          </p:cNvSpPr>
          <p:nvPr>
            <p:ph type="ctrTitle"/>
          </p:nvPr>
        </p:nvSpPr>
        <p:spPr>
          <a:xfrm>
            <a:off x="714348" y="2143116"/>
            <a:ext cx="7643866" cy="1500198"/>
          </a:xfrm>
        </p:spPr>
        <p:txBody>
          <a:bodyPr anchor="ctr"/>
          <a:lstStyle>
            <a:lvl1pPr algn="ctr">
              <a:defRPr>
                <a:solidFill>
                  <a:schemeClr val="tx1"/>
                </a:solidFill>
              </a:defRPr>
            </a:lvl1pPr>
          </a:lstStyle>
          <a:p>
            <a:r>
              <a:rPr kumimoji="0" lang="en-US"/>
              <a:t>Click to edit Master title style</a:t>
            </a:r>
          </a:p>
        </p:txBody>
      </p:sp>
      <p:sp>
        <p:nvSpPr>
          <p:cNvPr id="3" name="Subtitle 2"/>
          <p:cNvSpPr>
            <a:spLocks noGrp="1"/>
          </p:cNvSpPr>
          <p:nvPr>
            <p:ph type="subTitle" idx="1"/>
          </p:nvPr>
        </p:nvSpPr>
        <p:spPr>
          <a:xfrm>
            <a:off x="785786" y="3786190"/>
            <a:ext cx="7500990" cy="857256"/>
          </a:xfrm>
        </p:spPr>
        <p:txBody>
          <a:bodyPr anchor="t"/>
          <a:lstStyle>
            <a:lvl1pPr marL="0" indent="0" algn="ctr">
              <a:buNone/>
              <a:defRPr sz="24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en-US"/>
              <a:t>Click to edit Master subtitle style</a:t>
            </a:r>
          </a:p>
        </p:txBody>
      </p:sp>
      <p:sp>
        <p:nvSpPr>
          <p:cNvPr id="4" name="Date Placeholder 3"/>
          <p:cNvSpPr>
            <a:spLocks noGrp="1"/>
          </p:cNvSpPr>
          <p:nvPr>
            <p:ph type="dt" sz="half" idx="10"/>
          </p:nvPr>
        </p:nvSpPr>
        <p:spPr/>
        <p:txBody>
          <a:bodyPr/>
          <a:lstStyle/>
          <a:p>
            <a:fld id="{F12F7C4A-FB46-416B-96CD-B612C55B2250}" type="datetime1">
              <a:rPr lang="en-US" smtClean="0"/>
              <a:pPr/>
              <a:t>4/18/2019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E8A9E9-CABF-40EA-AD60-F59542DE86E2}" type="slidenum">
              <a:rPr lang="en-US" smtClean="0"/>
              <a:pPr/>
              <a:t>‹#›</a:t>
            </a:fld>
            <a:endParaRPr lang="en-US"/>
          </a:p>
        </p:txBody>
      </p:sp>
    </p:spTree>
    <p:extLst>
      <p:ext uri="{BB962C8B-B14F-4D97-AF65-F5344CB8AC3E}">
        <p14:creationId xmlns:p14="http://schemas.microsoft.com/office/powerpoint/2010/main" val="13686775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Calibri" panose="020F0502020204030204" pitchFamily="34" charset="0"/>
              </a:defRPr>
            </a:lvl1pPr>
          </a:lstStyle>
          <a:p>
            <a:pPr eaLnBrk="0" fontAlgn="base" hangingPunct="0">
              <a:spcBef>
                <a:spcPct val="0"/>
              </a:spcBef>
              <a:spcAft>
                <a:spcPct val="0"/>
              </a:spcAft>
            </a:pPr>
            <a:fld id="{8AD73C65-4FEE-440F-97D7-38124AF2DEEA}" type="datetime1">
              <a:rPr lang="en-US" altLang="en-US" smtClean="0">
                <a:solidFill>
                  <a:prstClr val="black"/>
                </a:solidFill>
                <a:ea typeface="ＭＳ Ｐゴシック" panose="020B0600070205080204" pitchFamily="34" charset="-128"/>
              </a:rPr>
              <a:pPr eaLnBrk="0" fontAlgn="base" hangingPunct="0">
                <a:spcBef>
                  <a:spcPct val="0"/>
                </a:spcBef>
                <a:spcAft>
                  <a:spcPct val="0"/>
                </a:spcAft>
              </a:pPr>
              <a:t>4/18/2019</a:t>
            </a:fld>
            <a:endParaRPr lang="en-US" altLang="en-US">
              <a:solidFill>
                <a:prstClr val="black"/>
              </a:solidFill>
              <a:ea typeface="ＭＳ Ｐゴシック" panose="020B0600070205080204" pitchFamily="34" charset="-128"/>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ea typeface="+mn-ea"/>
              </a:defRPr>
            </a:lvl1pPr>
          </a:lstStyle>
          <a:p>
            <a:pPr eaLnBrk="0" hangingPunct="0">
              <a:defRPr/>
            </a:pPr>
            <a:endParaRPr lang="en-US">
              <a:solidFill>
                <a:prstClr val="black"/>
              </a:solidFill>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Calibri" panose="020F0502020204030204" pitchFamily="34" charset="0"/>
              </a:defRPr>
            </a:lvl1pPr>
          </a:lstStyle>
          <a:p>
            <a:pPr eaLnBrk="0" fontAlgn="base" hangingPunct="0">
              <a:spcBef>
                <a:spcPct val="0"/>
              </a:spcBef>
              <a:spcAft>
                <a:spcPct val="0"/>
              </a:spcAft>
            </a:pPr>
            <a:fld id="{9EAD8301-DBBD-4BB8-8E58-283F10B5D448}" type="slidenum">
              <a:rPr lang="en-US" altLang="en-US" smtClean="0">
                <a:solidFill>
                  <a:prstClr val="black"/>
                </a:solidFill>
                <a:ea typeface="ＭＳ Ｐゴシック" panose="020B0600070205080204" pitchFamily="34" charset="-128"/>
              </a:rPr>
              <a:pPr eaLnBrk="0" fontAlgn="base" hangingPunct="0">
                <a:spcBef>
                  <a:spcPct val="0"/>
                </a:spcBef>
                <a:spcAft>
                  <a:spcPct val="0"/>
                </a:spcAft>
              </a:pPr>
              <a:t>‹#›</a:t>
            </a:fld>
            <a:endParaRPr lang="en-US" altLang="en-US">
              <a:solidFill>
                <a:prstClr val="black"/>
              </a:solidFill>
              <a:ea typeface="ＭＳ Ｐゴシック" panose="020B0600070205080204" pitchFamily="34" charset="-128"/>
            </a:endParaRPr>
          </a:p>
        </p:txBody>
      </p:sp>
    </p:spTree>
    <p:extLst>
      <p:ext uri="{BB962C8B-B14F-4D97-AF65-F5344CB8AC3E}">
        <p14:creationId xmlns:p14="http://schemas.microsoft.com/office/powerpoint/2010/main" val="367189150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1"/>
            <a:ext cx="285720" cy="6858000"/>
          </a:xfrm>
          <a:prstGeom prst="rect">
            <a:avLst/>
          </a:prstGeom>
          <a:solidFill>
            <a:srgbClr val="FFFFFF">
              <a:alpha val="30196"/>
            </a:srgbClr>
          </a:solidFill>
          <a:ln w="15875" cap="sq"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ko-KR" altLang="en-US"/>
          </a:p>
        </p:txBody>
      </p:sp>
      <p:sp>
        <p:nvSpPr>
          <p:cNvPr id="3" name="Content Placeholder 2"/>
          <p:cNvSpPr>
            <a:spLocks noGrp="1"/>
          </p:cNvSpPr>
          <p:nvPr>
            <p:ph idx="1"/>
          </p:nvPr>
        </p:nvSpPr>
        <p:spPr/>
        <p:txBody>
          <a:bodyPr/>
          <a:lstStyle>
            <a:lvl1pPr>
              <a:buSzPct val="70000"/>
              <a:buFont typeface="Wingdings"/>
              <a:buChar char=""/>
              <a:defRPr/>
            </a:lvl1pPr>
            <a:lvl2pPr>
              <a:buSzPct val="120000"/>
              <a:defRPr/>
            </a:lvl2pPr>
            <a:lvl3pPr>
              <a:buSzPct val="120000"/>
              <a:defRPr/>
            </a:lvl3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CA24BC85-D5A7-4CBD-BDC4-CCD14BA349F9}" type="datetime1">
              <a:rPr lang="en-US" smtClean="0"/>
              <a:pPr/>
              <a:t>4/18/2019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E8A9E9-CABF-40EA-AD60-F59542DE86E2}" type="slidenum">
              <a:rPr lang="en-US" smtClean="0"/>
              <a:pPr/>
              <a:t>‹#›</a:t>
            </a:fld>
            <a:endParaRPr lang="en-US"/>
          </a:p>
        </p:txBody>
      </p:sp>
      <p:sp>
        <p:nvSpPr>
          <p:cNvPr id="2" name="Title 1"/>
          <p:cNvSpPr>
            <a:spLocks noGrp="1"/>
          </p:cNvSpPr>
          <p:nvPr>
            <p:ph type="title"/>
          </p:nvPr>
        </p:nvSpPr>
        <p:spPr>
          <a:xfrm>
            <a:off x="303475" y="285728"/>
            <a:ext cx="8554805" cy="939784"/>
          </a:xfrm>
        </p:spPr>
        <p:txBody>
          <a:bodyPr/>
          <a:lstStyle>
            <a:lvl1pPr>
              <a:defRPr b="0"/>
            </a:lvl1pPr>
          </a:lstStyle>
          <a:p>
            <a:r>
              <a:rPr kumimoji="0" lang="en-US"/>
              <a:t>Click to edit Master title style</a:t>
            </a:r>
          </a:p>
        </p:txBody>
      </p:sp>
    </p:spTree>
    <p:extLst>
      <p:ext uri="{BB962C8B-B14F-4D97-AF65-F5344CB8AC3E}">
        <p14:creationId xmlns:p14="http://schemas.microsoft.com/office/powerpoint/2010/main" val="3911369782"/>
      </p:ext>
    </p:extLst>
  </p:cSld>
  <p:clrMapOvr>
    <a:overrideClrMapping bg1="lt1" tx1="dk1" bg2="lt2" tx2="dk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9" name="Rectangle 8"/>
          <p:cNvSpPr/>
          <p:nvPr/>
        </p:nvSpPr>
        <p:spPr>
          <a:xfrm>
            <a:off x="0" y="9"/>
            <a:ext cx="456478" cy="6857999"/>
          </a:xfrm>
          <a:prstGeom prst="rect">
            <a:avLst/>
          </a:prstGeom>
          <a:solidFill>
            <a:srgbClr val="FFFFFF">
              <a:alpha val="30196"/>
            </a:srgbClr>
          </a:solidFill>
          <a:ln w="15875" cap="sq"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ko-KR" altLang="en-US"/>
          </a:p>
        </p:txBody>
      </p:sp>
      <p:sp>
        <p:nvSpPr>
          <p:cNvPr id="2" name="Title 1"/>
          <p:cNvSpPr>
            <a:spLocks noGrp="1"/>
          </p:cNvSpPr>
          <p:nvPr>
            <p:ph type="title"/>
          </p:nvPr>
        </p:nvSpPr>
        <p:spPr>
          <a:xfrm>
            <a:off x="500034" y="3071810"/>
            <a:ext cx="7715304" cy="1504952"/>
          </a:xfrm>
        </p:spPr>
        <p:txBody>
          <a:bodyPr anchor="ctr"/>
          <a:lstStyle>
            <a:lvl1pPr algn="l">
              <a:defRPr sz="4000" b="0" cap="all">
                <a:effectLst>
                  <a:outerShdw blurRad="44450" dist="25400" dir="2700000" algn="tl" rotWithShape="0">
                    <a:schemeClr val="bg1">
                      <a:alpha val="51000"/>
                    </a:schemeClr>
                  </a:outerShdw>
                </a:effectLst>
              </a:defRPr>
            </a:lvl1pPr>
          </a:lstStyle>
          <a:p>
            <a:r>
              <a:rPr kumimoji="0" lang="en-US"/>
              <a:t>Click to edit Master title style</a:t>
            </a:r>
          </a:p>
        </p:txBody>
      </p:sp>
      <p:sp>
        <p:nvSpPr>
          <p:cNvPr id="3" name="Text Placeholder 2"/>
          <p:cNvSpPr>
            <a:spLocks noGrp="1"/>
          </p:cNvSpPr>
          <p:nvPr>
            <p:ph type="body" idx="1"/>
          </p:nvPr>
        </p:nvSpPr>
        <p:spPr>
          <a:xfrm>
            <a:off x="500034" y="4500570"/>
            <a:ext cx="7715304" cy="1643064"/>
          </a:xfrm>
        </p:spPr>
        <p:txBody>
          <a:bodyPr anchor="t"/>
          <a:lstStyle>
            <a:lvl1pPr marL="0" indent="0">
              <a:buNone/>
              <a:defRPr sz="2000">
                <a:solidFill>
                  <a:schemeClr val="tx2"/>
                </a:solidFill>
              </a:defRPr>
            </a:lvl1pPr>
            <a:lvl2pPr marL="457200" indent="0">
              <a:buNone/>
              <a:defRPr sz="1800">
                <a:solidFill>
                  <a:schemeClr val="tx2"/>
                </a:solidFill>
              </a:defRPr>
            </a:lvl2pPr>
            <a:lvl3pPr marL="914400" indent="0">
              <a:buNone/>
              <a:defRPr sz="1600">
                <a:solidFill>
                  <a:schemeClr val="tx2"/>
                </a:solidFill>
              </a:defRPr>
            </a:lvl3pPr>
            <a:lvl4pPr marL="1371600" indent="0">
              <a:buNone/>
              <a:defRPr sz="1400">
                <a:solidFill>
                  <a:schemeClr val="tx2"/>
                </a:solidFill>
              </a:defRPr>
            </a:lvl4pPr>
            <a:lvl5pPr marL="1828800" indent="0">
              <a:buNone/>
              <a:defRPr sz="1400">
                <a:solidFill>
                  <a:schemeClr val="tx2"/>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E8A9E9-CABF-40EA-AD60-F59542DE86E2}" type="slidenum">
              <a:rPr lang="en-US" smtClean="0"/>
              <a:pPr/>
              <a:t>‹#›</a:t>
            </a:fld>
            <a:endParaRPr lang="en-US"/>
          </a:p>
        </p:txBody>
      </p:sp>
      <p:cxnSp>
        <p:nvCxnSpPr>
          <p:cNvPr id="16" name="Straight Connector 15"/>
          <p:cNvCxnSpPr/>
          <p:nvPr/>
        </p:nvCxnSpPr>
        <p:spPr>
          <a:xfrm>
            <a:off x="500034" y="4429132"/>
            <a:ext cx="7715304" cy="1588"/>
          </a:xfrm>
          <a:prstGeom prst="line">
            <a:avLst/>
          </a:prstGeom>
        </p:spPr>
        <p:style>
          <a:lnRef idx="3">
            <a:schemeClr val="accent1"/>
          </a:lnRef>
          <a:fillRef idx="0">
            <a:schemeClr val="accent1"/>
          </a:fillRef>
          <a:effectRef idx="2">
            <a:schemeClr val="accent1"/>
          </a:effectRef>
          <a:fontRef idx="minor">
            <a:schemeClr val="tx1"/>
          </a:fontRef>
        </p:style>
      </p:cxnSp>
      <p:sp>
        <p:nvSpPr>
          <p:cNvPr id="8" name="Date Placeholder 7"/>
          <p:cNvSpPr>
            <a:spLocks noGrp="1"/>
          </p:cNvSpPr>
          <p:nvPr>
            <p:ph type="dt" sz="half" idx="13"/>
          </p:nvPr>
        </p:nvSpPr>
        <p:spPr/>
        <p:txBody>
          <a:bodyPr/>
          <a:lstStyle/>
          <a:p>
            <a:fld id="{778301D3-8092-4FA2-9FFB-585AA602B10C}" type="datetime1">
              <a:rPr lang="en-US" smtClean="0"/>
              <a:pPr/>
              <a:t>4/18/2019</a:t>
            </a:fld>
            <a:endParaRPr lang="en-US"/>
          </a:p>
        </p:txBody>
      </p:sp>
    </p:spTree>
    <p:extLst>
      <p:ext uri="{BB962C8B-B14F-4D97-AF65-F5344CB8AC3E}">
        <p14:creationId xmlns:p14="http://schemas.microsoft.com/office/powerpoint/2010/main" val="2520408858"/>
      </p:ext>
    </p:extLst>
  </p:cSld>
  <p:clrMapOvr>
    <a:overrideClrMapping bg1="lt1" tx1="dk1" bg2="lt2" tx2="dk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0" y="285728"/>
            <a:ext cx="9144032" cy="1143010"/>
          </a:xfrm>
          <a:prstGeom prst="rect">
            <a:avLst/>
          </a:prstGeom>
          <a:solidFill>
            <a:srgbClr val="FFFFFF">
              <a:alpha val="30196"/>
            </a:srgbClr>
          </a:solidFill>
          <a:ln w="15875" cap="sq"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ko-KR" altLang="en-US"/>
          </a:p>
        </p:txBody>
      </p:sp>
      <p:sp>
        <p:nvSpPr>
          <p:cNvPr id="2" name="Title 1"/>
          <p:cNvSpPr>
            <a:spLocks noGrp="1"/>
          </p:cNvSpPr>
          <p:nvPr>
            <p:ph type="title"/>
          </p:nvPr>
        </p:nvSpPr>
        <p:spPr/>
        <p:txBody>
          <a:bodyPr/>
          <a:lstStyle>
            <a:lvl1pPr>
              <a:defRPr b="0"/>
            </a:lvl1pPr>
          </a:lstStyle>
          <a:p>
            <a:r>
              <a:rPr kumimoji="0" lang="en-US"/>
              <a:t>Click to edit Master title style</a:t>
            </a:r>
          </a:p>
        </p:txBody>
      </p:sp>
      <p:sp>
        <p:nvSpPr>
          <p:cNvPr id="3" name="Content Placeholder 2"/>
          <p:cNvSpPr>
            <a:spLocks noGrp="1"/>
          </p:cNvSpPr>
          <p:nvPr>
            <p:ph sz="half" idx="1"/>
          </p:nvPr>
        </p:nvSpPr>
        <p:spPr bwMode="invGray">
          <a:xfrm>
            <a:off x="785782" y="1643050"/>
            <a:ext cx="3786218" cy="4429156"/>
          </a:xfrm>
          <a:prstGeom prst="roundRect">
            <a:avLst>
              <a:gd name="adj" fmla="val 5345"/>
            </a:avLst>
          </a:prstGeom>
          <a:solidFill>
            <a:schemeClr val="tx2">
              <a:tint val="50000"/>
              <a:alpha val="50000"/>
            </a:schemeClr>
          </a:solidFill>
          <a:effectLst/>
          <a:scene3d>
            <a:camera prst="orthographicFront"/>
            <a:lightRig rig="threePt" dir="t"/>
          </a:scene3d>
          <a:sp3d contourW="12700">
            <a:bevelT/>
            <a:contourClr>
              <a:schemeClr val="bg2"/>
            </a:contourClr>
          </a:sp3d>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bwMode="invGray">
          <a:xfrm>
            <a:off x="4714876" y="1643050"/>
            <a:ext cx="3785616" cy="4429156"/>
          </a:xfrm>
          <a:prstGeom prst="roundRect">
            <a:avLst>
              <a:gd name="adj" fmla="val 6980"/>
            </a:avLst>
          </a:prstGeom>
          <a:solidFill>
            <a:schemeClr val="tx2">
              <a:tint val="75000"/>
              <a:alpha val="50000"/>
            </a:schemeClr>
          </a:solidFill>
          <a:effectLst/>
          <a:scene3d>
            <a:camera prst="orthographicFront"/>
            <a:lightRig rig="threePt" dir="t"/>
          </a:scene3d>
          <a:sp3d contourW="12700">
            <a:bevelT/>
            <a:contourClr>
              <a:schemeClr val="bg2"/>
            </a:contourClr>
          </a:sp3d>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878EC065-13CF-4EF1-83A8-A05F60F2034A}" type="datetime1">
              <a:rPr lang="en-US" smtClean="0"/>
              <a:pPr/>
              <a:t>4/18/2019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E8A9E9-CABF-40EA-AD60-F59542DE86E2}" type="slidenum">
              <a:rPr lang="en-US" smtClean="0"/>
              <a:pPr/>
              <a:t>‹#›</a:t>
            </a:fld>
            <a:endParaRPr lang="en-US"/>
          </a:p>
        </p:txBody>
      </p:sp>
    </p:spTree>
    <p:extLst>
      <p:ext uri="{BB962C8B-B14F-4D97-AF65-F5344CB8AC3E}">
        <p14:creationId xmlns:p14="http://schemas.microsoft.com/office/powerpoint/2010/main" val="54980569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kumimoji="0" lang="en-US"/>
              <a:t>Click to edit Master title style</a:t>
            </a:r>
          </a:p>
        </p:txBody>
      </p:sp>
      <p:sp>
        <p:nvSpPr>
          <p:cNvPr id="7" name="Date Placeholder 6"/>
          <p:cNvSpPr>
            <a:spLocks noGrp="1"/>
          </p:cNvSpPr>
          <p:nvPr>
            <p:ph type="dt" sz="half" idx="10"/>
          </p:nvPr>
        </p:nvSpPr>
        <p:spPr/>
        <p:txBody>
          <a:bodyPr/>
          <a:lstStyle/>
          <a:p>
            <a:fld id="{0D4B8180-BE04-4B00-8B46-9D83A0B2CC44}" type="datetime1">
              <a:rPr lang="en-US" smtClean="0"/>
              <a:pPr/>
              <a:t>4/18/2019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EE8A9E9-CABF-40EA-AD60-F59542DE86E2}" type="slidenum">
              <a:rPr lang="en-US" smtClean="0"/>
              <a:pPr/>
              <a:t>‹#›</a:t>
            </a:fld>
            <a:endParaRPr lang="en-US"/>
          </a:p>
        </p:txBody>
      </p:sp>
      <p:sp>
        <p:nvSpPr>
          <p:cNvPr id="10" name="Content Placeholder 9"/>
          <p:cNvSpPr>
            <a:spLocks noGrp="1"/>
          </p:cNvSpPr>
          <p:nvPr>
            <p:ph sz="half" idx="2"/>
          </p:nvPr>
        </p:nvSpPr>
        <p:spPr bwMode="invGray">
          <a:xfrm>
            <a:off x="500038" y="1500174"/>
            <a:ext cx="4000529" cy="3786214"/>
          </a:xfrm>
          <a:prstGeom prst="roundRect">
            <a:avLst>
              <a:gd name="adj" fmla="val 5345"/>
            </a:avLst>
          </a:prstGeom>
          <a:gradFill flip="none" rotWithShape="1">
            <a:gsLst>
              <a:gs pos="0">
                <a:schemeClr val="accent1">
                  <a:shade val="75000"/>
                  <a:alpha val="50000"/>
                </a:schemeClr>
              </a:gs>
              <a:gs pos="100000">
                <a:schemeClr val="accent1">
                  <a:shade val="75000"/>
                  <a:tint val="20000"/>
                  <a:alpha val="50000"/>
                </a:schemeClr>
              </a:gs>
            </a:gsLst>
            <a:lin ang="13500000" scaled="1"/>
            <a:tileRect/>
          </a:gradFill>
          <a:effectLst/>
          <a:scene3d>
            <a:camera prst="orthographicFront"/>
            <a:lightRig rig="glow" dir="t">
              <a:rot lat="0" lon="0" rev="4800000"/>
            </a:lightRig>
          </a:scene3d>
          <a:sp3d extrusionH="12700" contourW="12700" prstMaterial="powder">
            <a:bevelT h="12700"/>
            <a:bevelB h="50800"/>
            <a:contourClr>
              <a:schemeClr val="bg2"/>
            </a:contourClr>
          </a:sp3d>
        </p:spPr>
        <p:txBody>
          <a:bodyPr/>
          <a:lstStyle>
            <a:lvl1pPr>
              <a:defRPr sz="2800">
                <a:solidFill>
                  <a:schemeClr val="tx1">
                    <a:tint val="95000"/>
                  </a:schemeClr>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1"/>
          </p:nvPr>
        </p:nvSpPr>
        <p:spPr bwMode="ltGray">
          <a:xfrm>
            <a:off x="500038" y="5429264"/>
            <a:ext cx="4005072" cy="714380"/>
          </a:xfrm>
          <a:prstGeom prst="roundRect">
            <a:avLst>
              <a:gd name="adj" fmla="val 16667"/>
            </a:avLst>
          </a:prstGeom>
          <a:noFill/>
          <a:ln>
            <a:noFill/>
          </a:ln>
          <a:effectLst/>
        </p:spPr>
        <p:txBody>
          <a:bodyPr anchor="ctr"/>
          <a:lstStyle>
            <a:lvl1pPr marL="0" indent="0" algn="ctr">
              <a:buNone/>
              <a:defRPr sz="2400" b="0">
                <a:solidFill>
                  <a:schemeClr val="tx1"/>
                </a:solidFill>
              </a:defRPr>
            </a:lvl1pPr>
            <a:lvl2pPr marL="457200" indent="0" algn="ctr">
              <a:buNone/>
              <a:defRPr sz="2000" b="0">
                <a:solidFill>
                  <a:schemeClr val="tx1"/>
                </a:solidFill>
              </a:defRPr>
            </a:lvl2pPr>
            <a:lvl3pPr marL="914400" indent="0" algn="ctr">
              <a:buNone/>
              <a:defRPr sz="1800" b="0">
                <a:solidFill>
                  <a:schemeClr val="tx1"/>
                </a:solidFill>
              </a:defRPr>
            </a:lvl3pPr>
            <a:lvl4pPr marL="1371600" indent="0" algn="ctr">
              <a:buNone/>
              <a:defRPr sz="1600" b="0">
                <a:solidFill>
                  <a:schemeClr val="tx1"/>
                </a:solidFill>
              </a:defRPr>
            </a:lvl4pPr>
            <a:lvl5pPr marL="1828800" indent="0" algn="ctr">
              <a:buNone/>
              <a:defRPr sz="1600" b="0">
                <a:solidFill>
                  <a:schemeClr val="tx1"/>
                </a:solidFill>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en-US"/>
              <a:t>Click to edit Master text styles</a:t>
            </a:r>
          </a:p>
        </p:txBody>
      </p:sp>
      <p:sp>
        <p:nvSpPr>
          <p:cNvPr id="12" name="Content Placeholder 11"/>
          <p:cNvSpPr>
            <a:spLocks noGrp="1"/>
          </p:cNvSpPr>
          <p:nvPr>
            <p:ph sz="half" idx="4"/>
          </p:nvPr>
        </p:nvSpPr>
        <p:spPr bwMode="invGray">
          <a:xfrm>
            <a:off x="4716932" y="1500174"/>
            <a:ext cx="4000529" cy="3786214"/>
          </a:xfrm>
          <a:prstGeom prst="roundRect">
            <a:avLst>
              <a:gd name="adj" fmla="val 5345"/>
            </a:avLst>
          </a:prstGeom>
          <a:gradFill flip="none" rotWithShape="1">
            <a:gsLst>
              <a:gs pos="0">
                <a:schemeClr val="accent2">
                  <a:shade val="75000"/>
                  <a:alpha val="50000"/>
                </a:schemeClr>
              </a:gs>
              <a:gs pos="100000">
                <a:schemeClr val="accent2">
                  <a:tint val="20000"/>
                  <a:alpha val="50000"/>
                </a:schemeClr>
              </a:gs>
            </a:gsLst>
            <a:lin ang="13500000" scaled="1"/>
            <a:tileRect/>
          </a:gradFill>
          <a:effectLst/>
          <a:scene3d>
            <a:camera prst="orthographicFront"/>
            <a:lightRig rig="glow" dir="t">
              <a:rot lat="0" lon="0" rev="4800000"/>
            </a:lightRig>
          </a:scene3d>
          <a:sp3d extrusionH="12700" contourW="12700" prstMaterial="powder">
            <a:bevelT h="12700"/>
            <a:bevelB h="50800"/>
            <a:contourClr>
              <a:schemeClr val="bg2"/>
            </a:contourClr>
          </a:sp3d>
        </p:spPr>
        <p:txBody>
          <a:bodyPr/>
          <a:lstStyle>
            <a:lvl1pPr>
              <a:defRPr sz="2800">
                <a:solidFill>
                  <a:schemeClr val="tx1">
                    <a:tint val="95000"/>
                  </a:schemeClr>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bwMode="ltGray">
          <a:xfrm>
            <a:off x="4714876" y="5429264"/>
            <a:ext cx="4000528" cy="714380"/>
          </a:xfrm>
          <a:prstGeom prst="roundRect">
            <a:avLst>
              <a:gd name="adj" fmla="val 16667"/>
            </a:avLst>
          </a:prstGeom>
          <a:noFill/>
          <a:ln>
            <a:noFill/>
          </a:ln>
          <a:effectLst/>
        </p:spPr>
        <p:txBody>
          <a:bodyPr anchor="ctr"/>
          <a:lstStyle>
            <a:lvl1pPr marL="0" indent="0" algn="ctr">
              <a:buNone/>
              <a:defRPr sz="2400" b="0">
                <a:solidFill>
                  <a:schemeClr val="tx1"/>
                </a:solidFill>
              </a:defRPr>
            </a:lvl1pPr>
            <a:lvl2pPr marL="457200" indent="0" algn="ctr">
              <a:buNone/>
              <a:defRPr sz="2000" b="0">
                <a:solidFill>
                  <a:schemeClr val="tx1"/>
                </a:solidFill>
              </a:defRPr>
            </a:lvl2pPr>
            <a:lvl3pPr marL="914400" indent="0" algn="ctr">
              <a:buNone/>
              <a:defRPr sz="1800" b="0">
                <a:solidFill>
                  <a:schemeClr val="tx1"/>
                </a:solidFill>
              </a:defRPr>
            </a:lvl3pPr>
            <a:lvl4pPr marL="1371600" indent="0" algn="ctr">
              <a:buNone/>
              <a:defRPr sz="1600" b="0">
                <a:solidFill>
                  <a:schemeClr val="tx1"/>
                </a:solidFill>
              </a:defRPr>
            </a:lvl4pPr>
            <a:lvl5pPr marL="1828800" indent="0" algn="ctr">
              <a:buNone/>
              <a:defRPr sz="1600" b="0">
                <a:solidFill>
                  <a:schemeClr val="tx1"/>
                </a:solidFill>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en-US"/>
              <a:t>Click to edit Master text styles</a:t>
            </a:r>
          </a:p>
        </p:txBody>
      </p:sp>
      <p:sp>
        <p:nvSpPr>
          <p:cNvPr id="11" name="Rectangle 10"/>
          <p:cNvSpPr/>
          <p:nvPr/>
        </p:nvSpPr>
        <p:spPr>
          <a:xfrm>
            <a:off x="0" y="4"/>
            <a:ext cx="285720" cy="6857997"/>
          </a:xfrm>
          <a:prstGeom prst="rect">
            <a:avLst/>
          </a:prstGeom>
          <a:solidFill>
            <a:srgbClr val="FFFFFF">
              <a:alpha val="30196"/>
            </a:srgbClr>
          </a:solidFill>
          <a:ln w="15875" cap="sq"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ko-KR" altLang="en-US"/>
          </a:p>
        </p:txBody>
      </p:sp>
      <p:sp>
        <p:nvSpPr>
          <p:cNvPr id="13" name="Rectangle 12"/>
          <p:cNvSpPr/>
          <p:nvPr/>
        </p:nvSpPr>
        <p:spPr>
          <a:xfrm>
            <a:off x="8859915" y="4"/>
            <a:ext cx="285720" cy="6857997"/>
          </a:xfrm>
          <a:prstGeom prst="rect">
            <a:avLst/>
          </a:prstGeom>
          <a:solidFill>
            <a:srgbClr val="FFFFFF">
              <a:alpha val="30196"/>
            </a:srgbClr>
          </a:solidFill>
          <a:ln w="15875" cap="sq"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ko-KR" altLang="en-US"/>
          </a:p>
        </p:txBody>
      </p:sp>
    </p:spTree>
    <p:extLst>
      <p:ext uri="{BB962C8B-B14F-4D97-AF65-F5344CB8AC3E}">
        <p14:creationId xmlns:p14="http://schemas.microsoft.com/office/powerpoint/2010/main" val="259742633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428596" y="6"/>
            <a:ext cx="8286808" cy="6857997"/>
          </a:xfrm>
          <a:prstGeom prst="rect">
            <a:avLst/>
          </a:prstGeom>
          <a:solidFill>
            <a:srgbClr val="FFFFFF">
              <a:alpha val="30196"/>
            </a:srgbClr>
          </a:solidFill>
          <a:ln w="15875" cap="sq"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ko-KR" altLang="en-US"/>
          </a:p>
        </p:txBody>
      </p:sp>
      <p:sp>
        <p:nvSpPr>
          <p:cNvPr id="2" name="Title 1"/>
          <p:cNvSpPr>
            <a:spLocks noGrp="1"/>
          </p:cNvSpPr>
          <p:nvPr>
            <p:ph type="title"/>
          </p:nvPr>
        </p:nvSpPr>
        <p:spPr>
          <a:xfrm>
            <a:off x="500034" y="428604"/>
            <a:ext cx="8186766" cy="1143000"/>
          </a:xfrm>
        </p:spPr>
        <p:txBody>
          <a:bodyPr/>
          <a:lstStyle>
            <a:lvl1pPr algn="l">
              <a:defRPr b="0"/>
            </a:lvl1pPr>
          </a:lstStyle>
          <a:p>
            <a:r>
              <a:rPr kumimoji="0" lang="en-US"/>
              <a:t>Click to edit Master title style</a:t>
            </a:r>
          </a:p>
        </p:txBody>
      </p:sp>
      <p:sp>
        <p:nvSpPr>
          <p:cNvPr id="3" name="Date Placeholder 2"/>
          <p:cNvSpPr>
            <a:spLocks noGrp="1"/>
          </p:cNvSpPr>
          <p:nvPr>
            <p:ph type="dt" sz="half" idx="10"/>
          </p:nvPr>
        </p:nvSpPr>
        <p:spPr/>
        <p:txBody>
          <a:bodyPr/>
          <a:lstStyle/>
          <a:p>
            <a:fld id="{79C8A7CF-9752-4648-A89A-E8FBC1472E3B}" type="datetime1">
              <a:rPr lang="en-US" smtClean="0"/>
              <a:pPr/>
              <a:t>4/18/2019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EE8A9E9-CABF-40EA-AD60-F59542DE86E2}" type="slidenum">
              <a:rPr lang="en-US" smtClean="0"/>
              <a:pPr/>
              <a:t>‹#›</a:t>
            </a:fld>
            <a:endParaRPr lang="en-US"/>
          </a:p>
        </p:txBody>
      </p:sp>
    </p:spTree>
    <p:extLst>
      <p:ext uri="{BB962C8B-B14F-4D97-AF65-F5344CB8AC3E}">
        <p14:creationId xmlns:p14="http://schemas.microsoft.com/office/powerpoint/2010/main" val="197145426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C00F56-46B1-4CEE-8219-B280AA96D3FB}" type="datetime1">
              <a:rPr lang="en-US" smtClean="0"/>
              <a:pPr/>
              <a:t>4/18/2019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EE8A9E9-CABF-40EA-AD60-F59542DE86E2}" type="slidenum">
              <a:rPr lang="en-US" smtClean="0"/>
              <a:pPr/>
              <a:t>‹#›</a:t>
            </a:fld>
            <a:endParaRPr lang="en-US"/>
          </a:p>
        </p:txBody>
      </p:sp>
    </p:spTree>
    <p:extLst>
      <p:ext uri="{BB962C8B-B14F-4D97-AF65-F5344CB8AC3E}">
        <p14:creationId xmlns:p14="http://schemas.microsoft.com/office/powerpoint/2010/main" val="246507301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bg>
      <p:bgRef idx="1002">
        <a:schemeClr val="bg1"/>
      </p:bgRef>
    </p:bg>
    <p:spTree>
      <p:nvGrpSpPr>
        <p:cNvPr id="1" name=""/>
        <p:cNvGrpSpPr/>
        <p:nvPr/>
      </p:nvGrpSpPr>
      <p:grpSpPr>
        <a:xfrm>
          <a:off x="0" y="0"/>
          <a:ext cx="0" cy="0"/>
          <a:chOff x="0" y="0"/>
          <a:chExt cx="0" cy="0"/>
        </a:xfrm>
      </p:grpSpPr>
      <p:sp>
        <p:nvSpPr>
          <p:cNvPr id="12" name="Rectangle 11"/>
          <p:cNvSpPr/>
          <p:nvPr/>
        </p:nvSpPr>
        <p:spPr bwMode="invGray">
          <a:xfrm>
            <a:off x="285720" y="263808"/>
            <a:ext cx="8858280" cy="664862"/>
          </a:xfrm>
          <a:prstGeom prst="rect">
            <a:avLst/>
          </a:prstGeom>
          <a:solidFill>
            <a:schemeClr val="tx1">
              <a:tint val="95000"/>
              <a:alpha val="69804"/>
            </a:schemeClr>
          </a:solidFill>
          <a:ln w="15875" cap="sq"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ko-KR" altLang="en-US"/>
          </a:p>
        </p:txBody>
      </p:sp>
      <p:sp>
        <p:nvSpPr>
          <p:cNvPr id="2" name="Title 1"/>
          <p:cNvSpPr>
            <a:spLocks noGrp="1"/>
          </p:cNvSpPr>
          <p:nvPr>
            <p:ph type="title"/>
          </p:nvPr>
        </p:nvSpPr>
        <p:spPr bwMode="invGray">
          <a:xfrm>
            <a:off x="500034" y="285728"/>
            <a:ext cx="8143932" cy="642942"/>
          </a:xfrm>
          <a:noFill/>
        </p:spPr>
        <p:txBody>
          <a:bodyPr anchor="b">
            <a:noAutofit/>
          </a:bodyPr>
          <a:lstStyle>
            <a:lvl1pPr algn="l">
              <a:defRPr sz="2800" b="1">
                <a:ln w="9525" cmpd="sng">
                  <a:noFill/>
                </a:ln>
                <a:solidFill>
                  <a:schemeClr val="bg1"/>
                </a:solidFill>
                <a:effectLst>
                  <a:outerShdw blurRad="44450" dist="25400" dir="2700000" algn="tl" rotWithShape="0">
                    <a:schemeClr val="tx1">
                      <a:alpha val="51000"/>
                    </a:schemeClr>
                  </a:outerShdw>
                </a:effectLst>
              </a:defRPr>
            </a:lvl1pPr>
          </a:lstStyle>
          <a:p>
            <a:r>
              <a:rPr kumimoji="0" lang="en-US"/>
              <a:t>Click to edit Master title style</a:t>
            </a:r>
          </a:p>
        </p:txBody>
      </p:sp>
      <p:sp>
        <p:nvSpPr>
          <p:cNvPr id="4" name="Text Placeholder 3"/>
          <p:cNvSpPr>
            <a:spLocks noGrp="1"/>
          </p:cNvSpPr>
          <p:nvPr>
            <p:ph type="body" sz="half" idx="2"/>
          </p:nvPr>
        </p:nvSpPr>
        <p:spPr>
          <a:xfrm>
            <a:off x="500034" y="1006230"/>
            <a:ext cx="2214578" cy="5351729"/>
          </a:xfrm>
        </p:spPr>
        <p:txBody>
          <a:bodyPr/>
          <a:lstStyle>
            <a:lvl1pPr marL="0" indent="0">
              <a:buNone/>
              <a:defRPr sz="1600"/>
            </a:lvl1pPr>
            <a:lvl2pPr marL="457200" indent="0">
              <a:buNone/>
              <a:defRPr sz="14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7A57E915-ACA2-4B99-BB00-72F2C93782C9}" type="datetime1">
              <a:rPr lang="en-US" smtClean="0"/>
              <a:pPr/>
              <a:t>4/18/2019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E8A9E9-CABF-40EA-AD60-F59542DE86E2}" type="slidenum">
              <a:rPr lang="en-US" smtClean="0"/>
              <a:pPr/>
              <a:t>‹#›</a:t>
            </a:fld>
            <a:endParaRPr lang="en-US"/>
          </a:p>
        </p:txBody>
      </p:sp>
      <p:sp>
        <p:nvSpPr>
          <p:cNvPr id="15" name="Content Placeholder 14"/>
          <p:cNvSpPr>
            <a:spLocks noGrp="1"/>
          </p:cNvSpPr>
          <p:nvPr>
            <p:ph sz="quarter" idx="1"/>
          </p:nvPr>
        </p:nvSpPr>
        <p:spPr>
          <a:xfrm>
            <a:off x="2786064" y="1000108"/>
            <a:ext cx="5857875" cy="5357830"/>
          </a:xfrm>
        </p:spPr>
        <p:txBody>
          <a:bodyPr/>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9" name="Rectangle 8"/>
          <p:cNvSpPr/>
          <p:nvPr/>
        </p:nvSpPr>
        <p:spPr>
          <a:xfrm>
            <a:off x="0" y="4"/>
            <a:ext cx="285720" cy="6857997"/>
          </a:xfrm>
          <a:prstGeom prst="rect">
            <a:avLst/>
          </a:prstGeom>
          <a:solidFill>
            <a:srgbClr val="FFFFFF">
              <a:alpha val="30196"/>
            </a:srgbClr>
          </a:solidFill>
          <a:ln w="15875" cap="sq"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ko-KR" altLang="en-US"/>
          </a:p>
        </p:txBody>
      </p:sp>
    </p:spTree>
    <p:extLst>
      <p:ext uri="{BB962C8B-B14F-4D97-AF65-F5344CB8AC3E}">
        <p14:creationId xmlns:p14="http://schemas.microsoft.com/office/powerpoint/2010/main" val="4274023495"/>
      </p:ext>
    </p:extLst>
  </p:cSld>
  <p:clrMapOvr>
    <a:overrideClrMapping bg1="lt1" tx1="dk1" bg2="lt2" tx2="dk2" accent1="accent1" accent2="accent2" accent3="accent3" accent4="accent4" accent5="accent5" accent6="accent6" hlink="hlink" folHlink="folHlink"/>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9" name="Rectangle 8"/>
          <p:cNvSpPr/>
          <p:nvPr/>
        </p:nvSpPr>
        <p:spPr>
          <a:xfrm>
            <a:off x="0" y="3571876"/>
            <a:ext cx="9144000" cy="3286126"/>
          </a:xfrm>
          <a:prstGeom prst="rect">
            <a:avLst/>
          </a:prstGeom>
          <a:solidFill>
            <a:srgbClr val="FFFFFF">
              <a:alpha val="30196"/>
            </a:srgbClr>
          </a:solidFill>
          <a:ln w="15875" cap="sq"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ko-KR" altLang="en-US"/>
          </a:p>
        </p:txBody>
      </p:sp>
      <p:sp>
        <p:nvSpPr>
          <p:cNvPr id="2" name="Title 1"/>
          <p:cNvSpPr>
            <a:spLocks noGrp="1"/>
          </p:cNvSpPr>
          <p:nvPr>
            <p:ph type="title"/>
          </p:nvPr>
        </p:nvSpPr>
        <p:spPr>
          <a:xfrm>
            <a:off x="500034" y="3571876"/>
            <a:ext cx="3286148" cy="1138242"/>
          </a:xfrm>
        </p:spPr>
        <p:txBody>
          <a:bodyPr anchor="b"/>
          <a:lstStyle>
            <a:lvl1pPr algn="l">
              <a:defRPr sz="2000" b="1"/>
            </a:lvl1pPr>
          </a:lstStyle>
          <a:p>
            <a:r>
              <a:rPr kumimoji="0" lang="en-US"/>
              <a:t>Click to edit Master title style</a:t>
            </a:r>
          </a:p>
        </p:txBody>
      </p:sp>
      <p:sp>
        <p:nvSpPr>
          <p:cNvPr id="4" name="Text Placeholder 3"/>
          <p:cNvSpPr>
            <a:spLocks noGrp="1"/>
          </p:cNvSpPr>
          <p:nvPr>
            <p:ph type="body" sz="half" idx="2"/>
          </p:nvPr>
        </p:nvSpPr>
        <p:spPr>
          <a:xfrm>
            <a:off x="500034" y="4714884"/>
            <a:ext cx="3286148" cy="1143008"/>
          </a:xfrm>
        </p:spPr>
        <p:txBody>
          <a:bodyPr/>
          <a:lstStyle>
            <a:lvl1pPr marL="0" indent="0">
              <a:buNone/>
              <a:defRPr sz="1600"/>
            </a:lvl1pPr>
            <a:lvl2pPr marL="457200" indent="0">
              <a:buNone/>
              <a:defRPr sz="1400"/>
            </a:lvl2pPr>
            <a:lvl3pPr marL="914400" indent="0">
              <a:buNone/>
              <a:defRPr sz="1400"/>
            </a:lvl3pPr>
            <a:lvl4pPr marL="1371600" indent="0">
              <a:buNone/>
              <a:defRPr sz="1200"/>
            </a:lvl4pPr>
            <a:lvl5pPr marL="1828800" indent="0">
              <a:buNone/>
              <a:defRPr sz="12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759D4172-FF69-4636-9E6C-BE650A03D587}" type="datetime1">
              <a:rPr lang="en-US" smtClean="0"/>
              <a:pPr/>
              <a:t>4/18/2019</a:t>
            </a:fld>
            <a:endParaRPr lang="en-US"/>
          </a:p>
        </p:txBody>
      </p:sp>
      <p:sp>
        <p:nvSpPr>
          <p:cNvPr id="6" name="Footer Placeholder 5"/>
          <p:cNvSpPr>
            <a:spLocks noGrp="1"/>
          </p:cNvSpPr>
          <p:nvPr>
            <p:ph type="ftr" sz="quarter" idx="11"/>
          </p:nvPr>
        </p:nvSpPr>
        <p:spPr>
          <a:xfrm>
            <a:off x="3124200" y="6572272"/>
            <a:ext cx="2895600" cy="297750"/>
          </a:xfrm>
        </p:spPr>
        <p:txBody>
          <a:bodyPr/>
          <a:lstStyle/>
          <a:p>
            <a:endParaRPr lang="en-US"/>
          </a:p>
        </p:txBody>
      </p:sp>
      <p:sp>
        <p:nvSpPr>
          <p:cNvPr id="7" name="Slide Number Placeholder 6"/>
          <p:cNvSpPr>
            <a:spLocks noGrp="1"/>
          </p:cNvSpPr>
          <p:nvPr>
            <p:ph type="sldNum" sz="quarter" idx="12"/>
          </p:nvPr>
        </p:nvSpPr>
        <p:spPr/>
        <p:txBody>
          <a:bodyPr/>
          <a:lstStyle/>
          <a:p>
            <a:fld id="{2EE8A9E9-CABF-40EA-AD60-F59542DE86E2}" type="slidenum">
              <a:rPr lang="en-US" smtClean="0"/>
              <a:pPr/>
              <a:t>‹#›</a:t>
            </a:fld>
            <a:endParaRPr lang="en-US"/>
          </a:p>
        </p:txBody>
      </p:sp>
      <p:sp>
        <p:nvSpPr>
          <p:cNvPr id="8" name="Picture Placeholder 7"/>
          <p:cNvSpPr>
            <a:spLocks noGrp="1"/>
          </p:cNvSpPr>
          <p:nvPr>
            <p:ph type="pic" idx="1"/>
          </p:nvPr>
        </p:nvSpPr>
        <p:spPr>
          <a:xfrm>
            <a:off x="4000496" y="1071546"/>
            <a:ext cx="4214842" cy="4714908"/>
          </a:xfrm>
          <a:solidFill>
            <a:schemeClr val="tx2"/>
          </a:solidFill>
          <a:ln w="152400" cap="rnd">
            <a:solidFill>
              <a:srgbClr val="FFFFFF"/>
            </a:solidFill>
            <a:round/>
          </a:ln>
          <a:effectLst>
            <a:outerShdw blurRad="50800" dist="50800" dir="2700000" algn="tl" rotWithShape="0">
              <a:srgbClr val="000000">
                <a:alpha val="43137"/>
              </a:srgbClr>
            </a:outerShdw>
          </a:effectLst>
          <a:scene3d>
            <a:camera prst="orthographicFront"/>
            <a:lightRig rig="twoPt" dir="t">
              <a:rot lat="0" lon="0" rev="10800000"/>
            </a:lightRig>
          </a:scene3d>
          <a:sp3d contourW="6350">
            <a:bevelT w="50800" h="16510"/>
            <a:contourClr>
              <a:srgbClr val="C0C0C0"/>
            </a:contourClr>
          </a:sp3d>
        </p:spPr>
        <p:txBody>
          <a:bodyPr/>
          <a:lstStyle>
            <a:lvl1pPr marL="0" indent="0">
              <a:buNone/>
              <a:defRPr sz="3200">
                <a:solidFill>
                  <a:schemeClr val="tx2">
                    <a:tint val="10000"/>
                  </a:schemeClr>
                </a:solidFill>
                <a:effectLst>
                  <a:outerShdw blurRad="50800" dist="50800" dir="5400000" algn="tl" rotWithShape="0">
                    <a:srgbClr val="000000">
                      <a:alpha val="58000"/>
                    </a:srgbClr>
                  </a:outerShdw>
                </a:effectLs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en-US"/>
              <a:t>Click icon to add picture</a:t>
            </a:r>
          </a:p>
        </p:txBody>
      </p:sp>
    </p:spTree>
    <p:extLst>
      <p:ext uri="{BB962C8B-B14F-4D97-AF65-F5344CB8AC3E}">
        <p14:creationId xmlns:p14="http://schemas.microsoft.com/office/powerpoint/2010/main" val="8155103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chor="b"/>
          <a:lstStyle>
            <a:lvl1pPr>
              <a:defRPr b="0"/>
            </a:lvl1pPr>
          </a:lstStyle>
          <a:p>
            <a:r>
              <a:rPr kumimoji="0" lang="en-US"/>
              <a:t>Click to edit Master title style</a:t>
            </a:r>
          </a:p>
        </p:txBody>
      </p:sp>
      <p:sp>
        <p:nvSpPr>
          <p:cNvPr id="3" name="Vertical Text Placeholder 2"/>
          <p:cNvSpPr>
            <a:spLocks noGrp="1"/>
          </p:cNvSpPr>
          <p:nvPr>
            <p:ph type="body" orient="vert" idx="1"/>
          </p:nvPr>
        </p:nvSpPr>
        <p:spPr>
          <a:xfrm>
            <a:off x="457200" y="1500175"/>
            <a:ext cx="8229600" cy="4625989"/>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ECD4564-F3B7-4C3A-88C3-8822D0564FB1}" type="datetime1">
              <a:rPr lang="en-US" smtClean="0"/>
              <a:pPr/>
              <a:t>4/18/2019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E8A9E9-CABF-40EA-AD60-F59542DE86E2}" type="slidenum">
              <a:rPr lang="en-US" smtClean="0"/>
              <a:pPr/>
              <a:t>‹#›</a:t>
            </a:fld>
            <a:endParaRPr lang="en-US"/>
          </a:p>
        </p:txBody>
      </p:sp>
      <p:cxnSp>
        <p:nvCxnSpPr>
          <p:cNvPr id="8" name="Straight Connector 7"/>
          <p:cNvCxnSpPr/>
          <p:nvPr/>
        </p:nvCxnSpPr>
        <p:spPr>
          <a:xfrm>
            <a:off x="455646" y="1428736"/>
            <a:ext cx="8215370" cy="1588"/>
          </a:xfrm>
          <a:prstGeom prst="line">
            <a:avLst/>
          </a:prstGeom>
          <a:noFill/>
          <a:ln w="28575" cap="sq" cmpd="sng" algn="ctr">
            <a:solidFill>
              <a:srgbClr val="E49458"/>
            </a:solidFill>
            <a:prstDash val="solid"/>
          </a:ln>
          <a:effectLst>
            <a:outerShdw blurRad="12700" dir="5400000" algn="tl">
              <a:srgbClr val="EBE9ED">
                <a:alpha val="27450"/>
              </a:srgbClr>
            </a:outerShdw>
          </a:effectLst>
          <a:scene3d>
            <a:camera prst="orthographicFront" fov="0">
              <a:rot lat="0" lon="0" rev="0"/>
            </a:camera>
            <a:lightRig rig="soft" dir="t">
              <a:rot lat="0" lon="0" rev="19200000"/>
            </a:lightRig>
          </a:scene3d>
          <a:sp3d prstMaterial="matte">
            <a:bevelT h="88900"/>
            <a:contourClr>
              <a:srgbClr val="E49458">
                <a:tint val="100000"/>
                <a:shade val="100000"/>
                <a:hueMod val="100000"/>
                <a:satMod val="100000"/>
              </a:srgbClr>
            </a:contourClr>
          </a:sp3d>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4079694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7643834" y="-15949"/>
            <a:ext cx="1500166" cy="6857997"/>
          </a:xfrm>
          <a:prstGeom prst="rect">
            <a:avLst/>
          </a:prstGeom>
          <a:solidFill>
            <a:srgbClr val="FFFFFF">
              <a:alpha val="30196"/>
            </a:srgbClr>
          </a:solidFill>
          <a:ln w="15875" cap="sq"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ko-KR" altLang="en-US"/>
          </a:p>
        </p:txBody>
      </p:sp>
      <p:sp>
        <p:nvSpPr>
          <p:cNvPr id="2" name="Vertical Title 1"/>
          <p:cNvSpPr>
            <a:spLocks noGrp="1"/>
          </p:cNvSpPr>
          <p:nvPr>
            <p:ph type="title" orient="vert"/>
          </p:nvPr>
        </p:nvSpPr>
        <p:spPr>
          <a:xfrm>
            <a:off x="7643834" y="285728"/>
            <a:ext cx="1214446" cy="6286546"/>
          </a:xfrm>
          <a:noFill/>
        </p:spPr>
        <p:txBody>
          <a:bodyPr vert="eaVert" anchor="b"/>
          <a:lstStyle>
            <a:lvl1pPr algn="ctr">
              <a:defRPr b="0"/>
            </a:lvl1pPr>
          </a:lstStyle>
          <a:p>
            <a:r>
              <a:rPr kumimoji="0" lang="en-US"/>
              <a:t>Click to edit Master title style</a:t>
            </a:r>
          </a:p>
        </p:txBody>
      </p:sp>
      <p:sp>
        <p:nvSpPr>
          <p:cNvPr id="3" name="Vertical Text Placeholder 2"/>
          <p:cNvSpPr>
            <a:spLocks noGrp="1"/>
          </p:cNvSpPr>
          <p:nvPr>
            <p:ph type="body" orient="vert" idx="1"/>
          </p:nvPr>
        </p:nvSpPr>
        <p:spPr>
          <a:xfrm>
            <a:off x="457200" y="571481"/>
            <a:ext cx="7115196" cy="5715044"/>
          </a:xfrm>
        </p:spPr>
        <p:txBody>
          <a:bodyPr vert="eaVert"/>
          <a:lstStyle>
            <a:lvl1pPr>
              <a:defRPr sz="2800"/>
            </a:lvl1pPr>
            <a:lvl2pPr>
              <a:defRPr sz="2400"/>
            </a:lvl2pPr>
            <a:lvl3pPr>
              <a:defRPr sz="2000"/>
            </a:lvl3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2C53DF4-0D2C-4DCF-9234-01AB6100A722}" type="datetime1">
              <a:rPr lang="en-US" smtClean="0"/>
              <a:pPr/>
              <a:t>4/18/2019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E8A9E9-CABF-40EA-AD60-F59542DE86E2}" type="slidenum">
              <a:rPr lang="en-US" smtClean="0"/>
              <a:pPr/>
              <a:t>‹#›</a:t>
            </a:fld>
            <a:endParaRPr lang="en-US"/>
          </a:p>
        </p:txBody>
      </p:sp>
    </p:spTree>
    <p:extLst>
      <p:ext uri="{BB962C8B-B14F-4D97-AF65-F5344CB8AC3E}">
        <p14:creationId xmlns:p14="http://schemas.microsoft.com/office/powerpoint/2010/main" val="1030910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Calibri" panose="020F0502020204030204" pitchFamily="34" charset="0"/>
              </a:defRPr>
            </a:lvl1pPr>
          </a:lstStyle>
          <a:p>
            <a:pPr eaLnBrk="0" fontAlgn="base" hangingPunct="0">
              <a:spcBef>
                <a:spcPct val="0"/>
              </a:spcBef>
              <a:spcAft>
                <a:spcPct val="0"/>
              </a:spcAft>
            </a:pPr>
            <a:fld id="{01EB0ACC-63BB-49F7-8068-CB1E642FD076}" type="datetime1">
              <a:rPr lang="en-US" altLang="en-US" smtClean="0">
                <a:solidFill>
                  <a:prstClr val="black"/>
                </a:solidFill>
                <a:ea typeface="ＭＳ Ｐゴシック" panose="020B0600070205080204" pitchFamily="34" charset="-128"/>
              </a:rPr>
              <a:pPr eaLnBrk="0" fontAlgn="base" hangingPunct="0">
                <a:spcBef>
                  <a:spcPct val="0"/>
                </a:spcBef>
                <a:spcAft>
                  <a:spcPct val="0"/>
                </a:spcAft>
              </a:pPr>
              <a:t>4/18/2019</a:t>
            </a:fld>
            <a:endParaRPr lang="en-US" altLang="en-US">
              <a:solidFill>
                <a:prstClr val="black"/>
              </a:solidFill>
              <a:ea typeface="ＭＳ Ｐゴシック" panose="020B0600070205080204" pitchFamily="34" charset="-128"/>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ea typeface="+mn-ea"/>
              </a:defRPr>
            </a:lvl1pPr>
          </a:lstStyle>
          <a:p>
            <a:pPr eaLnBrk="0" hangingPunct="0">
              <a:defRPr/>
            </a:pPr>
            <a:endParaRPr lang="en-US">
              <a:solidFill>
                <a:prstClr val="black"/>
              </a:solidFill>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Calibri" panose="020F0502020204030204" pitchFamily="34" charset="0"/>
              </a:defRPr>
            </a:lvl1pPr>
          </a:lstStyle>
          <a:p>
            <a:pPr eaLnBrk="0" fontAlgn="base" hangingPunct="0">
              <a:spcBef>
                <a:spcPct val="0"/>
              </a:spcBef>
              <a:spcAft>
                <a:spcPct val="0"/>
              </a:spcAft>
            </a:pPr>
            <a:fld id="{33938F96-3C4B-4DB2-A167-3D8EEF18BEB3}" type="slidenum">
              <a:rPr lang="en-US" altLang="en-US" smtClean="0">
                <a:solidFill>
                  <a:prstClr val="black"/>
                </a:solidFill>
                <a:ea typeface="ＭＳ Ｐゴシック" panose="020B0600070205080204" pitchFamily="34" charset="-128"/>
              </a:rPr>
              <a:pPr eaLnBrk="0" fontAlgn="base" hangingPunct="0">
                <a:spcBef>
                  <a:spcPct val="0"/>
                </a:spcBef>
                <a:spcAft>
                  <a:spcPct val="0"/>
                </a:spcAft>
              </a:pPr>
              <a:t>‹#›</a:t>
            </a:fld>
            <a:endParaRPr lang="en-US" altLang="en-US">
              <a:solidFill>
                <a:prstClr val="black"/>
              </a:solidFill>
              <a:ea typeface="ＭＳ Ｐゴシック" panose="020B0600070205080204" pitchFamily="34" charset="-128"/>
            </a:endParaRPr>
          </a:p>
        </p:txBody>
      </p:sp>
    </p:spTree>
    <p:extLst>
      <p:ext uri="{BB962C8B-B14F-4D97-AF65-F5344CB8AC3E}">
        <p14:creationId xmlns:p14="http://schemas.microsoft.com/office/powerpoint/2010/main" val="908434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p:cNvSpPr>
            <a:spLocks noChangeArrowheads="1"/>
          </p:cNvSpPr>
          <p:nvPr/>
        </p:nvSpPr>
        <p:spPr bwMode="auto">
          <a:xfrm>
            <a:off x="0" y="0"/>
            <a:ext cx="9144000" cy="6129338"/>
          </a:xfrm>
          <a:prstGeom prst="rect">
            <a:avLst/>
          </a:prstGeom>
          <a:solidFill>
            <a:srgbClr val="F8A522"/>
          </a:solidFill>
          <a:ln w="9525">
            <a:solidFill>
              <a:srgbClr val="4A7EBB"/>
            </a:solidFill>
            <a:miter lim="800000"/>
            <a:headEnd/>
            <a:tailEnd/>
          </a:ln>
          <a:effectLst>
            <a:outerShdw blurRad="63500" dist="23000" dir="5400000" rotWithShape="0">
              <a:srgbClr val="000000">
                <a:alpha val="34999"/>
              </a:srgbClr>
            </a:outerShdw>
          </a:effectLst>
        </p:spPr>
        <p:txBody>
          <a:bodyPr anchor="ctr"/>
          <a:lstStyle/>
          <a:p>
            <a:pPr algn="ctr" eaLnBrk="0" hangingPunct="0">
              <a:defRPr/>
            </a:pPr>
            <a:endParaRPr lang="en-US">
              <a:solidFill>
                <a:prstClr val="white"/>
              </a:solidFill>
              <a:ea typeface="ＭＳ Ｐゴシック" panose="020B0600070205080204" pitchFamily="34" charset="-128"/>
            </a:endParaRPr>
          </a:p>
        </p:txBody>
      </p:sp>
      <p:pic>
        <p:nvPicPr>
          <p:cNvPr id="1027" name="Picture 11"/>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3338" y="201613"/>
            <a:ext cx="6570663" cy="597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6129338"/>
            <a:ext cx="9144000" cy="728662"/>
          </a:xfrm>
          <a:prstGeom prst="rect">
            <a:avLst/>
          </a:prstGeom>
          <a:solidFill>
            <a:srgbClr val="840B31"/>
          </a:solidFill>
          <a:ln w="9525">
            <a:solidFill>
              <a:srgbClr val="4A7EBB"/>
            </a:solidFill>
            <a:miter lim="800000"/>
            <a:headEnd/>
            <a:tailEnd/>
          </a:ln>
          <a:effectLst>
            <a:outerShdw blurRad="63500" dist="23000" dir="5400000" rotWithShape="0">
              <a:srgbClr val="000000">
                <a:alpha val="34999"/>
              </a:srgbClr>
            </a:outerShdw>
          </a:effectLst>
        </p:spPr>
        <p:txBody>
          <a:bodyPr anchor="ctr"/>
          <a:lstStyle/>
          <a:p>
            <a:pPr algn="ctr" eaLnBrk="0" hangingPunct="0">
              <a:defRPr/>
            </a:pPr>
            <a:endParaRPr lang="en-US">
              <a:solidFill>
                <a:prstClr val="white"/>
              </a:solidFill>
              <a:ea typeface="ＭＳ Ｐゴシック" panose="020B0600070205080204" pitchFamily="34" charset="-128"/>
            </a:endParaRPr>
          </a:p>
        </p:txBody>
      </p:sp>
      <p:pic>
        <p:nvPicPr>
          <p:cNvPr id="1029" name="Picture 7"/>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799263" y="6253163"/>
            <a:ext cx="2098675"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Tree>
    <p:extLst>
      <p:ext uri="{BB962C8B-B14F-4D97-AF65-F5344CB8AC3E}">
        <p14:creationId xmlns:p14="http://schemas.microsoft.com/office/powerpoint/2010/main" val="1988751040"/>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panose="020B0600070205080204" pitchFamily="34" charset="-128"/>
          <a:cs typeface="+mj-cs"/>
        </a:defRPr>
      </a:lvl1pPr>
      <a:lvl2pPr algn="ctr" defTabSz="457200" rtl="0" eaLnBrk="0" fontAlgn="base" hangingPunct="0">
        <a:spcBef>
          <a:spcPct val="0"/>
        </a:spcBef>
        <a:spcAft>
          <a:spcPct val="0"/>
        </a:spcAft>
        <a:defRPr sz="4400">
          <a:solidFill>
            <a:schemeClr val="tx1"/>
          </a:solidFill>
          <a:latin typeface="Calibri" pitchFamily="34" charset="0"/>
          <a:ea typeface="ＭＳ Ｐゴシック"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itchFamily="34" charset="0"/>
          <a:ea typeface="ＭＳ Ｐゴシック"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itchFamily="34" charset="0"/>
          <a:ea typeface="ＭＳ Ｐゴシック"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itchFamily="34" charset="0"/>
          <a:ea typeface="ＭＳ Ｐゴシック" panose="020B0600070205080204" pitchFamily="34" charset="-128"/>
        </a:defRPr>
      </a:lvl5pPr>
      <a:lvl6pPr marL="457200" algn="ctr" defTabSz="457200" rtl="0" eaLnBrk="1" fontAlgn="base" hangingPunct="1">
        <a:spcBef>
          <a:spcPct val="0"/>
        </a:spcBef>
        <a:spcAft>
          <a:spcPct val="0"/>
        </a:spcAft>
        <a:defRPr sz="4400">
          <a:solidFill>
            <a:schemeClr val="tx1"/>
          </a:solidFill>
          <a:latin typeface="Calibri" pitchFamily="34" charset="0"/>
        </a:defRPr>
      </a:lvl6pPr>
      <a:lvl7pPr marL="914400" algn="ctr" defTabSz="457200" rtl="0" eaLnBrk="1" fontAlgn="base" hangingPunct="1">
        <a:spcBef>
          <a:spcPct val="0"/>
        </a:spcBef>
        <a:spcAft>
          <a:spcPct val="0"/>
        </a:spcAft>
        <a:defRPr sz="4400">
          <a:solidFill>
            <a:schemeClr val="tx1"/>
          </a:solidFill>
          <a:latin typeface="Calibri" pitchFamily="34" charset="0"/>
        </a:defRPr>
      </a:lvl7pPr>
      <a:lvl8pPr marL="1371600" algn="ctr" defTabSz="457200" rtl="0" eaLnBrk="1" fontAlgn="base" hangingPunct="1">
        <a:spcBef>
          <a:spcPct val="0"/>
        </a:spcBef>
        <a:spcAft>
          <a:spcPct val="0"/>
        </a:spcAft>
        <a:defRPr sz="4400">
          <a:solidFill>
            <a:schemeClr val="tx1"/>
          </a:solidFill>
          <a:latin typeface="Calibri" pitchFamily="34" charset="0"/>
        </a:defRPr>
      </a:lvl8pPr>
      <a:lvl9pPr marL="1828800" algn="ctr" defTabSz="457200"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ＭＳ Ｐゴシック" panose="020B0600070205080204" pitchFamily="34" charset="-128"/>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7E64B05-EA6B-4131-82F3-960C6E1B7A91}" type="datetime1">
              <a:rPr lang="en-US" smtClean="0"/>
              <a:pPr/>
              <a:t>4/18/2019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EE8A9E9-CABF-40EA-AD60-F59542DE86E2}" type="slidenum">
              <a:rPr lang="en-US" smtClean="0"/>
              <a:pPr/>
              <a:t>‹#›</a:t>
            </a:fld>
            <a:endParaRPr lang="en-US"/>
          </a:p>
        </p:txBody>
      </p:sp>
    </p:spTree>
    <p:extLst>
      <p:ext uri="{BB962C8B-B14F-4D97-AF65-F5344CB8AC3E}">
        <p14:creationId xmlns:p14="http://schemas.microsoft.com/office/powerpoint/2010/main" val="1527127235"/>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0" fontAlgn="base" hangingPunct="0">
              <a:spcBef>
                <a:spcPct val="0"/>
              </a:spcBef>
              <a:spcAft>
                <a:spcPct val="0"/>
              </a:spcAft>
            </a:pPr>
            <a:fld id="{6B150C09-8C47-48D3-BAFB-87F28A1C4047}" type="datetimeFigureOut">
              <a:rPr lang="en-US" smtClean="0">
                <a:solidFill>
                  <a:prstClr val="black">
                    <a:tint val="75000"/>
                  </a:prstClr>
                </a:solidFill>
                <a:latin typeface="Arial" charset="0"/>
              </a:rPr>
              <a:pPr eaLnBrk="0" fontAlgn="base" hangingPunct="0">
                <a:spcBef>
                  <a:spcPct val="0"/>
                </a:spcBef>
                <a:spcAft>
                  <a:spcPct val="0"/>
                </a:spcAft>
              </a:pPr>
              <a:t>4/18/2019</a:t>
            </a:fld>
            <a:endParaRPr lang="en-US">
              <a:solidFill>
                <a:prstClr val="black">
                  <a:tint val="75000"/>
                </a:prstClr>
              </a:solidFill>
              <a:latin typeface="Arial" charset="0"/>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0" fontAlgn="base" hangingPunct="0">
              <a:spcBef>
                <a:spcPct val="0"/>
              </a:spcBef>
              <a:spcAft>
                <a:spcPct val="0"/>
              </a:spcAft>
            </a:pPr>
            <a:endParaRPr lang="en-US">
              <a:solidFill>
                <a:prstClr val="black">
                  <a:tint val="75000"/>
                </a:prstClr>
              </a:solidFill>
              <a:latin typeface="Arial" charset="0"/>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0" fontAlgn="base" hangingPunct="0">
              <a:spcBef>
                <a:spcPct val="0"/>
              </a:spcBef>
              <a:spcAft>
                <a:spcPct val="0"/>
              </a:spcAft>
            </a:pPr>
            <a:fld id="{5E5D7001-84D8-43F1-8A7D-B5EFBA5EF5C4}" type="slidenum">
              <a:rPr lang="en-US" smtClean="0">
                <a:solidFill>
                  <a:prstClr val="black">
                    <a:tint val="75000"/>
                  </a:prstClr>
                </a:solidFill>
                <a:latin typeface="Arial" charset="0"/>
              </a:rPr>
              <a:pPr eaLnBrk="0" fontAlgn="base" hangingPunct="0">
                <a:spcBef>
                  <a:spcPct val="0"/>
                </a:spcBef>
                <a:spcAft>
                  <a:spcPct val="0"/>
                </a:spcAft>
              </a:pPr>
              <a:t>‹#›</a:t>
            </a:fld>
            <a:endParaRPr lang="en-US">
              <a:solidFill>
                <a:prstClr val="black">
                  <a:tint val="75000"/>
                </a:prstClr>
              </a:solidFill>
              <a:latin typeface="Arial" charset="0"/>
            </a:endParaRPr>
          </a:p>
        </p:txBody>
      </p:sp>
    </p:spTree>
    <p:extLst>
      <p:ext uri="{BB962C8B-B14F-4D97-AF65-F5344CB8AC3E}">
        <p14:creationId xmlns:p14="http://schemas.microsoft.com/office/powerpoint/2010/main" val="1059821016"/>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9450BF-19FF-4BC9-83ED-286F8511FF0A}" type="datetimeFigureOut">
              <a:rPr lang="en-US" smtClean="0">
                <a:solidFill>
                  <a:prstClr val="black">
                    <a:tint val="75000"/>
                  </a:prstClr>
                </a:solidFill>
              </a:rPr>
              <a:pPr/>
              <a:t>4/18/2019</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A501D7-84C1-480C-8ED8-9451B0F7449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86416230"/>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8" name="Rectangle 27"/>
          <p:cNvSpPr/>
          <p:nvPr/>
        </p:nvSpPr>
        <p:spPr>
          <a:xfrm>
            <a:off x="0" y="6572272"/>
            <a:ext cx="9144000" cy="285728"/>
          </a:xfrm>
          <a:prstGeom prst="rect">
            <a:avLst/>
          </a:prstGeom>
          <a:ln w="15875"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8" name="Rectangle 7"/>
          <p:cNvSpPr/>
          <p:nvPr/>
        </p:nvSpPr>
        <p:spPr>
          <a:xfrm>
            <a:off x="0" y="2380"/>
            <a:ext cx="9144000" cy="283348"/>
          </a:xfrm>
          <a:prstGeom prst="rect">
            <a:avLst/>
          </a:prstGeom>
          <a:solidFill>
            <a:schemeClr val="accent4"/>
          </a:solidFill>
          <a:ln w="15875"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 name="Title Placeholder 1"/>
          <p:cNvSpPr>
            <a:spLocks noGrp="1"/>
          </p:cNvSpPr>
          <p:nvPr>
            <p:ph type="title"/>
          </p:nvPr>
        </p:nvSpPr>
        <p:spPr>
          <a:xfrm>
            <a:off x="312353" y="274638"/>
            <a:ext cx="8545927" cy="1143000"/>
          </a:xfrm>
          <a:prstGeom prst="rect">
            <a:avLst/>
          </a:prstGeom>
        </p:spPr>
        <p:txBody>
          <a:bodyPr vert="horz" rtlCol="0" anchor="ctr">
            <a:normAutofit/>
          </a:bodyPr>
          <a:lstStyle/>
          <a:p>
            <a:r>
              <a:rPr kumimoji="0"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rtlCol="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4" name="Date Placeholder 3"/>
          <p:cNvSpPr>
            <a:spLocks noGrp="1"/>
          </p:cNvSpPr>
          <p:nvPr>
            <p:ph type="dt" sz="half" idx="2"/>
          </p:nvPr>
        </p:nvSpPr>
        <p:spPr>
          <a:xfrm>
            <a:off x="457200" y="6572272"/>
            <a:ext cx="2133600" cy="285752"/>
          </a:xfrm>
          <a:prstGeom prst="rect">
            <a:avLst/>
          </a:prstGeom>
        </p:spPr>
        <p:txBody>
          <a:bodyPr vert="horz" rtlCol="0" anchor="ctr"/>
          <a:lstStyle>
            <a:lvl1pPr algn="l" eaLnBrk="1" latinLnBrk="0" hangingPunct="1">
              <a:defRPr kumimoji="0" sz="1200">
                <a:solidFill>
                  <a:schemeClr val="tx1"/>
                </a:solidFill>
              </a:defRPr>
            </a:lvl1pPr>
          </a:lstStyle>
          <a:p>
            <a:fld id="{87E64B05-EA6B-4131-82F3-960C6E1B7A91}" type="datetime1">
              <a:rPr lang="en-US" smtClean="0">
                <a:solidFill>
                  <a:prstClr val="black"/>
                </a:solidFill>
              </a:rPr>
              <a:pPr/>
              <a:t>4/18/2019</a:t>
            </a:fld>
            <a:endParaRPr lang="en-US">
              <a:solidFill>
                <a:prstClr val="black"/>
              </a:solidFill>
            </a:endParaRPr>
          </a:p>
        </p:txBody>
      </p:sp>
      <p:sp>
        <p:nvSpPr>
          <p:cNvPr id="5" name="Footer Placeholder 4"/>
          <p:cNvSpPr>
            <a:spLocks noGrp="1"/>
          </p:cNvSpPr>
          <p:nvPr>
            <p:ph type="ftr" sz="quarter" idx="3"/>
          </p:nvPr>
        </p:nvSpPr>
        <p:spPr>
          <a:xfrm>
            <a:off x="3124200" y="6572272"/>
            <a:ext cx="2895600" cy="285752"/>
          </a:xfrm>
          <a:prstGeom prst="rect">
            <a:avLst/>
          </a:prstGeom>
        </p:spPr>
        <p:txBody>
          <a:bodyPr vert="horz" rtlCol="0" anchor="ctr"/>
          <a:lstStyle>
            <a:lvl1pPr algn="ctr" eaLnBrk="1" latinLnBrk="0" hangingPunct="1">
              <a:defRPr kumimoji="0" sz="1200">
                <a:solidFill>
                  <a:schemeClr val="tx1"/>
                </a:solidFill>
              </a:defRPr>
            </a:lvl1pPr>
          </a:lstStyle>
          <a:p>
            <a:endParaRPr lang="en-US">
              <a:solidFill>
                <a:prstClr val="black"/>
              </a:solidFill>
            </a:endParaRPr>
          </a:p>
        </p:txBody>
      </p:sp>
      <p:sp>
        <p:nvSpPr>
          <p:cNvPr id="6" name="Slide Number Placeholder 5"/>
          <p:cNvSpPr>
            <a:spLocks noGrp="1"/>
          </p:cNvSpPr>
          <p:nvPr>
            <p:ph type="sldNum" sz="quarter" idx="4"/>
          </p:nvPr>
        </p:nvSpPr>
        <p:spPr>
          <a:xfrm>
            <a:off x="6553200" y="6572272"/>
            <a:ext cx="2133600" cy="285752"/>
          </a:xfrm>
          <a:prstGeom prst="rect">
            <a:avLst/>
          </a:prstGeom>
        </p:spPr>
        <p:txBody>
          <a:bodyPr vert="horz" rtlCol="0" anchor="ctr"/>
          <a:lstStyle>
            <a:lvl1pPr algn="r" eaLnBrk="1" latinLnBrk="0" hangingPunct="1">
              <a:defRPr kumimoji="0" sz="1200">
                <a:solidFill>
                  <a:schemeClr val="tx1"/>
                </a:solidFill>
              </a:defRPr>
            </a:lvl1pPr>
          </a:lstStyle>
          <a:p>
            <a:fld id="{2EE8A9E9-CABF-40EA-AD60-F59542DE86E2}"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09839086"/>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Lst>
  <p:hf hdr="0" ftr="0" dt="0"/>
  <p:txStyles>
    <p:titleStyle>
      <a:lvl1pPr algn="ctr" rtl="0" eaLnBrk="1" latinLnBrk="0" hangingPunct="1">
        <a:spcBef>
          <a:spcPct val="0"/>
        </a:spcBef>
        <a:buNone/>
        <a:defRPr kumimoji="0" sz="4400" b="0" kern="1200" spc="100" dirty="0">
          <a:ln w="18000">
            <a:noFill/>
            <a:prstDash val="solid"/>
          </a:ln>
          <a:solidFill>
            <a:schemeClr val="tx1"/>
          </a:solidFill>
          <a:effectLst>
            <a:outerShdw blurRad="44450" dist="25400" dir="2700000" algn="tl" rotWithShape="0">
              <a:schemeClr val="bg1">
                <a:alpha val="51000"/>
              </a:schemeClr>
            </a:outerShdw>
          </a:effectLst>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eaLnBrk="1" latinLnBrk="0" hangingPunct="1">
        <a:spcBef>
          <a:spcPct val="20000"/>
        </a:spcBef>
        <a:buFont typeface="Arial"/>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shade val="75000"/>
          </a:schemeClr>
        </a:buClr>
        <a:buFont typeface="Arial"/>
        <a:buChar char="•"/>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tx2"/>
        </a:buClr>
        <a:buFont typeface="Arial"/>
        <a:buChar char="•"/>
        <a:defRPr kumimoji="0" sz="2600" kern="1200">
          <a:solidFill>
            <a:schemeClr val="tx1"/>
          </a:solidFill>
          <a:latin typeface="+mn-lt"/>
          <a:ea typeface="+mn-ea"/>
          <a:cs typeface="+mn-cs"/>
        </a:defRPr>
      </a:lvl3pPr>
      <a:lvl4pPr marL="1600200" indent="-228600" algn="l" rtl="0" eaLnBrk="1" latinLnBrk="0" hangingPunct="1">
        <a:spcBef>
          <a:spcPct val="20000"/>
        </a:spcBef>
        <a:buClr>
          <a:schemeClr val="accent1">
            <a:shade val="75000"/>
          </a:schemeClr>
        </a:buClr>
        <a:buFont typeface="Arial"/>
        <a:buChar char="•"/>
        <a:defRPr kumimoji="0" sz="2400" kern="1200">
          <a:solidFill>
            <a:schemeClr val="tx1"/>
          </a:solidFill>
          <a:latin typeface="+mn-lt"/>
          <a:ea typeface="+mn-ea"/>
          <a:cs typeface="+mn-cs"/>
        </a:defRPr>
      </a:lvl4pPr>
      <a:lvl5pPr marL="2057400" indent="-228600" algn="l" rtl="0" eaLnBrk="1" latinLnBrk="0" hangingPunct="1">
        <a:spcBef>
          <a:spcPct val="20000"/>
        </a:spcBef>
        <a:buClr>
          <a:schemeClr val="tx2"/>
        </a:buClr>
        <a:buFont typeface="Arial"/>
        <a:buChar char="•"/>
        <a:defRPr kumimoji="0" sz="2000" kern="1200">
          <a:solidFill>
            <a:schemeClr val="tx1"/>
          </a:solidFill>
          <a:latin typeface="+mn-lt"/>
          <a:ea typeface="+mn-ea"/>
          <a:cs typeface="+mn-cs"/>
        </a:defRPr>
      </a:lvl5pPr>
      <a:lvl6pPr marL="2514600" indent="-228600" algn="l" rtl="0" eaLnBrk="1" latinLnBrk="0" hangingPunct="1">
        <a:spcBef>
          <a:spcPct val="20000"/>
        </a:spcBef>
        <a:buClr>
          <a:schemeClr val="accent1"/>
        </a:buClr>
        <a:buFont typeface="Arial"/>
        <a:buChar char="•"/>
        <a:defRPr kumimoji="0" sz="1800" kern="1200">
          <a:solidFill>
            <a:schemeClr val="tx1"/>
          </a:solidFill>
          <a:latin typeface="+mn-lt"/>
          <a:ea typeface="+mn-ea"/>
          <a:cs typeface="+mn-cs"/>
        </a:defRPr>
      </a:lvl6pPr>
      <a:lvl7pPr marL="2971800" indent="-228600" algn="l" rtl="0" eaLnBrk="1" latinLnBrk="0" hangingPunct="1">
        <a:spcBef>
          <a:spcPct val="20000"/>
        </a:spcBef>
        <a:buClr>
          <a:schemeClr val="tx2"/>
        </a:buClr>
        <a:buFont typeface="Arial"/>
        <a:buChar char="•"/>
        <a:defRPr kumimoji="0" sz="1600" kern="1200">
          <a:solidFill>
            <a:schemeClr val="tx1"/>
          </a:solidFill>
          <a:latin typeface="+mn-lt"/>
          <a:ea typeface="+mn-ea"/>
          <a:cs typeface="+mn-cs"/>
        </a:defRPr>
      </a:lvl7pPr>
      <a:lvl8pPr marL="3429000" indent="-228600" algn="l" rtl="0" eaLnBrk="1" latinLnBrk="0" hangingPunct="1">
        <a:spcBef>
          <a:spcPct val="20000"/>
        </a:spcBef>
        <a:buClr>
          <a:schemeClr val="accent1"/>
        </a:buClr>
        <a:buFont typeface="Arial"/>
        <a:buChar char="•"/>
        <a:defRPr kumimoji="0" sz="1400" kern="1200">
          <a:solidFill>
            <a:schemeClr val="tx1"/>
          </a:solidFill>
          <a:latin typeface="+mn-lt"/>
          <a:ea typeface="+mn-ea"/>
          <a:cs typeface="+mn-cs"/>
        </a:defRPr>
      </a:lvl8pPr>
      <a:lvl9pPr marL="3886200" indent="-228600" algn="l" rtl="0" eaLnBrk="1" latinLnBrk="0" hangingPunct="1">
        <a:spcBef>
          <a:spcPct val="20000"/>
        </a:spcBef>
        <a:buClr>
          <a:schemeClr val="tx2"/>
        </a:buClr>
        <a:buFont typeface="Arial"/>
        <a:buChar char="•"/>
        <a:defRPr kumimoji="0" sz="14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8" name="Rectangle 27"/>
          <p:cNvSpPr/>
          <p:nvPr/>
        </p:nvSpPr>
        <p:spPr>
          <a:xfrm>
            <a:off x="0" y="6572272"/>
            <a:ext cx="9144000" cy="285728"/>
          </a:xfrm>
          <a:prstGeom prst="rect">
            <a:avLst/>
          </a:prstGeom>
          <a:ln w="15875"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8" name="Rectangle 7"/>
          <p:cNvSpPr/>
          <p:nvPr/>
        </p:nvSpPr>
        <p:spPr>
          <a:xfrm>
            <a:off x="0" y="2380"/>
            <a:ext cx="9144000" cy="283348"/>
          </a:xfrm>
          <a:prstGeom prst="rect">
            <a:avLst/>
          </a:prstGeom>
          <a:solidFill>
            <a:schemeClr val="accent4"/>
          </a:solidFill>
          <a:ln w="15875"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 name="Title Placeholder 1"/>
          <p:cNvSpPr>
            <a:spLocks noGrp="1"/>
          </p:cNvSpPr>
          <p:nvPr>
            <p:ph type="title"/>
          </p:nvPr>
        </p:nvSpPr>
        <p:spPr>
          <a:xfrm>
            <a:off x="312353" y="274638"/>
            <a:ext cx="8545927" cy="1143000"/>
          </a:xfrm>
          <a:prstGeom prst="rect">
            <a:avLst/>
          </a:prstGeom>
        </p:spPr>
        <p:txBody>
          <a:bodyPr vert="horz" rtlCol="0" anchor="ctr">
            <a:normAutofit/>
          </a:bodyPr>
          <a:lstStyle/>
          <a:p>
            <a:r>
              <a:rPr kumimoji="0"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rtlCol="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4" name="Date Placeholder 3"/>
          <p:cNvSpPr>
            <a:spLocks noGrp="1"/>
          </p:cNvSpPr>
          <p:nvPr>
            <p:ph type="dt" sz="half" idx="2"/>
          </p:nvPr>
        </p:nvSpPr>
        <p:spPr>
          <a:xfrm>
            <a:off x="457200" y="6572272"/>
            <a:ext cx="2133600" cy="285752"/>
          </a:xfrm>
          <a:prstGeom prst="rect">
            <a:avLst/>
          </a:prstGeom>
        </p:spPr>
        <p:txBody>
          <a:bodyPr vert="horz" rtlCol="0" anchor="ctr"/>
          <a:lstStyle>
            <a:lvl1pPr algn="l" eaLnBrk="1" latinLnBrk="0" hangingPunct="1">
              <a:defRPr kumimoji="0" sz="1200">
                <a:solidFill>
                  <a:schemeClr val="tx1"/>
                </a:solidFill>
              </a:defRPr>
            </a:lvl1pPr>
          </a:lstStyle>
          <a:p>
            <a:fld id="{AD9D2ACA-E814-453D-BA60-3F5225340F55}" type="datetime1">
              <a:rPr lang="en-US" smtClean="0">
                <a:solidFill>
                  <a:prstClr val="black"/>
                </a:solidFill>
              </a:rPr>
              <a:pPr/>
              <a:t>4/18/2019</a:t>
            </a:fld>
            <a:endParaRPr lang="en-US">
              <a:solidFill>
                <a:prstClr val="black"/>
              </a:solidFill>
            </a:endParaRPr>
          </a:p>
        </p:txBody>
      </p:sp>
      <p:sp>
        <p:nvSpPr>
          <p:cNvPr id="5" name="Footer Placeholder 4"/>
          <p:cNvSpPr>
            <a:spLocks noGrp="1"/>
          </p:cNvSpPr>
          <p:nvPr>
            <p:ph type="ftr" sz="quarter" idx="3"/>
          </p:nvPr>
        </p:nvSpPr>
        <p:spPr>
          <a:xfrm>
            <a:off x="3124200" y="6572272"/>
            <a:ext cx="2895600" cy="285752"/>
          </a:xfrm>
          <a:prstGeom prst="rect">
            <a:avLst/>
          </a:prstGeom>
        </p:spPr>
        <p:txBody>
          <a:bodyPr vert="horz" rtlCol="0" anchor="ctr"/>
          <a:lstStyle>
            <a:lvl1pPr algn="ctr" eaLnBrk="1" latinLnBrk="0" hangingPunct="1">
              <a:defRPr kumimoji="0" sz="1200">
                <a:solidFill>
                  <a:schemeClr val="tx1"/>
                </a:solidFill>
              </a:defRPr>
            </a:lvl1pPr>
          </a:lstStyle>
          <a:p>
            <a:endParaRPr lang="en-US">
              <a:solidFill>
                <a:prstClr val="black"/>
              </a:solidFill>
            </a:endParaRPr>
          </a:p>
        </p:txBody>
      </p:sp>
      <p:sp>
        <p:nvSpPr>
          <p:cNvPr id="6" name="Slide Number Placeholder 5"/>
          <p:cNvSpPr>
            <a:spLocks noGrp="1"/>
          </p:cNvSpPr>
          <p:nvPr>
            <p:ph type="sldNum" sz="quarter" idx="4"/>
          </p:nvPr>
        </p:nvSpPr>
        <p:spPr>
          <a:xfrm>
            <a:off x="6553200" y="6572272"/>
            <a:ext cx="2133600" cy="285752"/>
          </a:xfrm>
          <a:prstGeom prst="rect">
            <a:avLst/>
          </a:prstGeom>
        </p:spPr>
        <p:txBody>
          <a:bodyPr vert="horz" rtlCol="0" anchor="ctr"/>
          <a:lstStyle>
            <a:lvl1pPr algn="r" eaLnBrk="1" latinLnBrk="0" hangingPunct="1">
              <a:defRPr kumimoji="0" sz="1200">
                <a:solidFill>
                  <a:schemeClr val="tx1"/>
                </a:solidFill>
              </a:defRPr>
            </a:lvl1pPr>
          </a:lstStyle>
          <a:p>
            <a:fld id="{2EE8A9E9-CABF-40EA-AD60-F59542DE86E2}"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873434190"/>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Lst>
  <p:hf hdr="0" ftr="0" dt="0"/>
  <p:txStyles>
    <p:titleStyle>
      <a:lvl1pPr algn="ctr" rtl="0" eaLnBrk="1" latinLnBrk="0" hangingPunct="1">
        <a:spcBef>
          <a:spcPct val="0"/>
        </a:spcBef>
        <a:buNone/>
        <a:defRPr kumimoji="0" sz="4400" b="0" kern="1200" spc="100" dirty="0">
          <a:ln w="18000">
            <a:noFill/>
            <a:prstDash val="solid"/>
          </a:ln>
          <a:solidFill>
            <a:schemeClr val="tx1"/>
          </a:solidFill>
          <a:effectLst>
            <a:outerShdw blurRad="44450" dist="25400" dir="2700000" algn="tl" rotWithShape="0">
              <a:schemeClr val="bg1">
                <a:alpha val="51000"/>
              </a:schemeClr>
            </a:outerShdw>
          </a:effectLst>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eaLnBrk="1" latinLnBrk="0" hangingPunct="1">
        <a:spcBef>
          <a:spcPct val="20000"/>
        </a:spcBef>
        <a:buFont typeface="Arial"/>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shade val="75000"/>
          </a:schemeClr>
        </a:buClr>
        <a:buFont typeface="Arial"/>
        <a:buChar char="•"/>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tx2"/>
        </a:buClr>
        <a:buFont typeface="Arial"/>
        <a:buChar char="•"/>
        <a:defRPr kumimoji="0" sz="2600" kern="1200">
          <a:solidFill>
            <a:schemeClr val="tx1"/>
          </a:solidFill>
          <a:latin typeface="+mn-lt"/>
          <a:ea typeface="+mn-ea"/>
          <a:cs typeface="+mn-cs"/>
        </a:defRPr>
      </a:lvl3pPr>
      <a:lvl4pPr marL="1600200" indent="-228600" algn="l" rtl="0" eaLnBrk="1" latinLnBrk="0" hangingPunct="1">
        <a:spcBef>
          <a:spcPct val="20000"/>
        </a:spcBef>
        <a:buClr>
          <a:schemeClr val="accent1">
            <a:shade val="75000"/>
          </a:schemeClr>
        </a:buClr>
        <a:buFont typeface="Arial"/>
        <a:buChar char="•"/>
        <a:defRPr kumimoji="0" sz="2400" kern="1200">
          <a:solidFill>
            <a:schemeClr val="tx1"/>
          </a:solidFill>
          <a:latin typeface="+mn-lt"/>
          <a:ea typeface="+mn-ea"/>
          <a:cs typeface="+mn-cs"/>
        </a:defRPr>
      </a:lvl4pPr>
      <a:lvl5pPr marL="2057400" indent="-228600" algn="l" rtl="0" eaLnBrk="1" latinLnBrk="0" hangingPunct="1">
        <a:spcBef>
          <a:spcPct val="20000"/>
        </a:spcBef>
        <a:buClr>
          <a:schemeClr val="tx2"/>
        </a:buClr>
        <a:buFont typeface="Arial"/>
        <a:buChar char="•"/>
        <a:defRPr kumimoji="0" sz="2000" kern="1200">
          <a:solidFill>
            <a:schemeClr val="tx1"/>
          </a:solidFill>
          <a:latin typeface="+mn-lt"/>
          <a:ea typeface="+mn-ea"/>
          <a:cs typeface="+mn-cs"/>
        </a:defRPr>
      </a:lvl5pPr>
      <a:lvl6pPr marL="2514600" indent="-228600" algn="l" rtl="0" eaLnBrk="1" latinLnBrk="0" hangingPunct="1">
        <a:spcBef>
          <a:spcPct val="20000"/>
        </a:spcBef>
        <a:buClr>
          <a:schemeClr val="accent1"/>
        </a:buClr>
        <a:buFont typeface="Arial"/>
        <a:buChar char="•"/>
        <a:defRPr kumimoji="0" sz="1800" kern="1200">
          <a:solidFill>
            <a:schemeClr val="tx1"/>
          </a:solidFill>
          <a:latin typeface="+mn-lt"/>
          <a:ea typeface="+mn-ea"/>
          <a:cs typeface="+mn-cs"/>
        </a:defRPr>
      </a:lvl6pPr>
      <a:lvl7pPr marL="2971800" indent="-228600" algn="l" rtl="0" eaLnBrk="1" latinLnBrk="0" hangingPunct="1">
        <a:spcBef>
          <a:spcPct val="20000"/>
        </a:spcBef>
        <a:buClr>
          <a:schemeClr val="tx2"/>
        </a:buClr>
        <a:buFont typeface="Arial"/>
        <a:buChar char="•"/>
        <a:defRPr kumimoji="0" sz="1600" kern="1200">
          <a:solidFill>
            <a:schemeClr val="tx1"/>
          </a:solidFill>
          <a:latin typeface="+mn-lt"/>
          <a:ea typeface="+mn-ea"/>
          <a:cs typeface="+mn-cs"/>
        </a:defRPr>
      </a:lvl7pPr>
      <a:lvl8pPr marL="3429000" indent="-228600" algn="l" rtl="0" eaLnBrk="1" latinLnBrk="0" hangingPunct="1">
        <a:spcBef>
          <a:spcPct val="20000"/>
        </a:spcBef>
        <a:buClr>
          <a:schemeClr val="accent1"/>
        </a:buClr>
        <a:buFont typeface="Arial"/>
        <a:buChar char="•"/>
        <a:defRPr kumimoji="0" sz="1400" kern="1200">
          <a:solidFill>
            <a:schemeClr val="tx1"/>
          </a:solidFill>
          <a:latin typeface="+mn-lt"/>
          <a:ea typeface="+mn-ea"/>
          <a:cs typeface="+mn-cs"/>
        </a:defRPr>
      </a:lvl8pPr>
      <a:lvl9pPr marL="3886200" indent="-228600" algn="l" rtl="0" eaLnBrk="1" latinLnBrk="0" hangingPunct="1">
        <a:spcBef>
          <a:spcPct val="20000"/>
        </a:spcBef>
        <a:buClr>
          <a:schemeClr val="tx2"/>
        </a:buClr>
        <a:buFont typeface="Arial"/>
        <a:buChar char="•"/>
        <a:defRPr kumimoji="0" sz="14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dirty="0">
                <a:solidFill>
                  <a:prstClr val="black">
                    <a:tint val="75000"/>
                  </a:prstClr>
                </a:solidFill>
              </a:rPr>
              <a:pPr/>
              <a:t>4/18/2019</a:t>
            </a:fld>
            <a:endParaRPr lang="en-US" dirty="0">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71420211"/>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8" name="Rectangle 27"/>
          <p:cNvSpPr/>
          <p:nvPr/>
        </p:nvSpPr>
        <p:spPr>
          <a:xfrm>
            <a:off x="0" y="6572272"/>
            <a:ext cx="9144000" cy="285728"/>
          </a:xfrm>
          <a:prstGeom prst="rect">
            <a:avLst/>
          </a:prstGeom>
          <a:ln w="15875"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ko-KR" altLang="en-US"/>
          </a:p>
        </p:txBody>
      </p:sp>
      <p:sp>
        <p:nvSpPr>
          <p:cNvPr id="8" name="Rectangle 7"/>
          <p:cNvSpPr/>
          <p:nvPr/>
        </p:nvSpPr>
        <p:spPr>
          <a:xfrm>
            <a:off x="0" y="2380"/>
            <a:ext cx="9144000" cy="283348"/>
          </a:xfrm>
          <a:prstGeom prst="rect">
            <a:avLst/>
          </a:prstGeom>
          <a:solidFill>
            <a:schemeClr val="accent4"/>
          </a:solidFill>
          <a:ln w="15875"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ko-KR" altLang="en-US"/>
          </a:p>
        </p:txBody>
      </p:sp>
      <p:sp>
        <p:nvSpPr>
          <p:cNvPr id="2" name="Title Placeholder 1"/>
          <p:cNvSpPr>
            <a:spLocks noGrp="1"/>
          </p:cNvSpPr>
          <p:nvPr>
            <p:ph type="title"/>
          </p:nvPr>
        </p:nvSpPr>
        <p:spPr>
          <a:xfrm>
            <a:off x="312353" y="274638"/>
            <a:ext cx="8545927" cy="1143000"/>
          </a:xfrm>
          <a:prstGeom prst="rect">
            <a:avLst/>
          </a:prstGeom>
        </p:spPr>
        <p:txBody>
          <a:bodyPr vert="horz" rtlCol="0" anchor="ctr">
            <a:normAutofit/>
          </a:bodyPr>
          <a:lstStyle/>
          <a:p>
            <a:r>
              <a:rPr kumimoji="0"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rtlCol="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4" name="Date Placeholder 3"/>
          <p:cNvSpPr>
            <a:spLocks noGrp="1"/>
          </p:cNvSpPr>
          <p:nvPr>
            <p:ph type="dt" sz="half" idx="2"/>
          </p:nvPr>
        </p:nvSpPr>
        <p:spPr>
          <a:xfrm>
            <a:off x="457200" y="6572272"/>
            <a:ext cx="2133600" cy="285752"/>
          </a:xfrm>
          <a:prstGeom prst="rect">
            <a:avLst/>
          </a:prstGeom>
        </p:spPr>
        <p:txBody>
          <a:bodyPr vert="horz" rtlCol="0" anchor="ctr"/>
          <a:lstStyle>
            <a:lvl1pPr algn="l" eaLnBrk="1" latinLnBrk="0" hangingPunct="1">
              <a:defRPr kumimoji="0" sz="1200">
                <a:solidFill>
                  <a:schemeClr val="tx1"/>
                </a:solidFill>
              </a:defRPr>
            </a:lvl1pPr>
          </a:lstStyle>
          <a:p>
            <a:fld id="{87E64B05-EA6B-4131-82F3-960C6E1B7A91}" type="datetime1">
              <a:rPr lang="en-US" smtClean="0"/>
              <a:pPr/>
              <a:t>4/18/2019</a:t>
            </a:fld>
            <a:endParaRPr lang="en-US"/>
          </a:p>
        </p:txBody>
      </p:sp>
      <p:sp>
        <p:nvSpPr>
          <p:cNvPr id="5" name="Footer Placeholder 4"/>
          <p:cNvSpPr>
            <a:spLocks noGrp="1"/>
          </p:cNvSpPr>
          <p:nvPr>
            <p:ph type="ftr" sz="quarter" idx="3"/>
          </p:nvPr>
        </p:nvSpPr>
        <p:spPr>
          <a:xfrm>
            <a:off x="3124200" y="6572272"/>
            <a:ext cx="2895600" cy="285752"/>
          </a:xfrm>
          <a:prstGeom prst="rect">
            <a:avLst/>
          </a:prstGeom>
        </p:spPr>
        <p:txBody>
          <a:bodyPr vert="horz" rtlCol="0" anchor="ctr"/>
          <a:lstStyle>
            <a:lvl1pPr algn="ctr" eaLnBrk="1" latinLnBrk="0" hangingPunct="1">
              <a:defRPr kumimoji="0" sz="1200">
                <a:solidFill>
                  <a:schemeClr val="tx1"/>
                </a:solidFill>
              </a:defRPr>
            </a:lvl1pPr>
          </a:lstStyle>
          <a:p>
            <a:endParaRPr lang="en-US"/>
          </a:p>
        </p:txBody>
      </p:sp>
      <p:sp>
        <p:nvSpPr>
          <p:cNvPr id="6" name="Slide Number Placeholder 5"/>
          <p:cNvSpPr>
            <a:spLocks noGrp="1"/>
          </p:cNvSpPr>
          <p:nvPr>
            <p:ph type="sldNum" sz="quarter" idx="4"/>
          </p:nvPr>
        </p:nvSpPr>
        <p:spPr>
          <a:xfrm>
            <a:off x="6553200" y="6572272"/>
            <a:ext cx="2133600" cy="285752"/>
          </a:xfrm>
          <a:prstGeom prst="rect">
            <a:avLst/>
          </a:prstGeom>
        </p:spPr>
        <p:txBody>
          <a:bodyPr vert="horz" rtlCol="0" anchor="ctr"/>
          <a:lstStyle>
            <a:lvl1pPr algn="r" eaLnBrk="1" latinLnBrk="0" hangingPunct="1">
              <a:defRPr kumimoji="0" sz="1200">
                <a:solidFill>
                  <a:schemeClr val="tx1"/>
                </a:solidFill>
              </a:defRPr>
            </a:lvl1pPr>
          </a:lstStyle>
          <a:p>
            <a:fld id="{2EE8A9E9-CABF-40EA-AD60-F59542DE86E2}" type="slidenum">
              <a:rPr lang="en-US" smtClean="0"/>
              <a:pPr/>
              <a:t>‹#›</a:t>
            </a:fld>
            <a:endParaRPr lang="en-US"/>
          </a:p>
        </p:txBody>
      </p:sp>
    </p:spTree>
    <p:extLst>
      <p:ext uri="{BB962C8B-B14F-4D97-AF65-F5344CB8AC3E}">
        <p14:creationId xmlns:p14="http://schemas.microsoft.com/office/powerpoint/2010/main" val="2668722385"/>
      </p:ext>
    </p:extLst>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Lst>
  <p:hf hdr="0" ftr="0" dt="0"/>
  <p:txStyles>
    <p:titleStyle>
      <a:lvl1pPr algn="ctr" rtl="0" eaLnBrk="1" latinLnBrk="0" hangingPunct="1">
        <a:spcBef>
          <a:spcPct val="0"/>
        </a:spcBef>
        <a:buNone/>
        <a:defRPr kumimoji="0" sz="4400" b="0" kern="1200" spc="100" dirty="0">
          <a:ln w="18000">
            <a:noFill/>
            <a:prstDash val="solid"/>
          </a:ln>
          <a:solidFill>
            <a:schemeClr val="tx1"/>
          </a:solidFill>
          <a:effectLst>
            <a:outerShdw blurRad="44450" dist="25400" dir="2700000" algn="tl" rotWithShape="0">
              <a:schemeClr val="bg1">
                <a:alpha val="51000"/>
              </a:schemeClr>
            </a:outerShdw>
          </a:effectLst>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eaLnBrk="1" latinLnBrk="0" hangingPunct="1">
        <a:spcBef>
          <a:spcPct val="20000"/>
        </a:spcBef>
        <a:buFont typeface="Arial"/>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shade val="75000"/>
          </a:schemeClr>
        </a:buClr>
        <a:buFont typeface="Arial"/>
        <a:buChar char="•"/>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tx2"/>
        </a:buClr>
        <a:buFont typeface="Arial"/>
        <a:buChar char="•"/>
        <a:defRPr kumimoji="0" sz="2600" kern="1200">
          <a:solidFill>
            <a:schemeClr val="tx1"/>
          </a:solidFill>
          <a:latin typeface="+mn-lt"/>
          <a:ea typeface="+mn-ea"/>
          <a:cs typeface="+mn-cs"/>
        </a:defRPr>
      </a:lvl3pPr>
      <a:lvl4pPr marL="1600200" indent="-228600" algn="l" rtl="0" eaLnBrk="1" latinLnBrk="0" hangingPunct="1">
        <a:spcBef>
          <a:spcPct val="20000"/>
        </a:spcBef>
        <a:buClr>
          <a:schemeClr val="accent1">
            <a:shade val="75000"/>
          </a:schemeClr>
        </a:buClr>
        <a:buFont typeface="Arial"/>
        <a:buChar char="•"/>
        <a:defRPr kumimoji="0" sz="2400" kern="1200">
          <a:solidFill>
            <a:schemeClr val="tx1"/>
          </a:solidFill>
          <a:latin typeface="+mn-lt"/>
          <a:ea typeface="+mn-ea"/>
          <a:cs typeface="+mn-cs"/>
        </a:defRPr>
      </a:lvl4pPr>
      <a:lvl5pPr marL="2057400" indent="-228600" algn="l" rtl="0" eaLnBrk="1" latinLnBrk="0" hangingPunct="1">
        <a:spcBef>
          <a:spcPct val="20000"/>
        </a:spcBef>
        <a:buClr>
          <a:schemeClr val="tx2"/>
        </a:buClr>
        <a:buFont typeface="Arial"/>
        <a:buChar char="•"/>
        <a:defRPr kumimoji="0" sz="2000" kern="1200">
          <a:solidFill>
            <a:schemeClr val="tx1"/>
          </a:solidFill>
          <a:latin typeface="+mn-lt"/>
          <a:ea typeface="+mn-ea"/>
          <a:cs typeface="+mn-cs"/>
        </a:defRPr>
      </a:lvl5pPr>
      <a:lvl6pPr marL="2514600" indent="-228600" algn="l" rtl="0" eaLnBrk="1" latinLnBrk="0" hangingPunct="1">
        <a:spcBef>
          <a:spcPct val="20000"/>
        </a:spcBef>
        <a:buClr>
          <a:schemeClr val="accent1"/>
        </a:buClr>
        <a:buFont typeface="Arial"/>
        <a:buChar char="•"/>
        <a:defRPr kumimoji="0" sz="1800" kern="1200">
          <a:solidFill>
            <a:schemeClr val="tx1"/>
          </a:solidFill>
          <a:latin typeface="+mn-lt"/>
          <a:ea typeface="+mn-ea"/>
          <a:cs typeface="+mn-cs"/>
        </a:defRPr>
      </a:lvl6pPr>
      <a:lvl7pPr marL="2971800" indent="-228600" algn="l" rtl="0" eaLnBrk="1" latinLnBrk="0" hangingPunct="1">
        <a:spcBef>
          <a:spcPct val="20000"/>
        </a:spcBef>
        <a:buClr>
          <a:schemeClr val="tx2"/>
        </a:buClr>
        <a:buFont typeface="Arial"/>
        <a:buChar char="•"/>
        <a:defRPr kumimoji="0" sz="1600" kern="1200">
          <a:solidFill>
            <a:schemeClr val="tx1"/>
          </a:solidFill>
          <a:latin typeface="+mn-lt"/>
          <a:ea typeface="+mn-ea"/>
          <a:cs typeface="+mn-cs"/>
        </a:defRPr>
      </a:lvl7pPr>
      <a:lvl8pPr marL="3429000" indent="-228600" algn="l" rtl="0" eaLnBrk="1" latinLnBrk="0" hangingPunct="1">
        <a:spcBef>
          <a:spcPct val="20000"/>
        </a:spcBef>
        <a:buClr>
          <a:schemeClr val="accent1"/>
        </a:buClr>
        <a:buFont typeface="Arial"/>
        <a:buChar char="•"/>
        <a:defRPr kumimoji="0" sz="1400" kern="1200">
          <a:solidFill>
            <a:schemeClr val="tx1"/>
          </a:solidFill>
          <a:latin typeface="+mn-lt"/>
          <a:ea typeface="+mn-ea"/>
          <a:cs typeface="+mn-cs"/>
        </a:defRPr>
      </a:lvl8pPr>
      <a:lvl9pPr marL="3886200" indent="-228600" algn="l" rtl="0" eaLnBrk="1" latinLnBrk="0" hangingPunct="1">
        <a:spcBef>
          <a:spcPct val="20000"/>
        </a:spcBef>
        <a:buClr>
          <a:schemeClr val="tx2"/>
        </a:buClr>
        <a:buFont typeface="Arial"/>
        <a:buChar char="•"/>
        <a:defRPr kumimoji="0" sz="14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6.emf"/></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0.xml"/><Relationship Id="rId5" Type="http://schemas.openxmlformats.org/officeDocument/2006/relationships/image" Target="../media/image9.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www.google.co.kr/url?sa=i&amp;rct=j&amp;q=&amp;esrc=s&amp;source=images&amp;cd=&amp;cad=rja&amp;uact=8&amp;ved=0CAcQjRw&amp;url=http://www.azbio.org/about-azbio/arizona-bioindustry-fact-sheet&amp;ei=xh1jVZD7JePDmAXunYGgDg&amp;bvm=bv.93990622,d.dGY&amp;psig=AFQjCNEbyVs9m9xDKNLwtc9Nnx5OgGiDiA&amp;ust=1432645430035863" TargetMode="Externa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7.png"/><Relationship Id="rId7"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19.png"/><Relationship Id="rId5" Type="http://schemas.microsoft.com/office/2007/relationships/hdphoto" Target="../media/hdphoto2.wdp"/><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8.xml"/></Relationships>
</file>

<file path=ppt/slides/_rels/slide21.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NULL"/><Relationship Id="rId2" Type="http://schemas.openxmlformats.org/officeDocument/2006/relationships/notesSlide" Target="../notesSlides/notesSlide12.xml"/><Relationship Id="rId16" Type="http://schemas.openxmlformats.org/officeDocument/2006/relationships/image" Target="NULL"/><Relationship Id="rId1" Type="http://schemas.openxmlformats.org/officeDocument/2006/relationships/slideLayout" Target="../slideLayouts/slideLayout47.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5.jpeg"/><Relationship Id="rId7" Type="http://schemas.microsoft.com/office/2007/relationships/hdphoto" Target="../media/hdphoto2.wdp"/><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36.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0.xml"/></Relationships>
</file>

<file path=ppt/slides/_rels/slide25.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5.xml"/><Relationship Id="rId1" Type="http://schemas.openxmlformats.org/officeDocument/2006/relationships/slideLayout" Target="../slideLayouts/slideLayout8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0.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80.xml"/></Relationships>
</file>

<file path=ppt/slides/_rels/slide28.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8.xml"/><Relationship Id="rId1" Type="http://schemas.openxmlformats.org/officeDocument/2006/relationships/slideLayout" Target="../slideLayouts/slideLayout80.xml"/><Relationship Id="rId4" Type="http://schemas.openxmlformats.org/officeDocument/2006/relationships/image" Target="../media/image30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20.xml"/><Relationship Id="rId1" Type="http://schemas.openxmlformats.org/officeDocument/2006/relationships/slideLayout" Target="../slideLayouts/slideLayout80.xml"/><Relationship Id="rId4" Type="http://schemas.openxmlformats.org/officeDocument/2006/relationships/image" Target="../media/image32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0.xml"/></Relationships>
</file>

<file path=ppt/slides/_rels/slide3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8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39.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24.xml"/><Relationship Id="rId1" Type="http://schemas.openxmlformats.org/officeDocument/2006/relationships/slideLayout" Target="../slideLayouts/slideLayout80.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0.xml"/><Relationship Id="rId5" Type="http://schemas.openxmlformats.org/officeDocument/2006/relationships/image" Target="../media/image9.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hyperlink" Target="http://www.personal.psu.edu/suk220/SegVS.html" TargetMode="External"/><Relationship Id="rId2" Type="http://schemas.openxmlformats.org/officeDocument/2006/relationships/notesSlide" Target="../notesSlides/notesSlide25.xml"/><Relationship Id="rId1" Type="http://schemas.openxmlformats.org/officeDocument/2006/relationships/slideLayout" Target="../slideLayouts/slideLayout80.xml"/></Relationships>
</file>

<file path=ppt/slides/_rels/slide4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hyperlink" Target="http://www.google.co.kr/url?sa=i&amp;rct=j&amp;q=&amp;esrc=s&amp;source=images&amp;cd=&amp;cad=rja&amp;uact=8&amp;ved=0CAcQjRw&amp;url=http://www.visitpagelakepowell.com/&amp;ei=-R5jVZSAHITUmAX864DgAQ&amp;bvm=bv.93990622,d.dGY&amp;psig=AFQjCNEbyVs9m9xDKNLwtc9Nnx5OgGiDiA&amp;ust=1432645430035863" TargetMode="Externa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4.xml"/><Relationship Id="rId5" Type="http://schemas.openxmlformats.org/officeDocument/2006/relationships/image" Target="../media/image19.png"/><Relationship Id="rId4" Type="http://schemas.microsoft.com/office/2007/relationships/hdphoto" Target="../media/hdphoto2.wdp"/></Relationships>
</file>

<file path=ppt/slides/_rels/slide4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7.png"/><Relationship Id="rId7"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image" Target="../media/image19.png"/><Relationship Id="rId5" Type="http://schemas.microsoft.com/office/2007/relationships/hdphoto" Target="../media/hdphoto2.wdp"/><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image" Target="../media/image19.png"/><Relationship Id="rId5" Type="http://schemas.microsoft.com/office/2007/relationships/hdphoto" Target="../media/hdphoto2.wdp"/><Relationship Id="rId4" Type="http://schemas.openxmlformats.org/officeDocument/2006/relationships/image" Target="../media/image1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35.xml"/><Relationship Id="rId1" Type="http://schemas.openxmlformats.org/officeDocument/2006/relationships/slideLayout" Target="../slideLayouts/slideLayout14.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hyperlink" Target="http://www.google.co.kr/url?sa=i&amp;rct=j&amp;q=&amp;esrc=s&amp;source=images&amp;cd=&amp;cad=rja&amp;uact=8&amp;ved=0CAcQjRw&amp;url=http://www.kpf.com/project.asp?ID%3D92&amp;ei=wCFjVfvpJMbXmAW7w4Fg&amp;bvm=bv.93990622,d.dGY&amp;psig=AFQjCNEa5Dv73VP9-IW5i4gpkuG4UpM5Tw&amp;ust=1432646438830322" TargetMode="External"/><Relationship Id="rId1" Type="http://schemas.openxmlformats.org/officeDocument/2006/relationships/slideLayout" Target="../slideLayouts/slideLayout15.xml"/><Relationship Id="rId5" Type="http://schemas.openxmlformats.org/officeDocument/2006/relationships/image" Target="../media/image44.jpeg"/><Relationship Id="rId4" Type="http://schemas.openxmlformats.org/officeDocument/2006/relationships/hyperlink" Target="http://www.google.co.kr/url?sa=i&amp;rct=j&amp;q=&amp;esrc=s&amp;source=images&amp;cd=&amp;cad=rja&amp;uact=8&amp;ved=0CAcQjRw&amp;url=http://www.abc15.com/sports/sports-blogs-local/arizona-state-university-releases-updated-rendering-of-planned-sun-devil-stadium-renovations&amp;ei=mSJjVeySLeLamgX3m4DYDQ&amp;bvm=bv.93990622,d.dGY&amp;psig=AFQjCNF-ZtK-017Lg3v9SoHhQPtYWaJlbg&amp;ust=1432646623244355"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9.png"/><Relationship Id="rId3" Type="http://schemas.openxmlformats.org/officeDocument/2006/relationships/image" Target="../media/image17.png"/><Relationship Id="rId7" Type="http://schemas.openxmlformats.org/officeDocument/2006/relationships/image" Target="../media/image40.png"/><Relationship Id="rId12"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74.xml"/><Relationship Id="rId6" Type="http://schemas.openxmlformats.org/officeDocument/2006/relationships/image" Target="../media/image19.png"/><Relationship Id="rId11" Type="http://schemas.openxmlformats.org/officeDocument/2006/relationships/image" Target="../media/image47.png"/><Relationship Id="rId5" Type="http://schemas.microsoft.com/office/2007/relationships/hdphoto" Target="../media/hdphoto2.wdp"/><Relationship Id="rId10" Type="http://schemas.openxmlformats.org/officeDocument/2006/relationships/image" Target="../media/image46.png"/><Relationship Id="rId4" Type="http://schemas.openxmlformats.org/officeDocument/2006/relationships/image" Target="../media/image18.png"/><Relationship Id="rId9" Type="http://schemas.openxmlformats.org/officeDocument/2006/relationships/image" Target="../media/image45.png"/></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9" descr="Lobby-Oculus-mitchell.png"/>
          <p:cNvPicPr>
            <a:picLocks noChangeAspect="1"/>
          </p:cNvPicPr>
          <p:nvPr/>
        </p:nvPicPr>
        <p:blipFill>
          <a:blip r:embed="rId3" cstate="print"/>
          <a:srcRect r="17189"/>
          <a:stretch>
            <a:fillRect/>
          </a:stretch>
        </p:blipFill>
        <p:spPr>
          <a:xfrm>
            <a:off x="-2" y="-1"/>
            <a:ext cx="9144003" cy="6938102"/>
          </a:xfrm>
          <a:prstGeom prst="rect">
            <a:avLst/>
          </a:prstGeom>
        </p:spPr>
      </p:pic>
      <p:sp>
        <p:nvSpPr>
          <p:cNvPr id="2" name="Title 1"/>
          <p:cNvSpPr txBox="1">
            <a:spLocks/>
          </p:cNvSpPr>
          <p:nvPr/>
        </p:nvSpPr>
        <p:spPr>
          <a:xfrm>
            <a:off x="0" y="1905000"/>
            <a:ext cx="9144000" cy="1524000"/>
          </a:xfrm>
          <a:prstGeom prst="rect">
            <a:avLst/>
          </a:prstGeom>
        </p:spPr>
        <p:txBody>
          <a:bodyPr>
            <a:noAutofit/>
          </a:bodyPr>
          <a:lstStyle>
            <a:lvl1pPr algn="ctr" rtl="0" eaLnBrk="1" latinLnBrk="0" hangingPunct="1">
              <a:spcBef>
                <a:spcPct val="0"/>
              </a:spcBef>
              <a:buNone/>
              <a:defRPr kumimoji="0" sz="4400" b="0" kern="1200" spc="100" dirty="0">
                <a:ln w="18000">
                  <a:noFill/>
                  <a:prstDash val="solid"/>
                </a:ln>
                <a:solidFill>
                  <a:schemeClr val="tx1"/>
                </a:solidFill>
                <a:effectLst>
                  <a:outerShdw blurRad="44450" dist="25400" dir="2700000" algn="tl" rotWithShape="0">
                    <a:schemeClr val="bg1">
                      <a:alpha val="51000"/>
                    </a:schemeClr>
                  </a:outerShdw>
                </a:effectLst>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a:lstStyle>
          <a:p>
            <a:r>
              <a:rPr lang="en-US" sz="3600" b="1" dirty="0">
                <a:solidFill>
                  <a:schemeClr val="bg1"/>
                </a:solidFill>
                <a:effectLst/>
                <a:latin typeface="Cambria" panose="02040503050406030204" pitchFamily="18" charset="0"/>
              </a:rPr>
              <a:t>Model Based Segmentation in Regression Setting</a:t>
            </a:r>
          </a:p>
        </p:txBody>
      </p:sp>
      <p:sp>
        <p:nvSpPr>
          <p:cNvPr id="6" name="Rectangle 8"/>
          <p:cNvSpPr/>
          <p:nvPr/>
        </p:nvSpPr>
        <p:spPr>
          <a:xfrm>
            <a:off x="5943600" y="6081524"/>
            <a:ext cx="3200400" cy="852676"/>
          </a:xfrm>
          <a:prstGeom prst="rect">
            <a:avLst/>
          </a:prstGeom>
          <a:solidFill>
            <a:schemeClr val="bg1"/>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 </a:t>
            </a:r>
          </a:p>
        </p:txBody>
      </p:sp>
      <p:pic>
        <p:nvPicPr>
          <p:cNvPr id="7" name="Picture 10" descr="ASUWPC_3C.ep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56536" y="6238276"/>
            <a:ext cx="2340967" cy="543524"/>
          </a:xfrm>
          <a:prstGeom prst="rect">
            <a:avLst/>
          </a:prstGeom>
        </p:spPr>
      </p:pic>
    </p:spTree>
    <p:extLst>
      <p:ext uri="{BB962C8B-B14F-4D97-AF65-F5344CB8AC3E}">
        <p14:creationId xmlns:p14="http://schemas.microsoft.com/office/powerpoint/2010/main" val="549981807"/>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8107"/>
            <a:ext cx="7391400" cy="609600"/>
          </a:xfrm>
        </p:spPr>
        <p:txBody>
          <a:bodyPr>
            <a:normAutofit fontScale="90000"/>
          </a:bodyPr>
          <a:lstStyle/>
          <a:p>
            <a:r>
              <a:rPr lang="en-US" dirty="0">
                <a:latin typeface="Eras Medium ITC" panose="020B0602030504020804" pitchFamily="34" charset="0"/>
              </a:rPr>
              <a:t>Two Segment (K=2) results by </a:t>
            </a:r>
            <a:r>
              <a:rPr lang="en-US" dirty="0" err="1">
                <a:latin typeface="Eras Medium ITC" panose="020B0602030504020804" pitchFamily="34" charset="0"/>
              </a:rPr>
              <a:t>flexmix</a:t>
            </a:r>
            <a:endParaRPr lang="en-US" dirty="0">
              <a:latin typeface="Eras Medium ITC" panose="020B0602030504020804" pitchFamily="34" charset="0"/>
            </a:endParaRPr>
          </a:p>
        </p:txBody>
      </p:sp>
      <p:sp>
        <p:nvSpPr>
          <p:cNvPr id="3" name="Content Placeholder 2"/>
          <p:cNvSpPr>
            <a:spLocks noGrp="1"/>
          </p:cNvSpPr>
          <p:nvPr>
            <p:ph idx="1"/>
          </p:nvPr>
        </p:nvSpPr>
        <p:spPr>
          <a:xfrm>
            <a:off x="914400" y="6096000"/>
            <a:ext cx="7886700" cy="625476"/>
          </a:xfrm>
        </p:spPr>
        <p:txBody>
          <a:bodyPr>
            <a:normAutofit fontScale="77500" lnSpcReduction="20000"/>
          </a:bodyPr>
          <a:lstStyle/>
          <a:p>
            <a:r>
              <a:rPr lang="en-US" dirty="0">
                <a:latin typeface="Eras Medium ITC" panose="020B0602030504020804" pitchFamily="34" charset="0"/>
              </a:rPr>
              <a:t>Limitations and more (e.g., data application) will be discussed in the advanced segmentation method section.</a:t>
            </a:r>
          </a:p>
          <a:p>
            <a:endParaRPr lang="en-US" dirty="0">
              <a:latin typeface="Eras Medium ITC" panose="020B0602030504020804" pitchFamily="34" charset="0"/>
            </a:endParaRPr>
          </a:p>
        </p:txBody>
      </p:sp>
      <p:sp>
        <p:nvSpPr>
          <p:cNvPr id="4" name="Slide Number Placeholder 3"/>
          <p:cNvSpPr>
            <a:spLocks noGrp="1"/>
          </p:cNvSpPr>
          <p:nvPr>
            <p:ph type="sldNum" sz="quarter" idx="12"/>
          </p:nvPr>
        </p:nvSpPr>
        <p:spPr/>
        <p:txBody>
          <a:bodyPr/>
          <a:lstStyle/>
          <a:p>
            <a:pPr>
              <a:defRPr/>
            </a:pPr>
            <a:fld id="{C5DEE5CA-EC8A-4F66-B9B9-9E61C3F0DB23}" type="slidenum">
              <a:rPr lang="en-US" smtClean="0"/>
              <a:pPr>
                <a:defRPr/>
              </a:pPr>
              <a:t>10</a:t>
            </a:fld>
            <a:endParaRPr lang="en-US"/>
          </a:p>
        </p:txBody>
      </p:sp>
      <p:pic>
        <p:nvPicPr>
          <p:cNvPr id="5" name="Picture 4"/>
          <p:cNvPicPr>
            <a:picLocks noChangeAspect="1"/>
          </p:cNvPicPr>
          <p:nvPr/>
        </p:nvPicPr>
        <p:blipFill>
          <a:blip r:embed="rId2"/>
          <a:stretch>
            <a:fillRect/>
          </a:stretch>
        </p:blipFill>
        <p:spPr>
          <a:xfrm>
            <a:off x="1295400" y="958207"/>
            <a:ext cx="5575491" cy="5007617"/>
          </a:xfrm>
          <a:prstGeom prst="rect">
            <a:avLst/>
          </a:prstGeom>
        </p:spPr>
      </p:pic>
      <p:sp>
        <p:nvSpPr>
          <p:cNvPr id="6" name="Rectangle 5"/>
          <p:cNvSpPr/>
          <p:nvPr/>
        </p:nvSpPr>
        <p:spPr>
          <a:xfrm>
            <a:off x="6024551" y="2057400"/>
            <a:ext cx="2924198" cy="369332"/>
          </a:xfrm>
          <a:prstGeom prst="rect">
            <a:avLst/>
          </a:prstGeom>
        </p:spPr>
        <p:txBody>
          <a:bodyPr wrap="none">
            <a:spAutoFit/>
          </a:bodyPr>
          <a:lstStyle/>
          <a:p>
            <a:pPr marL="285750" indent="-285750">
              <a:buFont typeface="Arial" panose="020B0604020202020204" pitchFamily="34" charset="0"/>
              <a:buChar char="•"/>
            </a:pPr>
            <a:r>
              <a:rPr lang="en-US" b="1" dirty="0">
                <a:latin typeface="Eras Medium ITC" panose="020B0602030504020804" pitchFamily="34" charset="0"/>
              </a:rPr>
              <a:t>AIC: 1316.8, BIC: 1392.6</a:t>
            </a:r>
          </a:p>
        </p:txBody>
      </p:sp>
    </p:spTree>
    <p:extLst>
      <p:ext uri="{BB962C8B-B14F-4D97-AF65-F5344CB8AC3E}">
        <p14:creationId xmlns:p14="http://schemas.microsoft.com/office/powerpoint/2010/main" val="1382163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26"/>
          <p:cNvSpPr>
            <a:spLocks noGrp="1"/>
          </p:cNvSpPr>
          <p:nvPr>
            <p:ph type="sldNum" sz="quarter" idx="12"/>
          </p:nvPr>
        </p:nvSpPr>
        <p:spPr>
          <a:xfrm>
            <a:off x="7027448" y="6562917"/>
            <a:ext cx="2133600" cy="285752"/>
          </a:xfrm>
          <a:prstGeom prst="rect">
            <a:avLst/>
          </a:prstGeom>
        </p:spPr>
        <p:txBody>
          <a:bodyPr/>
          <a:lstStyle/>
          <a:p>
            <a:pPr>
              <a:defRPr/>
            </a:pPr>
            <a:fld id="{513A9851-CA05-4C4A-89D1-C7CA9AD5CE9A}" type="slidenum">
              <a:rPr lang="en-US" smtClean="0"/>
              <a:pPr>
                <a:defRPr/>
              </a:pPr>
              <a:t>11</a:t>
            </a:fld>
            <a:endParaRPr lang="en-US"/>
          </a:p>
        </p:txBody>
      </p:sp>
      <p:sp>
        <p:nvSpPr>
          <p:cNvPr id="13" name="TextBox 12"/>
          <p:cNvSpPr txBox="1"/>
          <p:nvPr/>
        </p:nvSpPr>
        <p:spPr>
          <a:xfrm>
            <a:off x="0" y="71735"/>
            <a:ext cx="9143999" cy="461665"/>
          </a:xfrm>
          <a:prstGeom prst="rect">
            <a:avLst/>
          </a:prstGeom>
          <a:solidFill>
            <a:schemeClr val="bg1"/>
          </a:solidFill>
        </p:spPr>
        <p:txBody>
          <a:bodyPr wrap="square" rtlCol="0">
            <a:spAutoFit/>
          </a:bodyPr>
          <a:lstStyle/>
          <a:p>
            <a:pPr algn="ctr"/>
            <a:r>
              <a:rPr lang="en-US" sz="2400" b="1" dirty="0">
                <a:latin typeface="+mj-lt"/>
              </a:rPr>
              <a:t>Illustrative Conversation between Director and Analytics</a:t>
            </a:r>
          </a:p>
        </p:txBody>
      </p:sp>
      <p:sp>
        <p:nvSpPr>
          <p:cNvPr id="3" name="TextBox 2"/>
          <p:cNvSpPr txBox="1"/>
          <p:nvPr/>
        </p:nvSpPr>
        <p:spPr>
          <a:xfrm>
            <a:off x="2665892" y="1157379"/>
            <a:ext cx="6325708" cy="584775"/>
          </a:xfrm>
          <a:prstGeom prst="rect">
            <a:avLst/>
          </a:prstGeom>
          <a:noFill/>
        </p:spPr>
        <p:txBody>
          <a:bodyPr wrap="square" rtlCol="0">
            <a:spAutoFit/>
          </a:bodyPr>
          <a:lstStyle/>
          <a:p>
            <a:r>
              <a:rPr lang="en-US" sz="1600" dirty="0"/>
              <a:t>Bernie: How can we identify key drivers to improve customer service satisfaction? </a:t>
            </a:r>
          </a:p>
        </p:txBody>
      </p:sp>
      <p:sp>
        <p:nvSpPr>
          <p:cNvPr id="36" name="TextBox 35"/>
          <p:cNvSpPr txBox="1"/>
          <p:nvPr/>
        </p:nvSpPr>
        <p:spPr>
          <a:xfrm>
            <a:off x="2705878" y="1777425"/>
            <a:ext cx="6361922" cy="584775"/>
          </a:xfrm>
          <a:prstGeom prst="rect">
            <a:avLst/>
          </a:prstGeom>
          <a:noFill/>
        </p:spPr>
        <p:txBody>
          <a:bodyPr wrap="square" rtlCol="0">
            <a:spAutoFit/>
          </a:bodyPr>
          <a:lstStyle/>
          <a:p>
            <a:r>
              <a:rPr lang="en-US" sz="1600" dirty="0" err="1"/>
              <a:t>Sunghoon</a:t>
            </a:r>
            <a:r>
              <a:rPr lang="en-US" sz="1600" dirty="0"/>
              <a:t>: We can do a regression analysis to find out relationship between DV (satisfaction) and potential drivers (Attributes).</a:t>
            </a:r>
          </a:p>
        </p:txBody>
      </p:sp>
      <p:pic>
        <p:nvPicPr>
          <p:cNvPr id="410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38352" y="2438629"/>
            <a:ext cx="1646852" cy="108662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8" name="TextBox 37"/>
          <p:cNvSpPr txBox="1"/>
          <p:nvPr/>
        </p:nvSpPr>
        <p:spPr>
          <a:xfrm>
            <a:off x="152400" y="2938046"/>
            <a:ext cx="7130144" cy="338554"/>
          </a:xfrm>
          <a:prstGeom prst="rect">
            <a:avLst/>
          </a:prstGeom>
          <a:noFill/>
        </p:spPr>
        <p:txBody>
          <a:bodyPr wrap="square" rtlCol="0">
            <a:spAutoFit/>
          </a:bodyPr>
          <a:lstStyle/>
          <a:p>
            <a:r>
              <a:rPr lang="en-US" sz="1600" dirty="0"/>
              <a:t>Bernie : But, do we assume that all customers are using same key drivers? </a:t>
            </a:r>
          </a:p>
        </p:txBody>
      </p:sp>
      <p:sp>
        <p:nvSpPr>
          <p:cNvPr id="42" name="TextBox 41"/>
          <p:cNvSpPr txBox="1"/>
          <p:nvPr/>
        </p:nvSpPr>
        <p:spPr>
          <a:xfrm>
            <a:off x="152400" y="3360003"/>
            <a:ext cx="5715000" cy="830997"/>
          </a:xfrm>
          <a:prstGeom prst="rect">
            <a:avLst/>
          </a:prstGeom>
          <a:noFill/>
        </p:spPr>
        <p:txBody>
          <a:bodyPr wrap="square" rtlCol="0">
            <a:spAutoFit/>
          </a:bodyPr>
          <a:lstStyle/>
          <a:p>
            <a:r>
              <a:rPr lang="en-US" sz="1600" dirty="0" err="1"/>
              <a:t>Sunghoon</a:t>
            </a:r>
            <a:r>
              <a:rPr lang="en-US" sz="1600" dirty="0"/>
              <a:t>: We can find out multiple regression lines for different segments to identify different key drivers. We can do this by using latent class regression.</a:t>
            </a:r>
          </a:p>
        </p:txBody>
      </p:sp>
      <p:pic>
        <p:nvPicPr>
          <p:cNvPr id="44" name="Picture 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b="33943"/>
          <a:stretch/>
        </p:blipFill>
        <p:spPr bwMode="auto">
          <a:xfrm>
            <a:off x="6368442" y="3699186"/>
            <a:ext cx="2716762" cy="25767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 name="TextBox 44"/>
          <p:cNvSpPr txBox="1"/>
          <p:nvPr/>
        </p:nvSpPr>
        <p:spPr>
          <a:xfrm>
            <a:off x="76200" y="4419600"/>
            <a:ext cx="5912499" cy="830997"/>
          </a:xfrm>
          <a:prstGeom prst="rect">
            <a:avLst/>
          </a:prstGeom>
          <a:noFill/>
        </p:spPr>
        <p:txBody>
          <a:bodyPr wrap="square" rtlCol="0">
            <a:spAutoFit/>
          </a:bodyPr>
          <a:lstStyle/>
          <a:p>
            <a:r>
              <a:rPr lang="en-US" sz="1600" b="1" dirty="0"/>
              <a:t>Bernie : But, our typical service data has more than 20 or 30 predictors, and they can be highly correlated. As I heard, that method can be problematic with this type of data.</a:t>
            </a:r>
          </a:p>
        </p:txBody>
      </p:sp>
      <p:sp>
        <p:nvSpPr>
          <p:cNvPr id="46" name="TextBox 45"/>
          <p:cNvSpPr txBox="1"/>
          <p:nvPr/>
        </p:nvSpPr>
        <p:spPr>
          <a:xfrm>
            <a:off x="76200" y="5257800"/>
            <a:ext cx="6052458" cy="1077218"/>
          </a:xfrm>
          <a:prstGeom prst="rect">
            <a:avLst/>
          </a:prstGeom>
          <a:noFill/>
        </p:spPr>
        <p:txBody>
          <a:bodyPr wrap="square" rtlCol="0">
            <a:spAutoFit/>
          </a:bodyPr>
          <a:lstStyle/>
          <a:p>
            <a:r>
              <a:rPr lang="en-US" sz="1600" b="1" dirty="0" err="1"/>
              <a:t>Sunghoon</a:t>
            </a:r>
            <a:r>
              <a:rPr lang="en-US" sz="1600" b="1" dirty="0"/>
              <a:t>: Well… If so, we typically use variable selection in normal regression analysis. But, as far as I know, there is no method for simultaneously handling variable selection and latent class regression yet. Perhaps I should develop one! </a:t>
            </a:r>
          </a:p>
        </p:txBody>
      </p:sp>
      <p:sp>
        <p:nvSpPr>
          <p:cNvPr id="2" name="TextBox 1"/>
          <p:cNvSpPr txBox="1"/>
          <p:nvPr/>
        </p:nvSpPr>
        <p:spPr>
          <a:xfrm>
            <a:off x="228600" y="575846"/>
            <a:ext cx="8731900" cy="323165"/>
          </a:xfrm>
          <a:prstGeom prst="rect">
            <a:avLst/>
          </a:prstGeom>
          <a:solidFill>
            <a:srgbClr val="FFFF99"/>
          </a:solidFill>
        </p:spPr>
        <p:txBody>
          <a:bodyPr wrap="square" rtlCol="0">
            <a:spAutoFit/>
          </a:bodyPr>
          <a:lstStyle/>
          <a:p>
            <a:r>
              <a:rPr lang="en-US" sz="1500" b="1" i="1" dirty="0"/>
              <a:t>Bernie: Marketing Director of Allstate Insurance, </a:t>
            </a:r>
            <a:r>
              <a:rPr lang="en-US" sz="1500" b="1" i="1" dirty="0" err="1"/>
              <a:t>Sunghoon</a:t>
            </a:r>
            <a:r>
              <a:rPr lang="en-US" sz="1500" b="1" i="1" dirty="0"/>
              <a:t>: Data Analytics Manager</a:t>
            </a:r>
          </a:p>
        </p:txBody>
      </p:sp>
      <p:pic>
        <p:nvPicPr>
          <p:cNvPr id="4" name="Picture 3"/>
          <p:cNvPicPr>
            <a:picLocks noChangeAspect="1"/>
          </p:cNvPicPr>
          <p:nvPr/>
        </p:nvPicPr>
        <p:blipFill>
          <a:blip r:embed="rId5"/>
          <a:stretch>
            <a:fillRect/>
          </a:stretch>
        </p:blipFill>
        <p:spPr>
          <a:xfrm>
            <a:off x="228600" y="1116896"/>
            <a:ext cx="2151560" cy="1356300"/>
          </a:xfrm>
          <a:prstGeom prst="rect">
            <a:avLst/>
          </a:prstGeom>
        </p:spPr>
      </p:pic>
    </p:spTree>
    <p:extLst>
      <p:ext uri="{BB962C8B-B14F-4D97-AF65-F5344CB8AC3E}">
        <p14:creationId xmlns:p14="http://schemas.microsoft.com/office/powerpoint/2010/main" val="2126941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0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6" grpId="0"/>
      <p:bldP spid="38" grpId="0"/>
      <p:bldP spid="42" grpId="0"/>
      <p:bldP spid="45" grpId="0"/>
      <p:bldP spid="4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229600" cy="990600"/>
          </a:xfrm>
        </p:spPr>
        <p:txBody>
          <a:bodyPr>
            <a:normAutofit/>
          </a:bodyPr>
          <a:lstStyle/>
          <a:p>
            <a:r>
              <a:rPr lang="en-US" dirty="0">
                <a:solidFill>
                  <a:schemeClr val="tx1"/>
                </a:solidFill>
                <a:latin typeface="Eras Medium ITC" panose="020B0602030504020804" pitchFamily="34" charset="0"/>
              </a:rPr>
              <a:t>Latent Class Regression</a:t>
            </a:r>
          </a:p>
        </p:txBody>
      </p:sp>
      <p:sp>
        <p:nvSpPr>
          <p:cNvPr id="3" name="Content Placeholder 2"/>
          <p:cNvSpPr>
            <a:spLocks noGrp="1"/>
          </p:cNvSpPr>
          <p:nvPr>
            <p:ph idx="1"/>
          </p:nvPr>
        </p:nvSpPr>
        <p:spPr>
          <a:xfrm>
            <a:off x="457200" y="1828800"/>
            <a:ext cx="8229600" cy="4876800"/>
          </a:xfrm>
        </p:spPr>
        <p:txBody>
          <a:bodyPr>
            <a:normAutofit lnSpcReduction="10000"/>
          </a:bodyPr>
          <a:lstStyle/>
          <a:p>
            <a:r>
              <a:rPr lang="en-US" dirty="0">
                <a:latin typeface="Eras Medium ITC" panose="020B0602030504020804" pitchFamily="34" charset="0"/>
              </a:rPr>
              <a:t>Amusement Park Satisfaction Data (see Text Book p160)</a:t>
            </a:r>
          </a:p>
          <a:p>
            <a:pPr lvl="1"/>
            <a:r>
              <a:rPr lang="en-US" dirty="0">
                <a:latin typeface="Eras Medium ITC" panose="020B0602030504020804" pitchFamily="34" charset="0"/>
              </a:rPr>
              <a:t>An amusement park collected survey from 500 customers and want to understand the relationship between various factors and customer satisfaction.</a:t>
            </a:r>
          </a:p>
          <a:p>
            <a:pPr lvl="1"/>
            <a:r>
              <a:rPr lang="en-US" dirty="0">
                <a:latin typeface="Eras Medium ITC" panose="020B0602030504020804" pitchFamily="34" charset="0"/>
              </a:rPr>
              <a:t>The data includes:</a:t>
            </a:r>
          </a:p>
          <a:p>
            <a:pPr lvl="2"/>
            <a:r>
              <a:rPr lang="en-US" dirty="0">
                <a:latin typeface="Eras Medium ITC" panose="020B0602030504020804" pitchFamily="34" charset="0"/>
              </a:rPr>
              <a:t>Distance (continuous): distance from home</a:t>
            </a:r>
          </a:p>
          <a:p>
            <a:pPr lvl="2"/>
            <a:r>
              <a:rPr lang="en-US" dirty="0">
                <a:latin typeface="Eras Medium ITC" panose="020B0602030504020804" pitchFamily="34" charset="0"/>
              </a:rPr>
              <a:t>Rides (continuous) # 100-point scale for satisfaction</a:t>
            </a:r>
          </a:p>
          <a:p>
            <a:pPr lvl="2"/>
            <a:r>
              <a:rPr lang="en-US" dirty="0">
                <a:latin typeface="Eras Medium ITC" panose="020B0602030504020804" pitchFamily="34" charset="0"/>
              </a:rPr>
              <a:t>Games (continuous) # 100-point scale for satisfaction</a:t>
            </a:r>
          </a:p>
          <a:p>
            <a:pPr lvl="2"/>
            <a:r>
              <a:rPr lang="en-US" dirty="0">
                <a:latin typeface="Eras Medium ITC" panose="020B0602030504020804" pitchFamily="34" charset="0"/>
              </a:rPr>
              <a:t>Wait (continuous) # 100-point scale for satisfaction</a:t>
            </a:r>
          </a:p>
          <a:p>
            <a:pPr lvl="2"/>
            <a:r>
              <a:rPr lang="en-US" dirty="0">
                <a:latin typeface="Eras Medium ITC" panose="020B0602030504020804" pitchFamily="34" charset="0"/>
              </a:rPr>
              <a:t>Clean (continuous) # 100-point scale for satisfaction</a:t>
            </a:r>
          </a:p>
          <a:p>
            <a:pPr lvl="2"/>
            <a:r>
              <a:rPr lang="en-US" dirty="0">
                <a:latin typeface="Eras Medium ITC" panose="020B0602030504020804" pitchFamily="34" charset="0"/>
              </a:rPr>
              <a:t>Overall (continuous) # 100-point scale for overall satisfaction (DV)</a:t>
            </a:r>
          </a:p>
          <a:p>
            <a:pPr lvl="2"/>
            <a:r>
              <a:rPr lang="en-US" dirty="0">
                <a:latin typeface="Eras Medium ITC" panose="020B0602030504020804" pitchFamily="34" charset="0"/>
              </a:rPr>
              <a:t>Try scale for IVs…</a:t>
            </a:r>
          </a:p>
          <a:p>
            <a:pPr lvl="2"/>
            <a:endParaRPr lang="en-US" dirty="0">
              <a:latin typeface="Eras Medium ITC" panose="020B0602030504020804" pitchFamily="34" charset="0"/>
            </a:endParaRPr>
          </a:p>
          <a:p>
            <a:pPr lvl="2"/>
            <a:endParaRPr lang="en-US" dirty="0">
              <a:latin typeface="Eras Medium ITC" panose="020B0602030504020804" pitchFamily="34" charset="0"/>
            </a:endParaRPr>
          </a:p>
        </p:txBody>
      </p:sp>
      <p:pic>
        <p:nvPicPr>
          <p:cNvPr id="4" name="Picture 3"/>
          <p:cNvPicPr>
            <a:picLocks noChangeAspect="1"/>
          </p:cNvPicPr>
          <p:nvPr/>
        </p:nvPicPr>
        <p:blipFill>
          <a:blip r:embed="rId2"/>
          <a:stretch>
            <a:fillRect/>
          </a:stretch>
        </p:blipFill>
        <p:spPr>
          <a:xfrm>
            <a:off x="6838950" y="-12700"/>
            <a:ext cx="2305050" cy="1536700"/>
          </a:xfrm>
          <a:prstGeom prst="rect">
            <a:avLst/>
          </a:prstGeom>
        </p:spPr>
      </p:pic>
    </p:spTree>
    <p:extLst>
      <p:ext uri="{BB962C8B-B14F-4D97-AF65-F5344CB8AC3E}">
        <p14:creationId xmlns:p14="http://schemas.microsoft.com/office/powerpoint/2010/main" val="3916183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3888" y="3733800"/>
            <a:ext cx="8062912" cy="2286000"/>
          </a:xfrm>
        </p:spPr>
        <p:txBody>
          <a:bodyPr>
            <a:normAutofit fontScale="90000"/>
          </a:bodyPr>
          <a:lstStyle/>
          <a:p>
            <a:r>
              <a:rPr lang="en-US" b="1" dirty="0"/>
              <a:t>Segmentation Models with Stochastic Variable Selection in Marketing (Kim, Fong and DeSarbo 2012)</a:t>
            </a:r>
          </a:p>
        </p:txBody>
      </p:sp>
      <p:sp>
        <p:nvSpPr>
          <p:cNvPr id="4" name="슬라이드 번호 개체 틀 3"/>
          <p:cNvSpPr>
            <a:spLocks noGrp="1"/>
          </p:cNvSpPr>
          <p:nvPr>
            <p:ph type="sldNum" sz="quarter" idx="12"/>
          </p:nvPr>
        </p:nvSpPr>
        <p:spPr/>
        <p:txBody>
          <a:bodyPr/>
          <a:lstStyle/>
          <a:p>
            <a:fld id="{2EE8A9E9-CABF-40EA-AD60-F59542DE86E2}" type="slidenum">
              <a:rPr lang="en-US" smtClean="0"/>
              <a:pPr/>
              <a:t>13</a:t>
            </a:fld>
            <a:endParaRPr lang="en-US"/>
          </a:p>
        </p:txBody>
      </p:sp>
      <p:pic>
        <p:nvPicPr>
          <p:cNvPr id="68612" name="Picture 4" descr="http://www.azbio.org/wp-content/uploads/2013/04/arizona-2500.jpg">
            <a:hlinkClick r:id="rId2"/>
          </p:cNvPr>
          <p:cNvPicPr>
            <a:picLocks noChangeAspect="1" noChangeArrowheads="1"/>
          </p:cNvPicPr>
          <p:nvPr/>
        </p:nvPicPr>
        <p:blipFill>
          <a:blip r:embed="rId3" cstate="print"/>
          <a:srcRect/>
          <a:stretch>
            <a:fillRect/>
          </a:stretch>
        </p:blipFill>
        <p:spPr bwMode="auto">
          <a:xfrm>
            <a:off x="-1" y="0"/>
            <a:ext cx="9143997" cy="3657600"/>
          </a:xfrm>
          <a:prstGeom prst="rect">
            <a:avLst/>
          </a:prstGeom>
          <a:noFill/>
        </p:spPr>
      </p:pic>
      <p:sp>
        <p:nvSpPr>
          <p:cNvPr id="5" name="Rectangle 4">
            <a:extLst>
              <a:ext uri="{FF2B5EF4-FFF2-40B4-BE49-F238E27FC236}">
                <a16:creationId xmlns:a16="http://schemas.microsoft.com/office/drawing/2014/main" id="{7CC56067-5E39-4706-816A-1D53E83BBEE1}"/>
              </a:ext>
            </a:extLst>
          </p:cNvPr>
          <p:cNvSpPr/>
          <p:nvPr/>
        </p:nvSpPr>
        <p:spPr>
          <a:xfrm>
            <a:off x="304800" y="6352144"/>
            <a:ext cx="6552628" cy="369332"/>
          </a:xfrm>
          <a:prstGeom prst="rect">
            <a:avLst/>
          </a:prstGeom>
        </p:spPr>
        <p:txBody>
          <a:bodyPr wrap="square">
            <a:spAutoFit/>
          </a:bodyPr>
          <a:lstStyle/>
          <a:p>
            <a:r>
              <a:rPr lang="en-US" dirty="0"/>
              <a:t>https://sites.google.com/a/asu.edu/skim348/home/model-codes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p:cNvSpPr/>
          <p:nvPr/>
        </p:nvSpPr>
        <p:spPr>
          <a:xfrm>
            <a:off x="6096000" y="5600700"/>
            <a:ext cx="1219200" cy="838200"/>
          </a:xfrm>
          <a:prstGeom prst="ellipse">
            <a:avLst/>
          </a:prstGeom>
          <a:solidFill>
            <a:srgbClr val="FFFF99"/>
          </a:soli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dirty="0">
                <a:latin typeface="Eras Medium ITC" pitchFamily="34" charset="0"/>
              </a:rPr>
              <a:t>Courtesy</a:t>
            </a:r>
          </a:p>
        </p:txBody>
      </p:sp>
      <p:sp>
        <p:nvSpPr>
          <p:cNvPr id="24" name="Oval 23"/>
          <p:cNvSpPr/>
          <p:nvPr/>
        </p:nvSpPr>
        <p:spPr>
          <a:xfrm>
            <a:off x="6096000" y="1866900"/>
            <a:ext cx="1219200" cy="838200"/>
          </a:xfrm>
          <a:prstGeom prst="ellipse">
            <a:avLst/>
          </a:prstGeom>
          <a:solidFill>
            <a:srgbClr val="FFFF99"/>
          </a:soli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dirty="0">
                <a:latin typeface="Eras Medium ITC" pitchFamily="34" charset="0"/>
              </a:rPr>
              <a:t>Problem Solving</a:t>
            </a:r>
          </a:p>
        </p:txBody>
      </p:sp>
      <p:sp>
        <p:nvSpPr>
          <p:cNvPr id="25" name="Oval 24"/>
          <p:cNvSpPr/>
          <p:nvPr/>
        </p:nvSpPr>
        <p:spPr>
          <a:xfrm>
            <a:off x="6095999" y="4909846"/>
            <a:ext cx="1219200" cy="838200"/>
          </a:xfrm>
          <a:prstGeom prst="ellipse">
            <a:avLst/>
          </a:prstGeom>
          <a:solidFill>
            <a:srgbClr val="FFFF99"/>
          </a:soli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dirty="0">
                <a:latin typeface="Eras Medium ITC" pitchFamily="34" charset="0"/>
              </a:rPr>
              <a:t>Safety</a:t>
            </a:r>
          </a:p>
        </p:txBody>
      </p:sp>
      <p:sp>
        <p:nvSpPr>
          <p:cNvPr id="29" name="Oval 28"/>
          <p:cNvSpPr/>
          <p:nvPr/>
        </p:nvSpPr>
        <p:spPr>
          <a:xfrm>
            <a:off x="6096000" y="2552700"/>
            <a:ext cx="1219200" cy="838200"/>
          </a:xfrm>
          <a:prstGeom prst="ellipse">
            <a:avLst/>
          </a:prstGeom>
          <a:solidFill>
            <a:srgbClr val="FFFF99"/>
          </a:soli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dirty="0">
                <a:latin typeface="Eras Medium ITC" pitchFamily="34" charset="0"/>
              </a:rPr>
              <a:t>Modern-Looking</a:t>
            </a:r>
          </a:p>
        </p:txBody>
      </p:sp>
      <p:sp>
        <p:nvSpPr>
          <p:cNvPr id="30" name="Rectangle 29"/>
          <p:cNvSpPr/>
          <p:nvPr/>
        </p:nvSpPr>
        <p:spPr>
          <a:xfrm>
            <a:off x="7220891" y="1581863"/>
            <a:ext cx="1465909" cy="1961437"/>
          </a:xfrm>
          <a:prstGeom prst="rect">
            <a:avLst/>
          </a:prstGeom>
          <a:noFill/>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Oval 19"/>
          <p:cNvSpPr/>
          <p:nvPr/>
        </p:nvSpPr>
        <p:spPr>
          <a:xfrm>
            <a:off x="838200" y="3657600"/>
            <a:ext cx="1295400" cy="838200"/>
          </a:xfrm>
          <a:prstGeom prst="ellipse">
            <a:avLst/>
          </a:prstGeom>
          <a:solidFill>
            <a:srgbClr val="FFFF99"/>
          </a:soli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b="1" dirty="0">
                <a:latin typeface="Eras Medium ITC" pitchFamily="34" charset="0"/>
              </a:rPr>
              <a:t>Prompt Service</a:t>
            </a:r>
          </a:p>
        </p:txBody>
      </p:sp>
      <p:sp>
        <p:nvSpPr>
          <p:cNvPr id="28" name="Oval 27"/>
          <p:cNvSpPr/>
          <p:nvPr/>
        </p:nvSpPr>
        <p:spPr>
          <a:xfrm>
            <a:off x="838200" y="5867400"/>
            <a:ext cx="1295400" cy="838200"/>
          </a:xfrm>
          <a:prstGeom prst="ellipse">
            <a:avLst/>
          </a:prstGeom>
          <a:solidFill>
            <a:srgbClr val="FFFF99"/>
          </a:soli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b="1" dirty="0">
                <a:latin typeface="Eras Medium ITC" pitchFamily="34" charset="0"/>
              </a:rPr>
              <a:t>Courtesy</a:t>
            </a:r>
          </a:p>
        </p:txBody>
      </p:sp>
      <p:sp>
        <p:nvSpPr>
          <p:cNvPr id="19" name="Oval 18"/>
          <p:cNvSpPr/>
          <p:nvPr/>
        </p:nvSpPr>
        <p:spPr>
          <a:xfrm>
            <a:off x="838200" y="2971800"/>
            <a:ext cx="1295400" cy="838200"/>
          </a:xfrm>
          <a:prstGeom prst="ellipse">
            <a:avLst/>
          </a:prstGeom>
          <a:solidFill>
            <a:srgbClr val="FFFF99"/>
          </a:soli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b="1" dirty="0">
                <a:latin typeface="Eras Medium ITC" pitchFamily="34" charset="0"/>
              </a:rPr>
              <a:t>Problem Solving</a:t>
            </a:r>
          </a:p>
        </p:txBody>
      </p:sp>
      <p:sp>
        <p:nvSpPr>
          <p:cNvPr id="18" name="Oval 17"/>
          <p:cNvSpPr/>
          <p:nvPr/>
        </p:nvSpPr>
        <p:spPr>
          <a:xfrm>
            <a:off x="838200" y="2286000"/>
            <a:ext cx="1295400" cy="838200"/>
          </a:xfrm>
          <a:prstGeom prst="ellipse">
            <a:avLst/>
          </a:prstGeom>
          <a:solidFill>
            <a:srgbClr val="FFFF99"/>
          </a:soli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b="1" dirty="0">
                <a:latin typeface="Eras Medium ITC" pitchFamily="34" charset="0"/>
              </a:rPr>
              <a:t>Care</a:t>
            </a:r>
          </a:p>
        </p:txBody>
      </p:sp>
      <p:sp>
        <p:nvSpPr>
          <p:cNvPr id="33" name="Oval 32"/>
          <p:cNvSpPr/>
          <p:nvPr/>
        </p:nvSpPr>
        <p:spPr>
          <a:xfrm>
            <a:off x="1371600" y="4724400"/>
            <a:ext cx="76200" cy="76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371600" y="5105400"/>
            <a:ext cx="76200" cy="76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1371600" y="5486400"/>
            <a:ext cx="76200" cy="76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Left Arrow 39"/>
          <p:cNvSpPr/>
          <p:nvPr/>
        </p:nvSpPr>
        <p:spPr>
          <a:xfrm flipH="1">
            <a:off x="3337617" y="1556677"/>
            <a:ext cx="2265915" cy="3891623"/>
          </a:xfrm>
          <a:prstGeom prst="leftArrow">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0" scaled="1"/>
            <a:tileRect/>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 </a:t>
            </a:r>
          </a:p>
        </p:txBody>
      </p:sp>
      <p:sp>
        <p:nvSpPr>
          <p:cNvPr id="27" name="Slide Number Placeholder 26"/>
          <p:cNvSpPr>
            <a:spLocks noGrp="1"/>
          </p:cNvSpPr>
          <p:nvPr>
            <p:ph type="sldNum" sz="quarter" idx="12"/>
          </p:nvPr>
        </p:nvSpPr>
        <p:spPr>
          <a:xfrm>
            <a:off x="7027448" y="6562917"/>
            <a:ext cx="2133600" cy="285752"/>
          </a:xfrm>
        </p:spPr>
        <p:txBody>
          <a:bodyPr/>
          <a:lstStyle/>
          <a:p>
            <a:pPr>
              <a:defRPr/>
            </a:pPr>
            <a:fld id="{513A9851-CA05-4C4A-89D1-C7CA9AD5CE9A}" type="slidenum">
              <a:rPr lang="en-US" smtClean="0"/>
              <a:pPr>
                <a:defRPr/>
              </a:pPr>
              <a:t>14</a:t>
            </a:fld>
            <a:endParaRPr lang="en-US"/>
          </a:p>
        </p:txBody>
      </p:sp>
      <p:sp>
        <p:nvSpPr>
          <p:cNvPr id="22" name="Oval 21"/>
          <p:cNvSpPr/>
          <p:nvPr/>
        </p:nvSpPr>
        <p:spPr>
          <a:xfrm>
            <a:off x="6096000" y="4224046"/>
            <a:ext cx="1219200" cy="838200"/>
          </a:xfrm>
          <a:prstGeom prst="ellipse">
            <a:avLst/>
          </a:prstGeom>
          <a:solidFill>
            <a:srgbClr val="FFFF99"/>
          </a:soli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dirty="0">
                <a:latin typeface="Eras Medium ITC" pitchFamily="34" charset="0"/>
              </a:rPr>
              <a:t>Care</a:t>
            </a:r>
          </a:p>
        </p:txBody>
      </p:sp>
      <p:sp>
        <p:nvSpPr>
          <p:cNvPr id="46" name="TextBox 45"/>
          <p:cNvSpPr txBox="1"/>
          <p:nvPr/>
        </p:nvSpPr>
        <p:spPr>
          <a:xfrm>
            <a:off x="2346650" y="5499437"/>
            <a:ext cx="3673150" cy="1015663"/>
          </a:xfrm>
          <a:prstGeom prst="rect">
            <a:avLst/>
          </a:prstGeom>
          <a:noFill/>
          <a:ln>
            <a:noFill/>
          </a:ln>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2000" b="1" dirty="0">
                <a:solidFill>
                  <a:schemeClr val="tx1"/>
                </a:solidFill>
                <a:latin typeface="Eras Medium ITC" pitchFamily="34" charset="0"/>
              </a:rPr>
              <a:t>Simultaneously Selecting Key Drivers , Regression Analysis and Segmentation </a:t>
            </a:r>
          </a:p>
        </p:txBody>
      </p:sp>
      <p:sp>
        <p:nvSpPr>
          <p:cNvPr id="47" name="TextBox 46"/>
          <p:cNvSpPr txBox="1"/>
          <p:nvPr/>
        </p:nvSpPr>
        <p:spPr>
          <a:xfrm>
            <a:off x="522997" y="78123"/>
            <a:ext cx="7935202" cy="584775"/>
          </a:xfrm>
          <a:prstGeom prst="rect">
            <a:avLst/>
          </a:prstGeom>
          <a:noFill/>
        </p:spPr>
        <p:txBody>
          <a:bodyPr wrap="square" rtlCol="0">
            <a:spAutoFit/>
          </a:bodyPr>
          <a:lstStyle/>
          <a:p>
            <a:pPr algn="ctr"/>
            <a:r>
              <a:rPr lang="en-US" sz="3200" b="1" dirty="0">
                <a:latin typeface="+mj-lt"/>
              </a:rPr>
              <a:t>Segmentation with Stochastic Variable Selection</a:t>
            </a:r>
          </a:p>
        </p:txBody>
      </p:sp>
      <p:pic>
        <p:nvPicPr>
          <p:cNvPr id="56" name="Picture 7" descr="C:\Users\suk220\AppData\Local\Microsoft\Windows\Temporary Internet Files\Content.IE5\D4LD6PN0\MC900431556[1].png"/>
          <p:cNvPicPr>
            <a:picLocks noChangeAspect="1" noChangeArrowheads="1"/>
          </p:cNvPicPr>
          <p:nvPr/>
        </p:nvPicPr>
        <p:blipFill>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3181901" y="2381801"/>
            <a:ext cx="1085299" cy="108529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7" descr="C:\Users\suk220\AppData\Local\Microsoft\Windows\Temporary Internet Files\Content.IE5\D4LD6PN0\MC900431556[1].png"/>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4176585" y="2547495"/>
            <a:ext cx="1085752" cy="1085752"/>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7" descr="C:\Users\suk220\AppData\Local\Microsoft\Windows\Temporary Internet Files\Content.IE5\D4LD6PN0\MC900431556[1].png"/>
          <p:cNvPicPr>
            <a:picLocks noChangeAspect="1" noChangeArrowheads="1"/>
          </p:cNvPicPr>
          <p:nvPr/>
        </p:nvPicPr>
        <p:blipFill>
          <a:blip r:embed="rId6" cstate="print">
            <a:duotone>
              <a:prstClr val="black"/>
              <a:schemeClr val="accent5">
                <a:tint val="45000"/>
                <a:satMod val="400000"/>
              </a:schemeClr>
            </a:duotone>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3337617" y="3301391"/>
            <a:ext cx="1558978" cy="1558978"/>
          </a:xfrm>
          <a:prstGeom prst="rect">
            <a:avLst/>
          </a:prstGeom>
          <a:noFill/>
          <a:extLst>
            <a:ext uri="{909E8E84-426E-40DD-AFC4-6F175D3DCCD1}">
              <a14:hiddenFill xmlns:a14="http://schemas.microsoft.com/office/drawing/2010/main">
                <a:solidFill>
                  <a:srgbClr val="FFFFFF"/>
                </a:solidFill>
              </a14:hiddenFill>
            </a:ext>
          </a:extLst>
        </p:spPr>
      </p:pic>
      <p:sp>
        <p:nvSpPr>
          <p:cNvPr id="59" name="Oval 58"/>
          <p:cNvSpPr/>
          <p:nvPr/>
        </p:nvSpPr>
        <p:spPr>
          <a:xfrm>
            <a:off x="685800" y="1295400"/>
            <a:ext cx="1660850" cy="838200"/>
          </a:xfrm>
          <a:prstGeom prst="ellipse">
            <a:avLst/>
          </a:prstGeom>
          <a:solidFill>
            <a:srgbClr val="FFC000"/>
          </a:soli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b="1" dirty="0">
                <a:latin typeface="Eras Medium ITC" pitchFamily="34" charset="0"/>
              </a:rPr>
              <a:t>DV:</a:t>
            </a:r>
          </a:p>
          <a:p>
            <a:pPr algn="ctr"/>
            <a:r>
              <a:rPr lang="en-US" sz="1400" b="1" dirty="0">
                <a:latin typeface="Eras Medium ITC" pitchFamily="34" charset="0"/>
              </a:rPr>
              <a:t>Satisfaction</a:t>
            </a:r>
          </a:p>
        </p:txBody>
      </p:sp>
      <p:sp>
        <p:nvSpPr>
          <p:cNvPr id="14" name="TextBox 13"/>
          <p:cNvSpPr txBox="1"/>
          <p:nvPr/>
        </p:nvSpPr>
        <p:spPr>
          <a:xfrm>
            <a:off x="7386296" y="1580604"/>
            <a:ext cx="1135097" cy="523220"/>
          </a:xfrm>
          <a:prstGeom prst="rect">
            <a:avLst/>
          </a:prstGeom>
          <a:noFill/>
        </p:spPr>
        <p:txBody>
          <a:bodyPr wrap="square" rtlCol="0">
            <a:spAutoFit/>
          </a:bodyPr>
          <a:lstStyle/>
          <a:p>
            <a:r>
              <a:rPr lang="en-US" sz="1400" dirty="0"/>
              <a:t>Segment 1 (20%)</a:t>
            </a:r>
          </a:p>
        </p:txBody>
      </p:sp>
      <p:sp>
        <p:nvSpPr>
          <p:cNvPr id="62" name="TextBox 61"/>
          <p:cNvSpPr txBox="1"/>
          <p:nvPr/>
        </p:nvSpPr>
        <p:spPr>
          <a:xfrm>
            <a:off x="7386295" y="4299533"/>
            <a:ext cx="1135097" cy="523220"/>
          </a:xfrm>
          <a:prstGeom prst="rect">
            <a:avLst/>
          </a:prstGeom>
          <a:noFill/>
        </p:spPr>
        <p:txBody>
          <a:bodyPr wrap="square" rtlCol="0">
            <a:spAutoFit/>
          </a:bodyPr>
          <a:lstStyle/>
          <a:p>
            <a:r>
              <a:rPr lang="en-US" sz="1400" dirty="0"/>
              <a:t>Segment 2 (30%)</a:t>
            </a:r>
          </a:p>
        </p:txBody>
      </p:sp>
      <p:sp>
        <p:nvSpPr>
          <p:cNvPr id="35" name="Rectangle 34"/>
          <p:cNvSpPr/>
          <p:nvPr/>
        </p:nvSpPr>
        <p:spPr>
          <a:xfrm>
            <a:off x="7248743" y="4229100"/>
            <a:ext cx="1438057" cy="2133600"/>
          </a:xfrm>
          <a:prstGeom prst="rect">
            <a:avLst/>
          </a:prstGeom>
          <a:noFill/>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9" name="Picture 2"/>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8586" t="2354" r="31577" b="-2354"/>
          <a:stretch/>
        </p:blipFill>
        <p:spPr bwMode="auto">
          <a:xfrm>
            <a:off x="7589974" y="4863165"/>
            <a:ext cx="791177" cy="1423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 name="Picture 2"/>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9143" t="786" r="9143" b="-786"/>
          <a:stretch/>
        </p:blipFill>
        <p:spPr bwMode="auto">
          <a:xfrm>
            <a:off x="7467600" y="2133599"/>
            <a:ext cx="990599" cy="13140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286000" y="609600"/>
            <a:ext cx="4419600" cy="400110"/>
          </a:xfrm>
          <a:prstGeom prst="rect">
            <a:avLst/>
          </a:prstGeom>
          <a:noFill/>
        </p:spPr>
        <p:txBody>
          <a:bodyPr wrap="square" rtlCol="0">
            <a:spAutoFit/>
          </a:bodyPr>
          <a:lstStyle/>
          <a:p>
            <a:pPr algn="ctr"/>
            <a:r>
              <a:rPr lang="en-US" sz="2000" dirty="0"/>
              <a:t>(Kim, Fong and </a:t>
            </a:r>
            <a:r>
              <a:rPr lang="en-US" sz="2000" dirty="0" err="1"/>
              <a:t>DeSarbo</a:t>
            </a:r>
            <a:r>
              <a:rPr lang="en-US" sz="2000" dirty="0"/>
              <a:t> 2012)</a:t>
            </a:r>
          </a:p>
        </p:txBody>
      </p:sp>
    </p:spTree>
    <p:extLst>
      <p:ext uri="{BB962C8B-B14F-4D97-AF65-F5344CB8AC3E}">
        <p14:creationId xmlns:p14="http://schemas.microsoft.com/office/powerpoint/2010/main" val="1393788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checkerboard(across)">
                                      <p:cBhvr>
                                        <p:cTn id="7" dur="500"/>
                                        <p:tgtEl>
                                          <p:spTgt spid="40"/>
                                        </p:tgtEl>
                                      </p:cBhvr>
                                    </p:animEffect>
                                  </p:childTnLst>
                                </p:cTn>
                              </p:par>
                              <p:par>
                                <p:cTn id="8" presetID="5" presetClass="entr" presetSubtype="1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checkerboard(across)">
                                      <p:cBhvr>
                                        <p:cTn id="10" dur="500"/>
                                        <p:tgtEl>
                                          <p:spTgt spid="57"/>
                                        </p:tgtEl>
                                      </p:cBhvr>
                                    </p:animEffect>
                                  </p:childTnLst>
                                </p:cTn>
                              </p:par>
                              <p:par>
                                <p:cTn id="11" presetID="5" presetClass="entr" presetSubtype="10" fill="hold"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checkerboard(across)">
                                      <p:cBhvr>
                                        <p:cTn id="13" dur="500"/>
                                        <p:tgtEl>
                                          <p:spTgt spid="56"/>
                                        </p:tgtEl>
                                      </p:cBhvr>
                                    </p:animEffect>
                                  </p:childTnLst>
                                </p:cTn>
                              </p:par>
                              <p:par>
                                <p:cTn id="14" presetID="5" presetClass="entr" presetSubtype="1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checkerboard(across)">
                                      <p:cBhvr>
                                        <p:cTn id="16" dur="500"/>
                                        <p:tgtEl>
                                          <p:spTgt spid="58"/>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checkerboard(across)">
                                      <p:cBhvr>
                                        <p:cTn id="19" dur="500"/>
                                        <p:tgtEl>
                                          <p:spTgt spid="4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62"/>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39"/>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9" grpId="0" animBg="1"/>
      <p:bldP spid="30" grpId="0" animBg="1"/>
      <p:bldP spid="40" grpId="0" animBg="1"/>
      <p:bldP spid="22" grpId="0" animBg="1"/>
      <p:bldP spid="46" grpId="0"/>
      <p:bldP spid="14" grpId="0"/>
      <p:bldP spid="62" grpId="0"/>
      <p:bldP spid="3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228600" y="1225511"/>
            <a:ext cx="8610600" cy="5022889"/>
          </a:xfrm>
        </p:spPr>
        <p:txBody>
          <a:bodyPr>
            <a:normAutofit/>
          </a:bodyPr>
          <a:lstStyle/>
          <a:p>
            <a:r>
              <a:rPr lang="en-US" sz="2800" b="1" dirty="0"/>
              <a:t>Consumer Heterogeneity in feature utilization</a:t>
            </a:r>
            <a:r>
              <a:rPr lang="en-US" sz="2800" dirty="0"/>
              <a:t>: Consumers may utilize or weight </a:t>
            </a:r>
            <a:r>
              <a:rPr lang="en-US" sz="2800" b="1" i="1" dirty="0">
                <a:solidFill>
                  <a:srgbClr val="FF0000"/>
                </a:solidFill>
              </a:rPr>
              <a:t>different</a:t>
            </a:r>
            <a:r>
              <a:rPr lang="en-US" sz="2800" i="1" dirty="0"/>
              <a:t> </a:t>
            </a:r>
            <a:r>
              <a:rPr lang="en-US" sz="2800" dirty="0"/>
              <a:t>attributes of brands to form their attitudes and choices.</a:t>
            </a:r>
          </a:p>
          <a:p>
            <a:r>
              <a:rPr lang="en-US" sz="2800" dirty="0"/>
              <a:t>Various factors from literature:</a:t>
            </a:r>
          </a:p>
          <a:p>
            <a:pPr lvl="1"/>
            <a:r>
              <a:rPr lang="en-US" sz="2400" dirty="0"/>
              <a:t>Different goals </a:t>
            </a:r>
          </a:p>
          <a:p>
            <a:pPr lvl="2"/>
            <a:r>
              <a:rPr lang="en-US" sz="1800" dirty="0"/>
              <a:t>E.g., Accuracy goals: more extensive processing of attribute information  Vs. Effort minimization goals: fewer attributes. (Payne, </a:t>
            </a:r>
            <a:r>
              <a:rPr lang="en-US" sz="1800" dirty="0" err="1"/>
              <a:t>Bettman</a:t>
            </a:r>
            <a:r>
              <a:rPr lang="en-US" sz="1800" dirty="0"/>
              <a:t>, and Johnson 1993)</a:t>
            </a:r>
          </a:p>
          <a:p>
            <a:pPr lvl="1"/>
            <a:r>
              <a:rPr lang="en-US" sz="2400" dirty="0"/>
              <a:t>Prior knowledge </a:t>
            </a:r>
          </a:p>
          <a:p>
            <a:pPr lvl="2"/>
            <a:r>
              <a:rPr lang="en-US" sz="1800" dirty="0"/>
              <a:t>E.g., Experts recalls more attributes than novices and experts are more likely to focus on important and relevant attributes. (Alba and Hutchinson 1987, Vincente and Wang 1998)</a:t>
            </a:r>
          </a:p>
          <a:p>
            <a:pPr lvl="1"/>
            <a:r>
              <a:rPr lang="en-US" sz="2400" dirty="0"/>
              <a:t>Contextual factors </a:t>
            </a:r>
          </a:p>
          <a:p>
            <a:pPr lvl="2"/>
            <a:r>
              <a:rPr lang="en-US" sz="1800" dirty="0"/>
              <a:t>E.g., Under severe time pressure, consumers select a few important attributes and evaluate alternatives on the basis of this restricted set of dimensions (Payne, </a:t>
            </a:r>
            <a:r>
              <a:rPr lang="en-US" sz="1800" dirty="0" err="1"/>
              <a:t>Bettman</a:t>
            </a:r>
            <a:r>
              <a:rPr lang="en-US" sz="1800" dirty="0"/>
              <a:t>, and </a:t>
            </a:r>
            <a:r>
              <a:rPr lang="en-US" sz="1800" dirty="0" err="1"/>
              <a:t>Luce</a:t>
            </a:r>
            <a:r>
              <a:rPr lang="en-US" sz="1800" dirty="0"/>
              <a:t> 1996)</a:t>
            </a:r>
          </a:p>
        </p:txBody>
      </p:sp>
      <p:sp>
        <p:nvSpPr>
          <p:cNvPr id="2" name="Title 1"/>
          <p:cNvSpPr>
            <a:spLocks noGrp="1"/>
          </p:cNvSpPr>
          <p:nvPr>
            <p:ph type="title"/>
          </p:nvPr>
        </p:nvSpPr>
        <p:spPr>
          <a:xfrm>
            <a:off x="0" y="88879"/>
            <a:ext cx="9144000" cy="939784"/>
          </a:xfrm>
        </p:spPr>
        <p:txBody>
          <a:bodyPr>
            <a:normAutofit/>
          </a:bodyPr>
          <a:lstStyle/>
          <a:p>
            <a:pPr algn="ctr"/>
            <a:r>
              <a:rPr lang="en-US" sz="3600" b="1" dirty="0">
                <a:effectLst/>
              </a:rPr>
              <a:t>Behavioral Decision Theory in Marketing</a:t>
            </a:r>
          </a:p>
        </p:txBody>
      </p:sp>
      <p:sp>
        <p:nvSpPr>
          <p:cNvPr id="10" name="Slide Number Placeholder 9"/>
          <p:cNvSpPr>
            <a:spLocks noGrp="1"/>
          </p:cNvSpPr>
          <p:nvPr>
            <p:ph type="sldNum" sz="quarter" idx="12"/>
          </p:nvPr>
        </p:nvSpPr>
        <p:spPr/>
        <p:txBody>
          <a:bodyPr/>
          <a:lstStyle/>
          <a:p>
            <a:fld id="{2EE8A9E9-CABF-40EA-AD60-F59542DE86E2}" type="slidenum">
              <a:rPr lang="en-US" smtClean="0"/>
              <a:pPr/>
              <a:t>15</a:t>
            </a:fld>
            <a:endParaRPr lang="en-US"/>
          </a:p>
        </p:txBody>
      </p:sp>
      <p:sp>
        <p:nvSpPr>
          <p:cNvPr id="9" name="Rectangle 7"/>
          <p:cNvSpPr/>
          <p:nvPr/>
        </p:nvSpPr>
        <p:spPr>
          <a:xfrm>
            <a:off x="304800" y="6553200"/>
            <a:ext cx="2017336" cy="31432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INTRODUCTION</a:t>
            </a:r>
          </a:p>
        </p:txBody>
      </p:sp>
      <p:sp>
        <p:nvSpPr>
          <p:cNvPr id="11" name="Rectangle 10"/>
          <p:cNvSpPr/>
          <p:nvPr/>
        </p:nvSpPr>
        <p:spPr>
          <a:xfrm>
            <a:off x="22860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MODEL DESCRIPTION</a:t>
            </a:r>
          </a:p>
        </p:txBody>
      </p:sp>
      <p:sp>
        <p:nvSpPr>
          <p:cNvPr id="12" name="Rectangle 12"/>
          <p:cNvSpPr/>
          <p:nvPr/>
        </p:nvSpPr>
        <p:spPr>
          <a:xfrm>
            <a:off x="42672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APPLICATION RESULT</a:t>
            </a:r>
          </a:p>
        </p:txBody>
      </p:sp>
      <p:sp>
        <p:nvSpPr>
          <p:cNvPr id="13" name="Rectangle 13"/>
          <p:cNvSpPr/>
          <p:nvPr/>
        </p:nvSpPr>
        <p:spPr>
          <a:xfrm>
            <a:off x="62484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DISCUSSION</a:t>
            </a:r>
          </a:p>
        </p:txBody>
      </p:sp>
    </p:spTree>
    <p:extLst>
      <p:ext uri="{BB962C8B-B14F-4D97-AF65-F5344CB8AC3E}">
        <p14:creationId xmlns:p14="http://schemas.microsoft.com/office/powerpoint/2010/main" val="3421844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2400" y="1114392"/>
            <a:ext cx="8610600" cy="4933942"/>
          </a:xfrm>
        </p:spPr>
        <p:txBody>
          <a:bodyPr>
            <a:noAutofit/>
          </a:bodyPr>
          <a:lstStyle/>
          <a:p>
            <a:r>
              <a:rPr lang="en-US" sz="2800" dirty="0"/>
              <a:t>Various factors from literature (Cont’d):</a:t>
            </a:r>
            <a:endParaRPr lang="en-US" sz="2400" dirty="0"/>
          </a:p>
          <a:p>
            <a:pPr lvl="1"/>
            <a:r>
              <a:rPr lang="en-US" sz="2400" dirty="0"/>
              <a:t>Involvement</a:t>
            </a:r>
          </a:p>
          <a:p>
            <a:pPr lvl="2"/>
            <a:r>
              <a:rPr lang="en-US" sz="1800" dirty="0"/>
              <a:t>E.g., Highly involved decision makers tend to focus on relevant aspects of the choice task; Subjects with low involvement tend to focus on peripheral aspects (Petty and </a:t>
            </a:r>
            <a:r>
              <a:rPr lang="en-US" sz="1800" dirty="0" err="1"/>
              <a:t>Cacioppo</a:t>
            </a:r>
            <a:r>
              <a:rPr lang="en-US" sz="1800" dirty="0"/>
              <a:t> 1986).</a:t>
            </a:r>
          </a:p>
          <a:p>
            <a:pPr lvl="1"/>
            <a:r>
              <a:rPr lang="en-US" sz="2400" dirty="0"/>
              <a:t>Positive affect</a:t>
            </a:r>
          </a:p>
          <a:p>
            <a:pPr lvl="2"/>
            <a:r>
              <a:rPr lang="en-US" sz="1800" dirty="0"/>
              <a:t>E.g., Individuals in a positive mood are cognitively more flexible than those in negative or neutral moods, and they might utilize more attributes and broader dimensions during decision making (</a:t>
            </a:r>
            <a:r>
              <a:rPr lang="en-US" sz="1800" dirty="0" err="1"/>
              <a:t>Isen</a:t>
            </a:r>
            <a:r>
              <a:rPr lang="en-US" sz="1800" dirty="0"/>
              <a:t> 1993, </a:t>
            </a:r>
            <a:r>
              <a:rPr lang="en-US" sz="1800" dirty="0" err="1"/>
              <a:t>Isen</a:t>
            </a:r>
            <a:r>
              <a:rPr lang="en-US" sz="1800" dirty="0"/>
              <a:t>, </a:t>
            </a:r>
            <a:r>
              <a:rPr lang="en-US" sz="1800" dirty="0" err="1"/>
              <a:t>Daubman</a:t>
            </a:r>
            <a:r>
              <a:rPr lang="en-US" sz="1800" dirty="0"/>
              <a:t> and </a:t>
            </a:r>
            <a:r>
              <a:rPr lang="en-US" sz="1800" dirty="0" err="1"/>
              <a:t>Nowicki</a:t>
            </a:r>
            <a:r>
              <a:rPr lang="en-US" sz="1800" dirty="0"/>
              <a:t> 1987).</a:t>
            </a:r>
          </a:p>
          <a:p>
            <a:r>
              <a:rPr lang="en-US" sz="2400" dirty="0"/>
              <a:t>There can be substantial heterogeneity when different consumers derive their brand choices (or preferences) in terms of the different types of attribute information.</a:t>
            </a:r>
          </a:p>
          <a:p>
            <a:r>
              <a:rPr lang="en-US" sz="2400" dirty="0">
                <a:solidFill>
                  <a:srgbClr val="FF0000"/>
                </a:solidFill>
              </a:rPr>
              <a:t>This type of heterogeneity becomes relevant when dealing with evaluations of brands with </a:t>
            </a:r>
            <a:r>
              <a:rPr lang="en-US" sz="2400" b="1" i="1" dirty="0">
                <a:solidFill>
                  <a:srgbClr val="FF0000"/>
                </a:solidFill>
              </a:rPr>
              <a:t>many</a:t>
            </a:r>
            <a:r>
              <a:rPr lang="en-US" sz="2400" dirty="0">
                <a:solidFill>
                  <a:srgbClr val="FF0000"/>
                </a:solidFill>
              </a:rPr>
              <a:t> features.</a:t>
            </a:r>
          </a:p>
        </p:txBody>
      </p:sp>
      <p:sp>
        <p:nvSpPr>
          <p:cNvPr id="2" name="Title 1"/>
          <p:cNvSpPr>
            <a:spLocks noGrp="1"/>
          </p:cNvSpPr>
          <p:nvPr>
            <p:ph type="title"/>
          </p:nvPr>
        </p:nvSpPr>
        <p:spPr>
          <a:xfrm>
            <a:off x="0" y="0"/>
            <a:ext cx="9144000" cy="939784"/>
          </a:xfrm>
        </p:spPr>
        <p:txBody>
          <a:bodyPr>
            <a:normAutofit/>
          </a:bodyPr>
          <a:lstStyle/>
          <a:p>
            <a:r>
              <a:rPr lang="en-US" b="1" dirty="0">
                <a:effectLst/>
              </a:rPr>
              <a:t>Behavioral Decision Theory in Marketing</a:t>
            </a:r>
          </a:p>
        </p:txBody>
      </p:sp>
      <p:sp>
        <p:nvSpPr>
          <p:cNvPr id="10" name="Slide Number Placeholder 9"/>
          <p:cNvSpPr>
            <a:spLocks noGrp="1"/>
          </p:cNvSpPr>
          <p:nvPr>
            <p:ph type="sldNum" sz="quarter" idx="12"/>
          </p:nvPr>
        </p:nvSpPr>
        <p:spPr/>
        <p:txBody>
          <a:bodyPr/>
          <a:lstStyle/>
          <a:p>
            <a:fld id="{2EE8A9E9-CABF-40EA-AD60-F59542DE86E2}" type="slidenum">
              <a:rPr lang="en-US" smtClean="0"/>
              <a:pPr/>
              <a:t>16</a:t>
            </a:fld>
            <a:endParaRPr lang="en-US"/>
          </a:p>
        </p:txBody>
      </p:sp>
      <p:sp>
        <p:nvSpPr>
          <p:cNvPr id="9" name="Rectangle 7"/>
          <p:cNvSpPr/>
          <p:nvPr/>
        </p:nvSpPr>
        <p:spPr>
          <a:xfrm>
            <a:off x="304800" y="6553200"/>
            <a:ext cx="2017336" cy="31432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INTRODUCTION</a:t>
            </a:r>
          </a:p>
        </p:txBody>
      </p:sp>
      <p:sp>
        <p:nvSpPr>
          <p:cNvPr id="11" name="Rectangle 10"/>
          <p:cNvSpPr/>
          <p:nvPr/>
        </p:nvSpPr>
        <p:spPr>
          <a:xfrm>
            <a:off x="22860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MODEL DESCRIPTION</a:t>
            </a:r>
          </a:p>
        </p:txBody>
      </p:sp>
      <p:sp>
        <p:nvSpPr>
          <p:cNvPr id="12" name="Rectangle 12"/>
          <p:cNvSpPr/>
          <p:nvPr/>
        </p:nvSpPr>
        <p:spPr>
          <a:xfrm>
            <a:off x="42672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APPLICATION RESULT</a:t>
            </a:r>
          </a:p>
        </p:txBody>
      </p:sp>
      <p:sp>
        <p:nvSpPr>
          <p:cNvPr id="13" name="Rectangle 13"/>
          <p:cNvSpPr/>
          <p:nvPr/>
        </p:nvSpPr>
        <p:spPr>
          <a:xfrm>
            <a:off x="62484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DISCUSSION</a:t>
            </a:r>
          </a:p>
        </p:txBody>
      </p:sp>
    </p:spTree>
    <p:extLst>
      <p:ext uri="{BB962C8B-B14F-4D97-AF65-F5344CB8AC3E}">
        <p14:creationId xmlns:p14="http://schemas.microsoft.com/office/powerpoint/2010/main" val="2514909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90501" y="1355845"/>
            <a:ext cx="8763000" cy="5000506"/>
          </a:xfrm>
        </p:spPr>
        <p:txBody>
          <a:bodyPr>
            <a:normAutofit fontScale="85000" lnSpcReduction="20000"/>
          </a:bodyPr>
          <a:lstStyle/>
          <a:p>
            <a:pPr>
              <a:lnSpc>
                <a:spcPct val="150000"/>
              </a:lnSpc>
            </a:pPr>
            <a:r>
              <a:rPr lang="en-US" sz="2400" dirty="0"/>
              <a:t>Firms are currently adding more and more features into consumer products: E.g., smart phones, smart TV’s, automobiles, laptop computers, tablets etc.</a:t>
            </a:r>
          </a:p>
          <a:p>
            <a:pPr>
              <a:lnSpc>
                <a:spcPct val="150000"/>
              </a:lnSpc>
            </a:pPr>
            <a:r>
              <a:rPr lang="en-US" sz="2400" dirty="0"/>
              <a:t>This trend restricts the use of some traditional methods such as conjoint analysis where it is recommended not to utilize more than six or seven attributes or features (Green and Srinivasan 1978) to collect such preferences or choices.</a:t>
            </a:r>
          </a:p>
          <a:p>
            <a:pPr>
              <a:lnSpc>
                <a:spcPct val="150000"/>
              </a:lnSpc>
            </a:pPr>
            <a:r>
              <a:rPr lang="en-US" sz="2400" dirty="0"/>
              <a:t>Given a long list of attributes/features, consumers usually make their choice decisions only based on a subset of important attributes/features due to convenience, cost of thinking, or lack of expertise (</a:t>
            </a:r>
            <a:r>
              <a:rPr lang="en-US" sz="2400" dirty="0" err="1"/>
              <a:t>Gilbride</a:t>
            </a:r>
            <a:r>
              <a:rPr lang="en-US" sz="2400" dirty="0"/>
              <a:t>, Allenby, and </a:t>
            </a:r>
            <a:r>
              <a:rPr lang="en-US" sz="2400" dirty="0" err="1"/>
              <a:t>Brazell</a:t>
            </a:r>
            <a:r>
              <a:rPr lang="en-US" sz="2400" dirty="0"/>
              <a:t> 2006).</a:t>
            </a:r>
          </a:p>
          <a:p>
            <a:pPr>
              <a:lnSpc>
                <a:spcPct val="150000"/>
              </a:lnSpc>
            </a:pPr>
            <a:r>
              <a:rPr lang="en-US" sz="2400" dirty="0"/>
              <a:t>However, traditional choice methods assumed that consumers consider every attribute/feature for their choice.</a:t>
            </a:r>
          </a:p>
        </p:txBody>
      </p:sp>
      <p:sp>
        <p:nvSpPr>
          <p:cNvPr id="2" name="Title 1"/>
          <p:cNvSpPr>
            <a:spLocks noGrp="1"/>
          </p:cNvSpPr>
          <p:nvPr>
            <p:ph type="title"/>
          </p:nvPr>
        </p:nvSpPr>
        <p:spPr>
          <a:xfrm>
            <a:off x="1" y="219212"/>
            <a:ext cx="9144000" cy="939784"/>
          </a:xfrm>
        </p:spPr>
        <p:txBody>
          <a:bodyPr>
            <a:normAutofit/>
          </a:bodyPr>
          <a:lstStyle/>
          <a:p>
            <a:pPr algn="ctr"/>
            <a:r>
              <a:rPr lang="en-US" b="1" dirty="0"/>
              <a:t>Challenges: increasing number of features</a:t>
            </a:r>
            <a:endParaRPr lang="en-US" b="1" dirty="0">
              <a:effectLst/>
            </a:endParaRPr>
          </a:p>
        </p:txBody>
      </p:sp>
      <p:sp>
        <p:nvSpPr>
          <p:cNvPr id="10" name="Slide Number Placeholder 9"/>
          <p:cNvSpPr>
            <a:spLocks noGrp="1"/>
          </p:cNvSpPr>
          <p:nvPr>
            <p:ph type="sldNum" sz="quarter" idx="12"/>
          </p:nvPr>
        </p:nvSpPr>
        <p:spPr/>
        <p:txBody>
          <a:bodyPr/>
          <a:lstStyle/>
          <a:p>
            <a:fld id="{2EE8A9E9-CABF-40EA-AD60-F59542DE86E2}" type="slidenum">
              <a:rPr lang="en-US" smtClean="0"/>
              <a:pPr/>
              <a:t>17</a:t>
            </a:fld>
            <a:endParaRPr lang="en-US"/>
          </a:p>
        </p:txBody>
      </p:sp>
      <p:sp>
        <p:nvSpPr>
          <p:cNvPr id="9" name="Rectangle 7"/>
          <p:cNvSpPr/>
          <p:nvPr/>
        </p:nvSpPr>
        <p:spPr>
          <a:xfrm>
            <a:off x="304800" y="6553200"/>
            <a:ext cx="2017336" cy="31432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INTRODUCTION</a:t>
            </a:r>
          </a:p>
        </p:txBody>
      </p:sp>
      <p:sp>
        <p:nvSpPr>
          <p:cNvPr id="11" name="Rectangle 10"/>
          <p:cNvSpPr/>
          <p:nvPr/>
        </p:nvSpPr>
        <p:spPr>
          <a:xfrm>
            <a:off x="22860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MODEL DESCRIPTION</a:t>
            </a:r>
          </a:p>
        </p:txBody>
      </p:sp>
      <p:sp>
        <p:nvSpPr>
          <p:cNvPr id="12" name="Rectangle 12"/>
          <p:cNvSpPr/>
          <p:nvPr/>
        </p:nvSpPr>
        <p:spPr>
          <a:xfrm>
            <a:off x="42672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APPLICATION RESULT</a:t>
            </a:r>
          </a:p>
        </p:txBody>
      </p:sp>
      <p:sp>
        <p:nvSpPr>
          <p:cNvPr id="13" name="Rectangle 13"/>
          <p:cNvSpPr/>
          <p:nvPr/>
        </p:nvSpPr>
        <p:spPr>
          <a:xfrm>
            <a:off x="62484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DISCUSSION</a:t>
            </a:r>
          </a:p>
        </p:txBody>
      </p:sp>
    </p:spTree>
    <p:extLst>
      <p:ext uri="{BB962C8B-B14F-4D97-AF65-F5344CB8AC3E}">
        <p14:creationId xmlns:p14="http://schemas.microsoft.com/office/powerpoint/2010/main" val="3574478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600"/>
            <a:ext cx="8305800" cy="990599"/>
          </a:xfrm>
        </p:spPr>
        <p:txBody>
          <a:bodyPr>
            <a:noAutofit/>
          </a:bodyPr>
          <a:lstStyle/>
          <a:p>
            <a:r>
              <a:rPr lang="en-US" sz="2400" dirty="0"/>
              <a:t>Classical multivariate methods for segmentation</a:t>
            </a:r>
          </a:p>
          <a:p>
            <a:pPr lvl="1"/>
            <a:r>
              <a:rPr lang="en-US" sz="2000" dirty="0"/>
              <a:t>Cluster Analysis, discriminate analysis, regression analysis etc.</a:t>
            </a:r>
          </a:p>
        </p:txBody>
      </p:sp>
      <p:sp>
        <p:nvSpPr>
          <p:cNvPr id="2" name="Title 1"/>
          <p:cNvSpPr>
            <a:spLocks noGrp="1"/>
          </p:cNvSpPr>
          <p:nvPr>
            <p:ph type="title"/>
          </p:nvPr>
        </p:nvSpPr>
        <p:spPr>
          <a:xfrm>
            <a:off x="303475" y="50816"/>
            <a:ext cx="8554805" cy="939784"/>
          </a:xfrm>
        </p:spPr>
        <p:txBody>
          <a:bodyPr>
            <a:normAutofit/>
          </a:bodyPr>
          <a:lstStyle/>
          <a:p>
            <a:r>
              <a:rPr lang="en-US" dirty="0"/>
              <a:t>Previous Segmentation Models</a:t>
            </a:r>
          </a:p>
        </p:txBody>
      </p:sp>
      <p:sp>
        <p:nvSpPr>
          <p:cNvPr id="4" name="Content Placeholder 2"/>
          <p:cNvSpPr txBox="1">
            <a:spLocks/>
          </p:cNvSpPr>
          <p:nvPr/>
        </p:nvSpPr>
        <p:spPr>
          <a:xfrm>
            <a:off x="457200" y="1828800"/>
            <a:ext cx="7848600" cy="487363"/>
          </a:xfrm>
          <a:prstGeom prst="rect">
            <a:avLst/>
          </a:prstGeom>
        </p:spPr>
        <p:txBody>
          <a:bodyPr vert="horz" rtlCol="0">
            <a:noAutofit/>
          </a:bodyPr>
          <a:lstStyle/>
          <a:p>
            <a:pPr marL="342900" indent="-342900">
              <a:spcBef>
                <a:spcPct val="20000"/>
              </a:spcBef>
              <a:buSzPct val="70000"/>
              <a:buFont typeface="Wingdings"/>
              <a:buChar char=""/>
              <a:defRPr/>
            </a:pPr>
            <a:r>
              <a:rPr lang="en-US" sz="2400" dirty="0">
                <a:solidFill>
                  <a:srgbClr val="433021"/>
                </a:solidFill>
              </a:rPr>
              <a:t>Recent model-based methods</a:t>
            </a:r>
          </a:p>
        </p:txBody>
      </p:sp>
      <p:sp>
        <p:nvSpPr>
          <p:cNvPr id="5" name="Content Placeholder 2"/>
          <p:cNvSpPr txBox="1">
            <a:spLocks/>
          </p:cNvSpPr>
          <p:nvPr/>
        </p:nvSpPr>
        <p:spPr>
          <a:xfrm>
            <a:off x="228600" y="2286000"/>
            <a:ext cx="8686800" cy="1295400"/>
          </a:xfrm>
          <a:prstGeom prst="rect">
            <a:avLst/>
          </a:prstGeom>
        </p:spPr>
        <p:txBody>
          <a:bodyPr vert="horz" rtlCol="0">
            <a:noAutofit/>
          </a:bodyPr>
          <a:lstStyle/>
          <a:p>
            <a:pPr marL="742950" lvl="1" indent="-285750">
              <a:spcBef>
                <a:spcPct val="20000"/>
              </a:spcBef>
              <a:buClr>
                <a:srgbClr val="E49458">
                  <a:shade val="75000"/>
                </a:srgbClr>
              </a:buClr>
              <a:buSzPct val="120000"/>
              <a:buFont typeface="Arial"/>
              <a:buChar char="•"/>
              <a:defRPr/>
            </a:pPr>
            <a:r>
              <a:rPr lang="en-US" sz="2000" dirty="0">
                <a:solidFill>
                  <a:prstClr val="black"/>
                </a:solidFill>
              </a:rPr>
              <a:t>Clusterwise regression procedures (e.g., </a:t>
            </a:r>
            <a:r>
              <a:rPr lang="en-US" sz="2000" dirty="0" err="1">
                <a:solidFill>
                  <a:prstClr val="black"/>
                </a:solidFill>
              </a:rPr>
              <a:t>Späth</a:t>
            </a:r>
            <a:r>
              <a:rPr lang="en-US" sz="2000" dirty="0">
                <a:solidFill>
                  <a:prstClr val="black"/>
                </a:solidFill>
              </a:rPr>
              <a:t> 1979, 1982; DeSarbo and </a:t>
            </a:r>
            <a:r>
              <a:rPr lang="en-US" sz="2000" dirty="0" err="1">
                <a:solidFill>
                  <a:prstClr val="black"/>
                </a:solidFill>
              </a:rPr>
              <a:t>Mahajan</a:t>
            </a:r>
            <a:r>
              <a:rPr lang="en-US" sz="2000" dirty="0">
                <a:solidFill>
                  <a:prstClr val="black"/>
                </a:solidFill>
              </a:rPr>
              <a:t> 1984; DeSarbo, Oliver and </a:t>
            </a:r>
            <a:r>
              <a:rPr lang="en-US" sz="2000" dirty="0" err="1">
                <a:solidFill>
                  <a:prstClr val="black"/>
                </a:solidFill>
              </a:rPr>
              <a:t>Rangaswamy</a:t>
            </a:r>
            <a:r>
              <a:rPr lang="en-US" sz="2000" dirty="0">
                <a:solidFill>
                  <a:prstClr val="black"/>
                </a:solidFill>
              </a:rPr>
              <a:t> 1989; </a:t>
            </a:r>
            <a:r>
              <a:rPr lang="en-US" sz="2000" dirty="0" err="1">
                <a:solidFill>
                  <a:prstClr val="black"/>
                </a:solidFill>
              </a:rPr>
              <a:t>Wedel</a:t>
            </a:r>
            <a:r>
              <a:rPr lang="en-US" sz="2000" dirty="0">
                <a:solidFill>
                  <a:prstClr val="black"/>
                </a:solidFill>
              </a:rPr>
              <a:t> and </a:t>
            </a:r>
            <a:r>
              <a:rPr lang="en-US" sz="2000" dirty="0" err="1">
                <a:solidFill>
                  <a:prstClr val="black"/>
                </a:solidFill>
              </a:rPr>
              <a:t>Steenkamp</a:t>
            </a:r>
            <a:r>
              <a:rPr lang="en-US" sz="2000" dirty="0">
                <a:solidFill>
                  <a:prstClr val="black"/>
                </a:solidFill>
              </a:rPr>
              <a:t> 1989, 1991)</a:t>
            </a:r>
          </a:p>
          <a:p>
            <a:pPr marL="1143000" lvl="2" indent="-228600">
              <a:spcBef>
                <a:spcPct val="20000"/>
              </a:spcBef>
              <a:buClr>
                <a:srgbClr val="433021"/>
              </a:buClr>
              <a:buSzPct val="120000"/>
              <a:buFont typeface="Arial"/>
              <a:buChar char="•"/>
              <a:defRPr/>
            </a:pPr>
            <a:r>
              <a:rPr lang="en-US" dirty="0">
                <a:solidFill>
                  <a:prstClr val="black"/>
                </a:solidFill>
              </a:rPr>
              <a:t> Deterministic least-squares based methods. </a:t>
            </a:r>
          </a:p>
        </p:txBody>
      </p:sp>
      <p:sp>
        <p:nvSpPr>
          <p:cNvPr id="6" name="Content Placeholder 2"/>
          <p:cNvSpPr txBox="1">
            <a:spLocks/>
          </p:cNvSpPr>
          <p:nvPr/>
        </p:nvSpPr>
        <p:spPr>
          <a:xfrm>
            <a:off x="304800" y="3627437"/>
            <a:ext cx="8534400" cy="1554163"/>
          </a:xfrm>
          <a:prstGeom prst="rect">
            <a:avLst/>
          </a:prstGeom>
        </p:spPr>
        <p:txBody>
          <a:bodyPr vert="horz" rtlCol="0">
            <a:normAutofit lnSpcReduction="10000"/>
          </a:bodyPr>
          <a:lstStyle/>
          <a:p>
            <a:pPr marL="742950" lvl="1" indent="-285750">
              <a:spcBef>
                <a:spcPct val="20000"/>
              </a:spcBef>
              <a:buClr>
                <a:srgbClr val="E49458">
                  <a:shade val="75000"/>
                </a:srgbClr>
              </a:buClr>
              <a:buSzPct val="120000"/>
              <a:buFont typeface="Arial"/>
              <a:buChar char="•"/>
              <a:defRPr/>
            </a:pPr>
            <a:r>
              <a:rPr lang="en-US" sz="2000" dirty="0">
                <a:solidFill>
                  <a:prstClr val="black"/>
                </a:solidFill>
              </a:rPr>
              <a:t>Latent structure regression (e.g., DeSarbo and </a:t>
            </a:r>
            <a:r>
              <a:rPr lang="en-US" sz="2000" dirty="0" err="1">
                <a:solidFill>
                  <a:prstClr val="black"/>
                </a:solidFill>
              </a:rPr>
              <a:t>Cron</a:t>
            </a:r>
            <a:r>
              <a:rPr lang="en-US" sz="2000" dirty="0">
                <a:solidFill>
                  <a:prstClr val="black"/>
                </a:solidFill>
              </a:rPr>
              <a:t> 1988; Wedel and </a:t>
            </a:r>
            <a:r>
              <a:rPr lang="en-US" sz="2000" dirty="0" err="1">
                <a:solidFill>
                  <a:prstClr val="black"/>
                </a:solidFill>
              </a:rPr>
              <a:t>DeSarbo</a:t>
            </a:r>
            <a:r>
              <a:rPr lang="en-US" sz="2000" dirty="0">
                <a:solidFill>
                  <a:prstClr val="black"/>
                </a:solidFill>
              </a:rPr>
              <a:t> 1994)</a:t>
            </a:r>
          </a:p>
          <a:p>
            <a:pPr marL="1143000" lvl="2" indent="-228600">
              <a:spcBef>
                <a:spcPct val="20000"/>
              </a:spcBef>
              <a:buClr>
                <a:srgbClr val="433021"/>
              </a:buClr>
              <a:buSzPct val="120000"/>
              <a:buFont typeface="Arial"/>
              <a:buChar char="•"/>
              <a:defRPr/>
            </a:pPr>
            <a:r>
              <a:rPr lang="en-US" dirty="0">
                <a:solidFill>
                  <a:prstClr val="black"/>
                </a:solidFill>
              </a:rPr>
              <a:t>Dependent variable is distributed as a finite mixture of a member of the exponential-family distributions (e.g., Normal, Poisson).</a:t>
            </a:r>
          </a:p>
          <a:p>
            <a:pPr marL="1143000" lvl="2" indent="-228600">
              <a:spcBef>
                <a:spcPct val="20000"/>
              </a:spcBef>
              <a:buClr>
                <a:srgbClr val="433021"/>
              </a:buClr>
              <a:buSzPct val="120000"/>
              <a:buFont typeface="Arial"/>
              <a:buChar char="•"/>
              <a:defRPr/>
            </a:pPr>
            <a:r>
              <a:rPr lang="en-US" dirty="0">
                <a:solidFill>
                  <a:prstClr val="black"/>
                </a:solidFill>
              </a:rPr>
              <a:t>Software packages: Latent Gold, </a:t>
            </a:r>
            <a:r>
              <a:rPr lang="en-US" i="1" dirty="0" err="1">
                <a:solidFill>
                  <a:prstClr val="black"/>
                </a:solidFill>
              </a:rPr>
              <a:t>Flexmix</a:t>
            </a:r>
            <a:r>
              <a:rPr lang="en-US" i="1" dirty="0">
                <a:solidFill>
                  <a:prstClr val="black"/>
                </a:solidFill>
              </a:rPr>
              <a:t>.</a:t>
            </a:r>
          </a:p>
        </p:txBody>
      </p:sp>
      <p:sp>
        <p:nvSpPr>
          <p:cNvPr id="10" name="Slide Number Placeholder 9"/>
          <p:cNvSpPr>
            <a:spLocks noGrp="1"/>
          </p:cNvSpPr>
          <p:nvPr>
            <p:ph type="sldNum" sz="quarter" idx="12"/>
          </p:nvPr>
        </p:nvSpPr>
        <p:spPr/>
        <p:txBody>
          <a:bodyPr/>
          <a:lstStyle/>
          <a:p>
            <a:fld id="{2EE8A9E9-CABF-40EA-AD60-F59542DE86E2}" type="slidenum">
              <a:rPr lang="en-US" smtClean="0">
                <a:solidFill>
                  <a:prstClr val="black"/>
                </a:solidFill>
              </a:rPr>
              <a:pPr/>
              <a:t>18</a:t>
            </a:fld>
            <a:endParaRPr lang="en-US">
              <a:solidFill>
                <a:prstClr val="black"/>
              </a:solidFill>
            </a:endParaRPr>
          </a:p>
        </p:txBody>
      </p:sp>
      <p:sp>
        <p:nvSpPr>
          <p:cNvPr id="8" name="Content Placeholder 2"/>
          <p:cNvSpPr txBox="1">
            <a:spLocks/>
          </p:cNvSpPr>
          <p:nvPr/>
        </p:nvSpPr>
        <p:spPr>
          <a:xfrm>
            <a:off x="304800" y="5105400"/>
            <a:ext cx="8763000" cy="884237"/>
          </a:xfrm>
          <a:prstGeom prst="rect">
            <a:avLst/>
          </a:prstGeom>
        </p:spPr>
        <p:txBody>
          <a:bodyPr vert="horz" rtlCol="0">
            <a:noAutofit/>
          </a:bodyPr>
          <a:lstStyle/>
          <a:p>
            <a:pPr marL="742950" lvl="1" indent="-285750">
              <a:spcBef>
                <a:spcPct val="20000"/>
              </a:spcBef>
              <a:buClr>
                <a:srgbClr val="E49458">
                  <a:shade val="75000"/>
                </a:srgbClr>
              </a:buClr>
              <a:buSzPct val="120000"/>
              <a:buFont typeface="Arial"/>
              <a:buChar char="•"/>
              <a:defRPr/>
            </a:pPr>
            <a:r>
              <a:rPr lang="en-US" sz="2000" dirty="0">
                <a:solidFill>
                  <a:prstClr val="black"/>
                </a:solidFill>
              </a:rPr>
              <a:t>Bayesian finite mixtures (e.g., </a:t>
            </a:r>
            <a:r>
              <a:rPr lang="en-US" sz="2000" dirty="0" err="1">
                <a:solidFill>
                  <a:prstClr val="black"/>
                </a:solidFill>
              </a:rPr>
              <a:t>Diebolt</a:t>
            </a:r>
            <a:r>
              <a:rPr lang="en-US" sz="2000" dirty="0">
                <a:solidFill>
                  <a:prstClr val="black"/>
                </a:solidFill>
              </a:rPr>
              <a:t> and Robert 1994; </a:t>
            </a:r>
            <a:r>
              <a:rPr lang="en-US" sz="2000" dirty="0" err="1">
                <a:solidFill>
                  <a:prstClr val="black"/>
                </a:solidFill>
              </a:rPr>
              <a:t>Lenk</a:t>
            </a:r>
            <a:r>
              <a:rPr lang="en-US" sz="2000" dirty="0">
                <a:solidFill>
                  <a:prstClr val="black"/>
                </a:solidFill>
              </a:rPr>
              <a:t> and DeSarbo 2000; </a:t>
            </a:r>
            <a:r>
              <a:rPr lang="en-US" sz="2000" dirty="0" err="1">
                <a:solidFill>
                  <a:prstClr val="black"/>
                </a:solidFill>
              </a:rPr>
              <a:t>Hurn</a:t>
            </a:r>
            <a:r>
              <a:rPr lang="en-US" sz="2000" dirty="0">
                <a:solidFill>
                  <a:prstClr val="black"/>
                </a:solidFill>
              </a:rPr>
              <a:t>, </a:t>
            </a:r>
            <a:r>
              <a:rPr lang="en-US" sz="2000" dirty="0" err="1">
                <a:solidFill>
                  <a:prstClr val="black"/>
                </a:solidFill>
              </a:rPr>
              <a:t>Justel</a:t>
            </a:r>
            <a:r>
              <a:rPr lang="en-US" sz="2000" dirty="0">
                <a:solidFill>
                  <a:prstClr val="black"/>
                </a:solidFill>
              </a:rPr>
              <a:t>, Robert 2003): </a:t>
            </a:r>
          </a:p>
          <a:p>
            <a:pPr marL="1200150" lvl="2" indent="-285750">
              <a:spcBef>
                <a:spcPct val="20000"/>
              </a:spcBef>
              <a:buClr>
                <a:prstClr val="black"/>
              </a:buClr>
              <a:buSzPct val="120000"/>
              <a:buFont typeface="Arial"/>
              <a:buChar char="•"/>
              <a:defRPr/>
            </a:pPr>
            <a:r>
              <a:rPr lang="en-US" dirty="0" err="1">
                <a:solidFill>
                  <a:prstClr val="black"/>
                </a:solidFill>
              </a:rPr>
              <a:t>RegmixMH</a:t>
            </a:r>
            <a:r>
              <a:rPr lang="en-US" dirty="0">
                <a:solidFill>
                  <a:prstClr val="black"/>
                </a:solidFill>
              </a:rPr>
              <a:t> (From R package </a:t>
            </a:r>
            <a:r>
              <a:rPr lang="en-US" dirty="0" err="1">
                <a:solidFill>
                  <a:prstClr val="black"/>
                </a:solidFill>
              </a:rPr>
              <a:t>Mixtools</a:t>
            </a:r>
            <a:r>
              <a:rPr lang="en-US" dirty="0">
                <a:solidFill>
                  <a:prstClr val="black"/>
                </a:solidFill>
              </a:rPr>
              <a:t>)</a:t>
            </a:r>
          </a:p>
        </p:txBody>
      </p:sp>
      <p:sp>
        <p:nvSpPr>
          <p:cNvPr id="9" name="Content Placeholder 2"/>
          <p:cNvSpPr txBox="1">
            <a:spLocks/>
          </p:cNvSpPr>
          <p:nvPr/>
        </p:nvSpPr>
        <p:spPr>
          <a:xfrm>
            <a:off x="457200" y="6172200"/>
            <a:ext cx="7848600" cy="487363"/>
          </a:xfrm>
          <a:prstGeom prst="rect">
            <a:avLst/>
          </a:prstGeom>
        </p:spPr>
        <p:txBody>
          <a:bodyPr vert="horz" rtlCol="0">
            <a:noAutofit/>
          </a:bodyPr>
          <a:lstStyle/>
          <a:p>
            <a:pPr marL="342900" indent="-342900">
              <a:spcBef>
                <a:spcPct val="20000"/>
              </a:spcBef>
              <a:buSzPct val="70000"/>
              <a:buFont typeface="Wingdings"/>
              <a:buChar char=""/>
              <a:defRPr/>
            </a:pPr>
            <a:r>
              <a:rPr lang="en-US" sz="2400" dirty="0">
                <a:solidFill>
                  <a:srgbClr val="1909E7"/>
                </a:solidFill>
              </a:rPr>
              <a:t>Limitations???</a:t>
            </a:r>
          </a:p>
        </p:txBody>
      </p:sp>
    </p:spTree>
    <p:extLst>
      <p:ext uri="{BB962C8B-B14F-4D97-AF65-F5344CB8AC3E}">
        <p14:creationId xmlns:p14="http://schemas.microsoft.com/office/powerpoint/2010/main" val="133112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0"/>
            <a:ext cx="7848600" cy="1752599"/>
          </a:xfrm>
        </p:spPr>
        <p:txBody>
          <a:bodyPr>
            <a:normAutofit/>
          </a:bodyPr>
          <a:lstStyle/>
          <a:p>
            <a:r>
              <a:rPr lang="en-US" sz="2400" dirty="0"/>
              <a:t>The Problem of </a:t>
            </a:r>
            <a:r>
              <a:rPr lang="en-US" sz="2400" b="1" dirty="0">
                <a:solidFill>
                  <a:srgbClr val="1909E7"/>
                </a:solidFill>
              </a:rPr>
              <a:t>Masking Variables</a:t>
            </a:r>
          </a:p>
          <a:p>
            <a:pPr lvl="1"/>
            <a:r>
              <a:rPr lang="en-US" sz="2000" dirty="0"/>
              <a:t>Including irrelevant independent variables can produce biased segmentation results (e.g., </a:t>
            </a:r>
            <a:r>
              <a:rPr lang="en-US" sz="2000" dirty="0" err="1"/>
              <a:t>Brusco</a:t>
            </a:r>
            <a:r>
              <a:rPr lang="en-US" sz="2000" dirty="0"/>
              <a:t> and </a:t>
            </a:r>
            <a:r>
              <a:rPr lang="en-US" sz="2000" dirty="0" err="1"/>
              <a:t>Cradit</a:t>
            </a:r>
            <a:r>
              <a:rPr lang="en-US" sz="2000" dirty="0"/>
              <a:t> 2001; DeSarbo et al. 1984; </a:t>
            </a:r>
            <a:r>
              <a:rPr lang="en-US" sz="2000" dirty="0" err="1"/>
              <a:t>Fowlkes</a:t>
            </a:r>
            <a:r>
              <a:rPr lang="en-US" sz="2000" dirty="0"/>
              <a:t> and Mallows 1983).</a:t>
            </a:r>
          </a:p>
        </p:txBody>
      </p:sp>
      <p:sp>
        <p:nvSpPr>
          <p:cNvPr id="2" name="Title 1"/>
          <p:cNvSpPr>
            <a:spLocks noGrp="1"/>
          </p:cNvSpPr>
          <p:nvPr>
            <p:ph type="title"/>
          </p:nvPr>
        </p:nvSpPr>
        <p:spPr/>
        <p:txBody>
          <a:bodyPr/>
          <a:lstStyle/>
          <a:p>
            <a:r>
              <a:rPr lang="en-US" dirty="0"/>
              <a:t>Research Motivation</a:t>
            </a:r>
          </a:p>
        </p:txBody>
      </p:sp>
      <p:sp>
        <p:nvSpPr>
          <p:cNvPr id="4" name="Content Placeholder 2"/>
          <p:cNvSpPr txBox="1">
            <a:spLocks/>
          </p:cNvSpPr>
          <p:nvPr/>
        </p:nvSpPr>
        <p:spPr>
          <a:xfrm>
            <a:off x="457200" y="3352800"/>
            <a:ext cx="7848600" cy="1600200"/>
          </a:xfrm>
          <a:prstGeom prst="rect">
            <a:avLst/>
          </a:prstGeom>
        </p:spPr>
        <p:txBody>
          <a:bodyPr vert="horz" rtlCol="0">
            <a:normAutofit/>
          </a:bodyPr>
          <a:lstStyle/>
          <a:p>
            <a:pPr marL="342900" indent="-342900">
              <a:spcBef>
                <a:spcPct val="20000"/>
              </a:spcBef>
              <a:buSzPct val="70000"/>
              <a:buFont typeface="Wingdings"/>
              <a:buChar char=""/>
              <a:defRPr/>
            </a:pPr>
            <a:r>
              <a:rPr lang="en-US" sz="2400" dirty="0">
                <a:solidFill>
                  <a:prstClr val="black"/>
                </a:solidFill>
              </a:rPr>
              <a:t>Limited </a:t>
            </a:r>
            <a:r>
              <a:rPr lang="en-US" sz="2400" b="1" dirty="0">
                <a:solidFill>
                  <a:srgbClr val="1909E7"/>
                </a:solidFill>
              </a:rPr>
              <a:t>Sample Sizes </a:t>
            </a:r>
            <a:r>
              <a:rPr lang="en-US" sz="2400" dirty="0">
                <a:solidFill>
                  <a:prstClr val="black"/>
                </a:solidFill>
              </a:rPr>
              <a:t>in Segmentation </a:t>
            </a:r>
            <a:r>
              <a:rPr lang="en-US" sz="2400" dirty="0">
                <a:solidFill>
                  <a:srgbClr val="433021"/>
                </a:solidFill>
              </a:rPr>
              <a:t>Models </a:t>
            </a:r>
          </a:p>
          <a:p>
            <a:pPr marL="742950" lvl="1" indent="-285750">
              <a:spcBef>
                <a:spcPct val="20000"/>
              </a:spcBef>
              <a:buClr>
                <a:srgbClr val="E49458">
                  <a:shade val="75000"/>
                </a:srgbClr>
              </a:buClr>
              <a:buSzPct val="120000"/>
              <a:buFont typeface="Arial"/>
              <a:buChar char="•"/>
              <a:defRPr/>
            </a:pPr>
            <a:r>
              <a:rPr lang="en-US" sz="2000" dirty="0">
                <a:solidFill>
                  <a:prstClr val="black"/>
                </a:solidFill>
              </a:rPr>
              <a:t>Reduced sample size within each derived segment.</a:t>
            </a:r>
          </a:p>
          <a:p>
            <a:pPr marL="742950" lvl="1" indent="-285750">
              <a:spcBef>
                <a:spcPct val="20000"/>
              </a:spcBef>
              <a:buClr>
                <a:srgbClr val="E49458">
                  <a:shade val="75000"/>
                </a:srgbClr>
              </a:buClr>
              <a:buSzPct val="120000"/>
              <a:buFont typeface="Arial"/>
              <a:buChar char="•"/>
              <a:defRPr/>
            </a:pPr>
            <a:r>
              <a:rPr lang="en-US" sz="2000" dirty="0">
                <a:solidFill>
                  <a:prstClr val="black"/>
                </a:solidFill>
              </a:rPr>
              <a:t>Retaining a full specification of IVs in each segment places heavy demand on degrees of freedom.</a:t>
            </a:r>
          </a:p>
        </p:txBody>
      </p:sp>
      <p:sp>
        <p:nvSpPr>
          <p:cNvPr id="7" name="Content Placeholder 2"/>
          <p:cNvSpPr txBox="1">
            <a:spLocks/>
          </p:cNvSpPr>
          <p:nvPr/>
        </p:nvSpPr>
        <p:spPr>
          <a:xfrm>
            <a:off x="533400" y="5181600"/>
            <a:ext cx="8229600" cy="1143000"/>
          </a:xfrm>
          <a:prstGeom prst="rect">
            <a:avLst/>
          </a:prstGeom>
        </p:spPr>
        <p:txBody>
          <a:bodyPr vert="horz" rtlCol="0">
            <a:normAutofit/>
          </a:bodyPr>
          <a:lstStyle/>
          <a:p>
            <a:pPr marL="342900" indent="-342900">
              <a:spcBef>
                <a:spcPct val="20000"/>
              </a:spcBef>
              <a:buSzPct val="70000"/>
              <a:buFont typeface="Wingdings"/>
              <a:buChar char=""/>
              <a:defRPr/>
            </a:pPr>
            <a:r>
              <a:rPr lang="en-US" sz="2400" dirty="0">
                <a:solidFill>
                  <a:srgbClr val="433021"/>
                </a:solidFill>
              </a:rPr>
              <a:t>The Issue </a:t>
            </a:r>
            <a:r>
              <a:rPr lang="en-US" sz="2400" dirty="0">
                <a:solidFill>
                  <a:prstClr val="black"/>
                </a:solidFill>
              </a:rPr>
              <a:t>of </a:t>
            </a:r>
            <a:r>
              <a:rPr lang="en-US" sz="2400" b="1" dirty="0">
                <a:solidFill>
                  <a:srgbClr val="1909E7"/>
                </a:solidFill>
              </a:rPr>
              <a:t>Multicollinearity</a:t>
            </a:r>
          </a:p>
          <a:p>
            <a:pPr marL="742950" lvl="1" indent="-285750">
              <a:spcBef>
                <a:spcPct val="20000"/>
              </a:spcBef>
              <a:buClr>
                <a:srgbClr val="E49458">
                  <a:shade val="75000"/>
                </a:srgbClr>
              </a:buClr>
              <a:buSzPct val="120000"/>
              <a:buFont typeface="Arial"/>
              <a:buChar char="•"/>
              <a:defRPr/>
            </a:pPr>
            <a:r>
              <a:rPr lang="en-US" sz="2000" dirty="0">
                <a:solidFill>
                  <a:prstClr val="black"/>
                </a:solidFill>
              </a:rPr>
              <a:t>Improper results about significance/effect of the Independent Variables.</a:t>
            </a:r>
          </a:p>
        </p:txBody>
      </p:sp>
      <p:sp>
        <p:nvSpPr>
          <p:cNvPr id="9" name="Slide Number Placeholder 8"/>
          <p:cNvSpPr>
            <a:spLocks noGrp="1"/>
          </p:cNvSpPr>
          <p:nvPr>
            <p:ph type="sldNum" sz="quarter" idx="12"/>
          </p:nvPr>
        </p:nvSpPr>
        <p:spPr/>
        <p:txBody>
          <a:bodyPr/>
          <a:lstStyle/>
          <a:p>
            <a:fld id="{2EE8A9E9-CABF-40EA-AD60-F59542DE86E2}"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422020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0303" y="28099"/>
            <a:ext cx="6647936" cy="1325563"/>
          </a:xfrm>
        </p:spPr>
        <p:txBody>
          <a:bodyPr/>
          <a:lstStyle/>
          <a:p>
            <a:r>
              <a:rPr lang="en-US" dirty="0"/>
              <a:t>MKT 591: Course Roadmap</a:t>
            </a:r>
          </a:p>
        </p:txBody>
      </p:sp>
      <p:sp>
        <p:nvSpPr>
          <p:cNvPr id="214" name="Slide Number Placeholder 213"/>
          <p:cNvSpPr>
            <a:spLocks noGrp="1"/>
          </p:cNvSpPr>
          <p:nvPr>
            <p:ph type="sldNum" sz="quarter" idx="12"/>
          </p:nvPr>
        </p:nvSpPr>
        <p:spPr/>
        <p:txBody>
          <a:bodyPr/>
          <a:lstStyle/>
          <a:p>
            <a:pPr>
              <a:defRPr/>
            </a:pPr>
            <a:fld id="{0D6C48BB-8914-42F6-A238-FACE9FB4ACA6}" type="slidenum">
              <a:rPr lang="en-US" smtClean="0">
                <a:solidFill>
                  <a:prstClr val="black">
                    <a:tint val="75000"/>
                  </a:prstClr>
                </a:solidFill>
              </a:rPr>
              <a:pPr>
                <a:defRPr/>
              </a:pPr>
              <a:t>2</a:t>
            </a:fld>
            <a:endParaRPr lang="en-US" dirty="0">
              <a:solidFill>
                <a:prstClr val="black">
                  <a:tint val="75000"/>
                </a:prstClr>
              </a:solidFill>
            </a:endParaRPr>
          </a:p>
        </p:txBody>
      </p:sp>
      <p:cxnSp>
        <p:nvCxnSpPr>
          <p:cNvPr id="143" name="Straight Connector 142"/>
          <p:cNvCxnSpPr/>
          <p:nvPr/>
        </p:nvCxnSpPr>
        <p:spPr>
          <a:xfrm flipH="1">
            <a:off x="246056" y="1913930"/>
            <a:ext cx="3999" cy="26521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a:stCxn id="87" idx="2"/>
            <a:endCxn id="84" idx="0"/>
          </p:cNvCxnSpPr>
          <p:nvPr/>
        </p:nvCxnSpPr>
        <p:spPr>
          <a:xfrm flipH="1">
            <a:off x="4117325" y="1696824"/>
            <a:ext cx="673959" cy="527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83" idx="2"/>
          </p:cNvCxnSpPr>
          <p:nvPr/>
        </p:nvCxnSpPr>
        <p:spPr>
          <a:xfrm>
            <a:off x="2835612" y="1913929"/>
            <a:ext cx="4078" cy="2864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a:off x="2174021" y="2581382"/>
            <a:ext cx="152398" cy="1588"/>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cxnSp>
        <p:nvCxnSpPr>
          <p:cNvPr id="210" name="Straight Connector 209"/>
          <p:cNvCxnSpPr/>
          <p:nvPr/>
        </p:nvCxnSpPr>
        <p:spPr>
          <a:xfrm>
            <a:off x="2182898" y="3986033"/>
            <a:ext cx="152398"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527636" y="2573429"/>
            <a:ext cx="1281067" cy="523220"/>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a:solidFill>
              <a:schemeClr val="tx1"/>
            </a:solidFill>
          </a:ln>
        </p:spPr>
        <p:style>
          <a:lnRef idx="1">
            <a:schemeClr val="dk1"/>
          </a:lnRef>
          <a:fillRef idx="2">
            <a:schemeClr val="dk1"/>
          </a:fillRef>
          <a:effectRef idx="1">
            <a:schemeClr val="dk1"/>
          </a:effectRef>
          <a:fontRef idx="minor">
            <a:schemeClr val="dk1"/>
          </a:fontRef>
        </p:style>
        <p:txBody>
          <a:bodyPr wrap="square" rtlCol="0">
            <a:spAutoFit/>
          </a:bodyPr>
          <a:lstStyle/>
          <a:p>
            <a:pPr>
              <a:defRPr/>
            </a:pPr>
            <a:r>
              <a:rPr lang="en-US" sz="1400" dirty="0">
                <a:solidFill>
                  <a:prstClr val="black"/>
                </a:solidFill>
              </a:rPr>
              <a:t>Measurement Scales</a:t>
            </a:r>
          </a:p>
        </p:txBody>
      </p:sp>
      <p:sp>
        <p:nvSpPr>
          <p:cNvPr id="83" name="TextBox 82"/>
          <p:cNvSpPr txBox="1"/>
          <p:nvPr/>
        </p:nvSpPr>
        <p:spPr>
          <a:xfrm>
            <a:off x="2149812" y="1390709"/>
            <a:ext cx="1371600" cy="523220"/>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5400000" scaled="1"/>
            <a:tileRect/>
          </a:gradFill>
          <a:ln>
            <a:solidFill>
              <a:schemeClr val="tx1"/>
            </a:solidFill>
          </a:ln>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a:defRPr sz="1400">
                <a:solidFill>
                  <a:schemeClr val="tx1"/>
                </a:solidFill>
              </a:defRPr>
            </a:lvl1pPr>
          </a:lstStyle>
          <a:p>
            <a:pPr>
              <a:defRPr/>
            </a:pPr>
            <a:r>
              <a:rPr lang="en-US" dirty="0">
                <a:solidFill>
                  <a:prstClr val="black"/>
                </a:solidFill>
              </a:rPr>
              <a:t>Prediction / Regression</a:t>
            </a:r>
          </a:p>
        </p:txBody>
      </p:sp>
      <p:sp>
        <p:nvSpPr>
          <p:cNvPr id="84" name="TextBox 83"/>
          <p:cNvSpPr txBox="1"/>
          <p:nvPr/>
        </p:nvSpPr>
        <p:spPr>
          <a:xfrm>
            <a:off x="3516918" y="2224585"/>
            <a:ext cx="1200813" cy="523220"/>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a:solidFill>
              <a:schemeClr val="tx1"/>
            </a:solidFill>
          </a:ln>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eaLnBrk="1" fontAlgn="auto" hangingPunct="1">
              <a:spcBef>
                <a:spcPts val="0"/>
              </a:spcBef>
              <a:spcAft>
                <a:spcPts val="0"/>
              </a:spcAft>
              <a:defRPr sz="1400">
                <a:solidFill>
                  <a:prstClr val="black"/>
                </a:solidFill>
              </a:defRPr>
            </a:lvl1pPr>
          </a:lstStyle>
          <a:p>
            <a:r>
              <a:rPr lang="en-US" dirty="0"/>
              <a:t>Demand Forecasting</a:t>
            </a:r>
          </a:p>
        </p:txBody>
      </p:sp>
      <p:sp>
        <p:nvSpPr>
          <p:cNvPr id="87" name="TextBox 86"/>
          <p:cNvSpPr txBox="1"/>
          <p:nvPr/>
        </p:nvSpPr>
        <p:spPr>
          <a:xfrm>
            <a:off x="4279764" y="1389047"/>
            <a:ext cx="1023039" cy="307777"/>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5400000" scaled="1"/>
            <a:tileRect/>
          </a:gradFill>
          <a:ln>
            <a:solidFill>
              <a:schemeClr val="tx1"/>
            </a:solidFill>
          </a:ln>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a:defRPr sz="1400">
                <a:solidFill>
                  <a:schemeClr val="tx1"/>
                </a:solidFill>
              </a:defRPr>
            </a:lvl1pPr>
          </a:lstStyle>
          <a:p>
            <a:pPr>
              <a:defRPr/>
            </a:pPr>
            <a:r>
              <a:rPr lang="en-US" dirty="0">
                <a:solidFill>
                  <a:prstClr val="black"/>
                </a:solidFill>
              </a:rPr>
              <a:t>Forecasting</a:t>
            </a:r>
          </a:p>
        </p:txBody>
      </p:sp>
      <p:sp>
        <p:nvSpPr>
          <p:cNvPr id="91" name="TextBox 90"/>
          <p:cNvSpPr txBox="1"/>
          <p:nvPr/>
        </p:nvSpPr>
        <p:spPr>
          <a:xfrm>
            <a:off x="2326421" y="2200382"/>
            <a:ext cx="1066800" cy="738664"/>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a:solidFill>
              <a:schemeClr val="tx1"/>
            </a:solidFill>
          </a:ln>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eaLnBrk="1" fontAlgn="auto" hangingPunct="1">
              <a:spcBef>
                <a:spcPts val="0"/>
              </a:spcBef>
              <a:spcAft>
                <a:spcPts val="0"/>
              </a:spcAft>
              <a:defRPr sz="1400">
                <a:solidFill>
                  <a:prstClr val="black"/>
                </a:solidFill>
              </a:defRPr>
            </a:lvl1pPr>
          </a:lstStyle>
          <a:p>
            <a:r>
              <a:rPr lang="en-US" dirty="0"/>
              <a:t>Simple Linear Regression</a:t>
            </a:r>
          </a:p>
        </p:txBody>
      </p:sp>
      <p:sp>
        <p:nvSpPr>
          <p:cNvPr id="92" name="TextBox 91"/>
          <p:cNvSpPr txBox="1"/>
          <p:nvPr/>
        </p:nvSpPr>
        <p:spPr>
          <a:xfrm>
            <a:off x="2335298" y="3695316"/>
            <a:ext cx="1066800" cy="523220"/>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a:solidFill>
              <a:schemeClr val="tx1"/>
            </a:solidFill>
          </a:ln>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eaLnBrk="1" fontAlgn="auto" hangingPunct="1">
              <a:spcBef>
                <a:spcPts val="0"/>
              </a:spcBef>
              <a:spcAft>
                <a:spcPts val="0"/>
              </a:spcAft>
              <a:defRPr sz="1400">
                <a:solidFill>
                  <a:prstClr val="black"/>
                </a:solidFill>
              </a:defRPr>
            </a:lvl1pPr>
          </a:lstStyle>
          <a:p>
            <a:r>
              <a:rPr lang="en-US" dirty="0"/>
              <a:t>Multiple Regression</a:t>
            </a:r>
          </a:p>
        </p:txBody>
      </p:sp>
      <p:sp>
        <p:nvSpPr>
          <p:cNvPr id="93" name="TextBox 92"/>
          <p:cNvSpPr txBox="1"/>
          <p:nvPr/>
        </p:nvSpPr>
        <p:spPr>
          <a:xfrm>
            <a:off x="2335298" y="5103147"/>
            <a:ext cx="1066800" cy="954107"/>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a:solidFill>
              <a:schemeClr val="tx1"/>
            </a:solidFill>
          </a:ln>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eaLnBrk="1" fontAlgn="auto" hangingPunct="1">
              <a:spcBef>
                <a:spcPts val="0"/>
              </a:spcBef>
              <a:spcAft>
                <a:spcPts val="0"/>
              </a:spcAft>
              <a:defRPr sz="1400">
                <a:solidFill>
                  <a:prstClr val="black"/>
                </a:solidFill>
              </a:defRPr>
            </a:lvl1pPr>
          </a:lstStyle>
          <a:p>
            <a:r>
              <a:rPr lang="en-US" dirty="0"/>
              <a:t>Logistic Regression (Consumer Choice)</a:t>
            </a:r>
          </a:p>
        </p:txBody>
      </p:sp>
      <p:sp>
        <p:nvSpPr>
          <p:cNvPr id="71" name="TextBox 70"/>
          <p:cNvSpPr txBox="1"/>
          <p:nvPr/>
        </p:nvSpPr>
        <p:spPr>
          <a:xfrm>
            <a:off x="250844" y="1390709"/>
            <a:ext cx="1557859" cy="523220"/>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5400000" scaled="1"/>
            <a:tileRect/>
          </a:gradFill>
          <a:ln>
            <a:solidFill>
              <a:schemeClr val="tx1"/>
            </a:solidFill>
          </a:ln>
        </p:spPr>
        <p:style>
          <a:lnRef idx="1">
            <a:schemeClr val="dk1"/>
          </a:lnRef>
          <a:fillRef idx="2">
            <a:schemeClr val="dk1"/>
          </a:fillRef>
          <a:effectRef idx="1">
            <a:schemeClr val="dk1"/>
          </a:effectRef>
          <a:fontRef idx="minor">
            <a:schemeClr val="dk1"/>
          </a:fontRef>
        </p:style>
        <p:txBody>
          <a:bodyPr wrap="square" rtlCol="0">
            <a:spAutoFit/>
          </a:bodyPr>
          <a:lstStyle/>
          <a:p>
            <a:pPr>
              <a:defRPr/>
            </a:pPr>
            <a:r>
              <a:rPr lang="en-US" sz="1400" dirty="0">
                <a:solidFill>
                  <a:prstClr val="black"/>
                </a:solidFill>
              </a:rPr>
              <a:t>Review of Quant Market Research</a:t>
            </a:r>
          </a:p>
        </p:txBody>
      </p:sp>
      <p:cxnSp>
        <p:nvCxnSpPr>
          <p:cNvPr id="61" name="Straight Connector 60"/>
          <p:cNvCxnSpPr/>
          <p:nvPr/>
        </p:nvCxnSpPr>
        <p:spPr>
          <a:xfrm>
            <a:off x="2168334" y="2563101"/>
            <a:ext cx="3255" cy="14371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502094" y="3358259"/>
            <a:ext cx="1414201" cy="523220"/>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a:solidFill>
              <a:schemeClr val="tx1"/>
            </a:solidFill>
          </a:ln>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eaLnBrk="1" fontAlgn="auto" hangingPunct="1">
              <a:spcBef>
                <a:spcPts val="0"/>
              </a:spcBef>
              <a:spcAft>
                <a:spcPts val="0"/>
              </a:spcAft>
              <a:defRPr sz="1400">
                <a:solidFill>
                  <a:prstClr val="black"/>
                </a:solidFill>
              </a:defRPr>
            </a:lvl1pPr>
          </a:lstStyle>
          <a:p>
            <a:r>
              <a:rPr lang="en-US" dirty="0"/>
              <a:t>Discrete Analysis (</a:t>
            </a:r>
            <a:r>
              <a:rPr lang="en-US" dirty="0" err="1"/>
              <a:t>CrossTab</a:t>
            </a:r>
            <a:r>
              <a:rPr lang="en-US" dirty="0"/>
              <a:t>)</a:t>
            </a:r>
          </a:p>
        </p:txBody>
      </p:sp>
      <p:cxnSp>
        <p:nvCxnSpPr>
          <p:cNvPr id="77" name="Straight Connector 76"/>
          <p:cNvCxnSpPr>
            <a:cxnSpLocks/>
          </p:cNvCxnSpPr>
          <p:nvPr/>
        </p:nvCxnSpPr>
        <p:spPr>
          <a:xfrm>
            <a:off x="254002" y="2835039"/>
            <a:ext cx="263802" cy="0"/>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sp>
        <p:nvSpPr>
          <p:cNvPr id="90" name="TextBox 89"/>
          <p:cNvSpPr txBox="1"/>
          <p:nvPr/>
        </p:nvSpPr>
        <p:spPr>
          <a:xfrm>
            <a:off x="506334" y="4196750"/>
            <a:ext cx="1302369" cy="738664"/>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a:solidFill>
              <a:schemeClr val="tx1"/>
            </a:solidFill>
          </a:ln>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eaLnBrk="1" fontAlgn="auto" hangingPunct="1">
              <a:spcBef>
                <a:spcPts val="0"/>
              </a:spcBef>
              <a:spcAft>
                <a:spcPts val="0"/>
              </a:spcAft>
              <a:defRPr sz="1400">
                <a:solidFill>
                  <a:prstClr val="black"/>
                </a:solidFill>
              </a:defRPr>
            </a:lvl1pPr>
          </a:lstStyle>
          <a:p>
            <a:r>
              <a:rPr lang="en-US" dirty="0"/>
              <a:t>Continuous Analysis (Correlation)</a:t>
            </a:r>
          </a:p>
        </p:txBody>
      </p:sp>
      <p:cxnSp>
        <p:nvCxnSpPr>
          <p:cNvPr id="94" name="Straight Connector 93"/>
          <p:cNvCxnSpPr>
            <a:endCxn id="75" idx="1"/>
          </p:cNvCxnSpPr>
          <p:nvPr/>
        </p:nvCxnSpPr>
        <p:spPr>
          <a:xfrm flipV="1">
            <a:off x="263834" y="3619869"/>
            <a:ext cx="238260" cy="800"/>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cxnSp>
        <p:nvCxnSpPr>
          <p:cNvPr id="95" name="Straight Connector 94"/>
          <p:cNvCxnSpPr>
            <a:endCxn id="90" idx="1"/>
          </p:cNvCxnSpPr>
          <p:nvPr/>
        </p:nvCxnSpPr>
        <p:spPr>
          <a:xfrm flipV="1">
            <a:off x="250052" y="4566082"/>
            <a:ext cx="256282" cy="3628"/>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sp>
        <p:nvSpPr>
          <p:cNvPr id="109" name="TextBox 108"/>
          <p:cNvSpPr txBox="1"/>
          <p:nvPr/>
        </p:nvSpPr>
        <p:spPr>
          <a:xfrm>
            <a:off x="7700583" y="1411455"/>
            <a:ext cx="1229612" cy="523220"/>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5400000" scaled="1"/>
            <a:tileRect/>
          </a:gradFill>
          <a:ln>
            <a:solidFill>
              <a:schemeClr val="tx1"/>
            </a:solidFill>
          </a:ln>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a:defRPr sz="1400">
                <a:solidFill>
                  <a:schemeClr val="tx1"/>
                </a:solidFill>
              </a:defRPr>
            </a:lvl1pPr>
          </a:lstStyle>
          <a:p>
            <a:pPr>
              <a:defRPr/>
            </a:pPr>
            <a:r>
              <a:rPr lang="en-US" dirty="0">
                <a:solidFill>
                  <a:prstClr val="black"/>
                </a:solidFill>
              </a:rPr>
              <a:t>Market Segmentation</a:t>
            </a:r>
          </a:p>
        </p:txBody>
      </p:sp>
      <p:cxnSp>
        <p:nvCxnSpPr>
          <p:cNvPr id="59" name="Straight Connector 58"/>
          <p:cNvCxnSpPr/>
          <p:nvPr/>
        </p:nvCxnSpPr>
        <p:spPr>
          <a:xfrm>
            <a:off x="2182898" y="3986034"/>
            <a:ext cx="0" cy="6154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2176416" y="4601530"/>
            <a:ext cx="152398"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4858149" y="2224585"/>
            <a:ext cx="1229612" cy="523220"/>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a:solidFill>
              <a:schemeClr val="tx1"/>
            </a:solidFill>
          </a:ln>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fontAlgn="auto">
              <a:spcBef>
                <a:spcPts val="0"/>
              </a:spcBef>
              <a:spcAft>
                <a:spcPts val="0"/>
              </a:spcAft>
              <a:defRPr sz="1400">
                <a:solidFill>
                  <a:prstClr val="black"/>
                </a:solidFill>
              </a:defRPr>
            </a:lvl1pPr>
          </a:lstStyle>
          <a:p>
            <a:r>
              <a:rPr lang="en-US" dirty="0"/>
              <a:t>Customer Classification</a:t>
            </a:r>
          </a:p>
        </p:txBody>
      </p:sp>
      <p:cxnSp>
        <p:nvCxnSpPr>
          <p:cNvPr id="76" name="Straight Connector 75"/>
          <p:cNvCxnSpPr>
            <a:stCxn id="91" idx="2"/>
            <a:endCxn id="78" idx="0"/>
          </p:cNvCxnSpPr>
          <p:nvPr/>
        </p:nvCxnSpPr>
        <p:spPr>
          <a:xfrm flipH="1">
            <a:off x="2859819" y="2939047"/>
            <a:ext cx="2" cy="1154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2326419" y="3054501"/>
            <a:ext cx="1066800" cy="523220"/>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a:solidFill>
              <a:schemeClr val="tx1"/>
            </a:solidFill>
          </a:ln>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eaLnBrk="1" fontAlgn="auto" hangingPunct="1">
              <a:spcBef>
                <a:spcPts val="0"/>
              </a:spcBef>
              <a:spcAft>
                <a:spcPts val="0"/>
              </a:spcAft>
              <a:defRPr sz="1400">
                <a:solidFill>
                  <a:prstClr val="black"/>
                </a:solidFill>
              </a:defRPr>
            </a:lvl1pPr>
          </a:lstStyle>
          <a:p>
            <a:r>
              <a:rPr lang="en-US" dirty="0"/>
              <a:t>Categorical Variables</a:t>
            </a:r>
          </a:p>
        </p:txBody>
      </p:sp>
      <p:sp>
        <p:nvSpPr>
          <p:cNvPr id="96" name="TextBox 95"/>
          <p:cNvSpPr txBox="1"/>
          <p:nvPr/>
        </p:nvSpPr>
        <p:spPr>
          <a:xfrm>
            <a:off x="4973477" y="3054501"/>
            <a:ext cx="1114286" cy="523220"/>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a:solidFill>
              <a:schemeClr val="tx1"/>
            </a:solidFill>
          </a:ln>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fontAlgn="auto">
              <a:spcBef>
                <a:spcPts val="0"/>
              </a:spcBef>
              <a:spcAft>
                <a:spcPts val="0"/>
              </a:spcAft>
              <a:defRPr sz="1400">
                <a:solidFill>
                  <a:prstClr val="black"/>
                </a:solidFill>
              </a:defRPr>
            </a:lvl1pPr>
          </a:lstStyle>
          <a:p>
            <a:r>
              <a:rPr lang="en-US" dirty="0"/>
              <a:t>Discriminant Analysis </a:t>
            </a:r>
          </a:p>
        </p:txBody>
      </p:sp>
      <p:sp>
        <p:nvSpPr>
          <p:cNvPr id="97" name="TextBox 96"/>
          <p:cNvSpPr txBox="1"/>
          <p:nvPr/>
        </p:nvSpPr>
        <p:spPr>
          <a:xfrm>
            <a:off x="4997833" y="3687493"/>
            <a:ext cx="1089193" cy="523220"/>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a:solidFill>
              <a:schemeClr val="tx1"/>
            </a:solidFill>
          </a:ln>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fontAlgn="auto">
              <a:spcBef>
                <a:spcPts val="0"/>
              </a:spcBef>
              <a:spcAft>
                <a:spcPts val="0"/>
              </a:spcAft>
              <a:defRPr sz="1400">
                <a:solidFill>
                  <a:prstClr val="black"/>
                </a:solidFill>
              </a:defRPr>
            </a:lvl1pPr>
          </a:lstStyle>
          <a:p>
            <a:r>
              <a:rPr lang="en-US" dirty="0"/>
              <a:t>Bayesian Classifier</a:t>
            </a:r>
          </a:p>
        </p:txBody>
      </p:sp>
      <p:sp>
        <p:nvSpPr>
          <p:cNvPr id="112" name="TextBox 111"/>
          <p:cNvSpPr txBox="1"/>
          <p:nvPr/>
        </p:nvSpPr>
        <p:spPr>
          <a:xfrm>
            <a:off x="6212897" y="3523196"/>
            <a:ext cx="1229612" cy="738664"/>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a:solidFill>
              <a:schemeClr val="tx1"/>
            </a:solidFill>
          </a:ln>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fontAlgn="auto">
              <a:spcBef>
                <a:spcPts val="0"/>
              </a:spcBef>
              <a:spcAft>
                <a:spcPts val="0"/>
              </a:spcAft>
              <a:defRPr sz="1400">
                <a:solidFill>
                  <a:prstClr val="black"/>
                </a:solidFill>
              </a:defRPr>
            </a:lvl1pPr>
          </a:lstStyle>
          <a:p>
            <a:r>
              <a:rPr lang="en-US" dirty="0"/>
              <a:t>Extracting Features by Text Analytics</a:t>
            </a:r>
          </a:p>
        </p:txBody>
      </p:sp>
      <p:sp>
        <p:nvSpPr>
          <p:cNvPr id="113" name="TextBox 112"/>
          <p:cNvSpPr txBox="1"/>
          <p:nvPr/>
        </p:nvSpPr>
        <p:spPr>
          <a:xfrm>
            <a:off x="6218932" y="2227673"/>
            <a:ext cx="1229612" cy="523220"/>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a:solidFill>
              <a:schemeClr val="tx1"/>
            </a:solidFill>
          </a:ln>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fontAlgn="auto">
              <a:spcBef>
                <a:spcPts val="0"/>
              </a:spcBef>
              <a:spcAft>
                <a:spcPts val="0"/>
              </a:spcAft>
              <a:defRPr sz="1400">
                <a:solidFill>
                  <a:prstClr val="black"/>
                </a:solidFill>
              </a:defRPr>
            </a:lvl1pPr>
          </a:lstStyle>
          <a:p>
            <a:r>
              <a:rPr lang="en-US" dirty="0"/>
              <a:t>Factor Analysis</a:t>
            </a:r>
          </a:p>
        </p:txBody>
      </p:sp>
      <p:cxnSp>
        <p:nvCxnSpPr>
          <p:cNvPr id="125" name="Straight Connector 124"/>
          <p:cNvCxnSpPr>
            <a:stCxn id="87" idx="2"/>
            <a:endCxn id="68" idx="0"/>
          </p:cNvCxnSpPr>
          <p:nvPr/>
        </p:nvCxnSpPr>
        <p:spPr>
          <a:xfrm>
            <a:off x="4791284" y="1696824"/>
            <a:ext cx="681671" cy="527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a:stCxn id="96" idx="1"/>
          </p:cNvCxnSpPr>
          <p:nvPr/>
        </p:nvCxnSpPr>
        <p:spPr>
          <a:xfrm flipH="1" flipV="1">
            <a:off x="4858151" y="3313217"/>
            <a:ext cx="115326" cy="28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6218932" y="1426269"/>
            <a:ext cx="1229612" cy="523220"/>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5400000" scaled="1"/>
            <a:tileRect/>
          </a:gradFill>
          <a:ln>
            <a:solidFill>
              <a:schemeClr val="tx1"/>
            </a:solidFill>
          </a:ln>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a:defRPr sz="1400">
                <a:solidFill>
                  <a:schemeClr val="tx1"/>
                </a:solidFill>
              </a:defRPr>
            </a:lvl1pPr>
          </a:lstStyle>
          <a:p>
            <a:pPr>
              <a:defRPr/>
            </a:pPr>
            <a:r>
              <a:rPr lang="en-US" dirty="0">
                <a:solidFill>
                  <a:prstClr val="black"/>
                </a:solidFill>
              </a:rPr>
              <a:t>Features &amp; Dimensions</a:t>
            </a:r>
          </a:p>
        </p:txBody>
      </p:sp>
      <p:cxnSp>
        <p:nvCxnSpPr>
          <p:cNvPr id="145" name="Straight Connector 144"/>
          <p:cNvCxnSpPr>
            <a:stCxn id="142" idx="2"/>
            <a:endCxn id="113" idx="0"/>
          </p:cNvCxnSpPr>
          <p:nvPr/>
        </p:nvCxnSpPr>
        <p:spPr>
          <a:xfrm>
            <a:off x="6833738" y="1949489"/>
            <a:ext cx="0" cy="278184"/>
          </a:xfrm>
          <a:prstGeom prst="line">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a:solidFill>
              <a:schemeClr val="tx1"/>
            </a:solidFill>
          </a:ln>
        </p:spPr>
        <p:style>
          <a:lnRef idx="1">
            <a:schemeClr val="dk1"/>
          </a:lnRef>
          <a:fillRef idx="2">
            <a:schemeClr val="dk1"/>
          </a:fillRef>
          <a:effectRef idx="1">
            <a:schemeClr val="dk1"/>
          </a:effectRef>
          <a:fontRef idx="minor">
            <a:schemeClr val="dk1"/>
          </a:fontRef>
        </p:style>
      </p:cxnSp>
      <p:cxnSp>
        <p:nvCxnSpPr>
          <p:cNvPr id="146" name="Straight Connector 145"/>
          <p:cNvCxnSpPr/>
          <p:nvPr/>
        </p:nvCxnSpPr>
        <p:spPr>
          <a:xfrm>
            <a:off x="6833738" y="2750893"/>
            <a:ext cx="0" cy="257910"/>
          </a:xfrm>
          <a:prstGeom prst="line">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a:solidFill>
              <a:schemeClr val="tx1"/>
            </a:solidFill>
          </a:ln>
        </p:spPr>
        <p:style>
          <a:lnRef idx="1">
            <a:schemeClr val="dk1"/>
          </a:lnRef>
          <a:fillRef idx="2">
            <a:schemeClr val="dk1"/>
          </a:fillRef>
          <a:effectRef idx="1">
            <a:schemeClr val="dk1"/>
          </a:effectRef>
          <a:fontRef idx="minor">
            <a:schemeClr val="dk1"/>
          </a:fontRef>
        </p:style>
      </p:cxnSp>
      <p:sp>
        <p:nvSpPr>
          <p:cNvPr id="148" name="TextBox 147"/>
          <p:cNvSpPr txBox="1"/>
          <p:nvPr/>
        </p:nvSpPr>
        <p:spPr>
          <a:xfrm>
            <a:off x="7700583" y="2993989"/>
            <a:ext cx="1229612" cy="738664"/>
          </a:xfrm>
          <a:prstGeom prst="rect">
            <a:avLst/>
          </a:prstGeom>
          <a:solidFill>
            <a:srgbClr val="FFFF00"/>
          </a:solidFill>
          <a:ln>
            <a:solidFill>
              <a:schemeClr val="tx1"/>
            </a:solidFill>
          </a:ln>
        </p:spPr>
        <p:style>
          <a:lnRef idx="1">
            <a:schemeClr val="dk1"/>
          </a:lnRef>
          <a:fillRef idx="2">
            <a:schemeClr val="dk1"/>
          </a:fillRef>
          <a:effectRef idx="1">
            <a:schemeClr val="dk1"/>
          </a:effectRef>
          <a:fontRef idx="minor">
            <a:schemeClr val="dk1"/>
          </a:fontRef>
        </p:style>
        <p:txBody>
          <a:bodyPr wrap="square" rtlCol="0">
            <a:spAutoFit/>
          </a:bodyPr>
          <a:lstStyle/>
          <a:p>
            <a:pPr>
              <a:defRPr/>
            </a:pPr>
            <a:r>
              <a:rPr lang="en-US" sz="1400" dirty="0">
                <a:solidFill>
                  <a:prstClr val="black"/>
                </a:solidFill>
              </a:rPr>
              <a:t>Model-based Segmentation in Regression</a:t>
            </a:r>
          </a:p>
        </p:txBody>
      </p:sp>
      <p:sp>
        <p:nvSpPr>
          <p:cNvPr id="149" name="TextBox 148"/>
          <p:cNvSpPr txBox="1"/>
          <p:nvPr/>
        </p:nvSpPr>
        <p:spPr>
          <a:xfrm>
            <a:off x="7700583" y="2212859"/>
            <a:ext cx="1229612" cy="523220"/>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a:solidFill>
              <a:schemeClr val="tx1"/>
            </a:solidFill>
          </a:ln>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fontAlgn="auto">
              <a:spcBef>
                <a:spcPts val="0"/>
              </a:spcBef>
              <a:spcAft>
                <a:spcPts val="0"/>
              </a:spcAft>
              <a:defRPr sz="1400">
                <a:solidFill>
                  <a:prstClr val="black"/>
                </a:solidFill>
              </a:defRPr>
            </a:lvl1pPr>
          </a:lstStyle>
          <a:p>
            <a:r>
              <a:rPr lang="en-US" dirty="0"/>
              <a:t>Segmentation General</a:t>
            </a:r>
          </a:p>
        </p:txBody>
      </p:sp>
      <p:cxnSp>
        <p:nvCxnSpPr>
          <p:cNvPr id="150" name="Straight Connector 149"/>
          <p:cNvCxnSpPr>
            <a:endCxn id="149" idx="0"/>
          </p:cNvCxnSpPr>
          <p:nvPr/>
        </p:nvCxnSpPr>
        <p:spPr>
          <a:xfrm>
            <a:off x="8315389" y="1934675"/>
            <a:ext cx="0" cy="2781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8315389" y="2736079"/>
            <a:ext cx="0" cy="2579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2" name="TextBox 151"/>
          <p:cNvSpPr txBox="1"/>
          <p:nvPr/>
        </p:nvSpPr>
        <p:spPr>
          <a:xfrm>
            <a:off x="7700583" y="4000250"/>
            <a:ext cx="1229612" cy="52322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2700000" scaled="1"/>
            <a:tileRect/>
          </a:gradFill>
          <a:ln>
            <a:solidFill>
              <a:schemeClr val="tx1"/>
            </a:solidFill>
          </a:ln>
        </p:spPr>
        <p:style>
          <a:lnRef idx="1">
            <a:schemeClr val="dk1"/>
          </a:lnRef>
          <a:fillRef idx="2">
            <a:schemeClr val="dk1"/>
          </a:fillRef>
          <a:effectRef idx="1">
            <a:schemeClr val="dk1"/>
          </a:effectRef>
          <a:fontRef idx="minor">
            <a:schemeClr val="dk1"/>
          </a:fontRef>
        </p:style>
        <p:txBody>
          <a:bodyPr wrap="square" rtlCol="0">
            <a:spAutoFit/>
          </a:bodyPr>
          <a:lstStyle/>
          <a:p>
            <a:pPr algn="ctr">
              <a:defRPr/>
            </a:pPr>
            <a:r>
              <a:rPr lang="en-US" sz="1400" dirty="0">
                <a:solidFill>
                  <a:prstClr val="black"/>
                </a:solidFill>
              </a:rPr>
              <a:t>Spatial Analysis</a:t>
            </a:r>
          </a:p>
        </p:txBody>
      </p:sp>
      <p:cxnSp>
        <p:nvCxnSpPr>
          <p:cNvPr id="49" name="Straight Connector 48"/>
          <p:cNvCxnSpPr/>
          <p:nvPr/>
        </p:nvCxnSpPr>
        <p:spPr>
          <a:xfrm>
            <a:off x="8315389" y="3747467"/>
            <a:ext cx="0" cy="2579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3"/>
          <a:stretch>
            <a:fillRect/>
          </a:stretch>
        </p:blipFill>
        <p:spPr>
          <a:xfrm>
            <a:off x="5472955" y="5958579"/>
            <a:ext cx="2517112" cy="580334"/>
          </a:xfrm>
          <a:prstGeom prst="rect">
            <a:avLst/>
          </a:prstGeom>
        </p:spPr>
      </p:pic>
      <p:cxnSp>
        <p:nvCxnSpPr>
          <p:cNvPr id="50" name="Straight Connector 49"/>
          <p:cNvCxnSpPr/>
          <p:nvPr/>
        </p:nvCxnSpPr>
        <p:spPr>
          <a:xfrm>
            <a:off x="4021874" y="2736079"/>
            <a:ext cx="0" cy="2579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3516919" y="2993989"/>
            <a:ext cx="1089191" cy="738664"/>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a:solidFill>
              <a:schemeClr val="tx1"/>
            </a:solidFill>
          </a:ln>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eaLnBrk="1" fontAlgn="auto" hangingPunct="1">
              <a:spcBef>
                <a:spcPts val="0"/>
              </a:spcBef>
              <a:spcAft>
                <a:spcPts val="0"/>
              </a:spcAft>
              <a:defRPr sz="1400">
                <a:solidFill>
                  <a:prstClr val="black"/>
                </a:solidFill>
              </a:defRPr>
            </a:lvl1pPr>
          </a:lstStyle>
          <a:p>
            <a:r>
              <a:rPr lang="en-US" dirty="0"/>
              <a:t>BASS Diffusion Model</a:t>
            </a:r>
          </a:p>
        </p:txBody>
      </p:sp>
      <p:sp>
        <p:nvSpPr>
          <p:cNvPr id="54" name="TextBox 53"/>
          <p:cNvSpPr txBox="1"/>
          <p:nvPr/>
        </p:nvSpPr>
        <p:spPr>
          <a:xfrm>
            <a:off x="4985287" y="4384434"/>
            <a:ext cx="1114284" cy="307777"/>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a:solidFill>
              <a:schemeClr val="tx1"/>
            </a:solidFill>
          </a:ln>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fontAlgn="auto">
              <a:spcBef>
                <a:spcPts val="0"/>
              </a:spcBef>
              <a:spcAft>
                <a:spcPts val="0"/>
              </a:spcAft>
              <a:defRPr sz="1400">
                <a:solidFill>
                  <a:prstClr val="black"/>
                </a:solidFill>
              </a:defRPr>
            </a:lvl1pPr>
          </a:lstStyle>
          <a:p>
            <a:r>
              <a:rPr lang="en-US" dirty="0"/>
              <a:t>Tree Models</a:t>
            </a:r>
          </a:p>
        </p:txBody>
      </p:sp>
      <p:cxnSp>
        <p:nvCxnSpPr>
          <p:cNvPr id="63" name="Straight Connector 62"/>
          <p:cNvCxnSpPr>
            <a:cxnSpLocks/>
          </p:cNvCxnSpPr>
          <p:nvPr/>
        </p:nvCxnSpPr>
        <p:spPr>
          <a:xfrm flipH="1">
            <a:off x="4858149" y="4560846"/>
            <a:ext cx="1304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97" idx="1"/>
          </p:cNvCxnSpPr>
          <p:nvPr/>
        </p:nvCxnSpPr>
        <p:spPr>
          <a:xfrm flipH="1" flipV="1">
            <a:off x="4858149" y="3947053"/>
            <a:ext cx="139684" cy="2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cxnSpLocks/>
          </p:cNvCxnSpPr>
          <p:nvPr/>
        </p:nvCxnSpPr>
        <p:spPr>
          <a:xfrm flipH="1">
            <a:off x="4854789" y="2530773"/>
            <a:ext cx="3360" cy="2624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203089" y="2965286"/>
            <a:ext cx="1229612" cy="307777"/>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a:solidFill>
              <a:schemeClr val="tx1"/>
            </a:solidFill>
          </a:ln>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fontAlgn="auto">
              <a:spcBef>
                <a:spcPts val="0"/>
              </a:spcBef>
              <a:spcAft>
                <a:spcPts val="0"/>
              </a:spcAft>
              <a:defRPr sz="1400">
                <a:solidFill>
                  <a:prstClr val="black"/>
                </a:solidFill>
              </a:defRPr>
            </a:lvl1pPr>
          </a:lstStyle>
          <a:p>
            <a:pPr algn="ctr"/>
            <a:r>
              <a:rPr lang="en-US" dirty="0"/>
              <a:t>MDS</a:t>
            </a:r>
          </a:p>
        </p:txBody>
      </p:sp>
      <p:cxnSp>
        <p:nvCxnSpPr>
          <p:cNvPr id="53" name="Straight Connector 52"/>
          <p:cNvCxnSpPr/>
          <p:nvPr/>
        </p:nvCxnSpPr>
        <p:spPr>
          <a:xfrm>
            <a:off x="6810380" y="3276423"/>
            <a:ext cx="0" cy="2579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4985287" y="4897980"/>
            <a:ext cx="1114284" cy="523220"/>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a:solidFill>
              <a:schemeClr val="tx1"/>
            </a:solidFill>
          </a:ln>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fontAlgn="auto">
              <a:spcBef>
                <a:spcPts val="0"/>
              </a:spcBef>
              <a:spcAft>
                <a:spcPts val="0"/>
              </a:spcAft>
              <a:defRPr sz="1400">
                <a:solidFill>
                  <a:prstClr val="black"/>
                </a:solidFill>
              </a:defRPr>
            </a:lvl1pPr>
          </a:lstStyle>
          <a:p>
            <a:r>
              <a:rPr lang="en-US" dirty="0"/>
              <a:t>Deep Learning</a:t>
            </a:r>
          </a:p>
        </p:txBody>
      </p:sp>
      <p:cxnSp>
        <p:nvCxnSpPr>
          <p:cNvPr id="57" name="Straight Connector 56"/>
          <p:cNvCxnSpPr>
            <a:cxnSpLocks/>
          </p:cNvCxnSpPr>
          <p:nvPr/>
        </p:nvCxnSpPr>
        <p:spPr>
          <a:xfrm flipH="1">
            <a:off x="4854789" y="5155173"/>
            <a:ext cx="1304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492569" y="5880827"/>
            <a:ext cx="1302369" cy="52322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2700000" scaled="1"/>
            <a:tileRect/>
          </a:gradFill>
          <a:ln>
            <a:solidFill>
              <a:schemeClr val="tx1"/>
            </a:solidFill>
          </a:ln>
        </p:spPr>
        <p:style>
          <a:lnRef idx="1">
            <a:schemeClr val="dk1"/>
          </a:lnRef>
          <a:fillRef idx="2">
            <a:schemeClr val="dk1"/>
          </a:fillRef>
          <a:effectRef idx="1">
            <a:schemeClr val="dk1"/>
          </a:effectRef>
          <a:fontRef idx="minor">
            <a:schemeClr val="dk1"/>
          </a:fontRef>
        </p:style>
        <p:txBody>
          <a:bodyPr wrap="square" rtlCol="0">
            <a:spAutoFit/>
          </a:bodyPr>
          <a:lstStyle/>
          <a:p>
            <a:pPr>
              <a:defRPr/>
            </a:pPr>
            <a:r>
              <a:rPr lang="en-US" sz="1400" dirty="0">
                <a:solidFill>
                  <a:prstClr val="black"/>
                </a:solidFill>
              </a:rPr>
              <a:t>Bayesian Statistics</a:t>
            </a:r>
          </a:p>
        </p:txBody>
      </p:sp>
      <p:sp>
        <p:nvSpPr>
          <p:cNvPr id="56" name="TextBox 55"/>
          <p:cNvSpPr txBox="1"/>
          <p:nvPr/>
        </p:nvSpPr>
        <p:spPr>
          <a:xfrm>
            <a:off x="2326419" y="4412194"/>
            <a:ext cx="1066800" cy="523220"/>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a:solidFill>
              <a:schemeClr val="tx1"/>
            </a:solidFill>
          </a:ln>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eaLnBrk="1" fontAlgn="auto" hangingPunct="1">
              <a:spcBef>
                <a:spcPts val="0"/>
              </a:spcBef>
              <a:spcAft>
                <a:spcPts val="0"/>
              </a:spcAft>
              <a:defRPr sz="1400">
                <a:solidFill>
                  <a:prstClr val="black"/>
                </a:solidFill>
              </a:defRPr>
            </a:lvl1pPr>
          </a:lstStyle>
          <a:p>
            <a:r>
              <a:rPr lang="en-US" dirty="0"/>
              <a:t>Issues in Regression</a:t>
            </a:r>
          </a:p>
        </p:txBody>
      </p:sp>
      <p:cxnSp>
        <p:nvCxnSpPr>
          <p:cNvPr id="60" name="Straight Connector 59"/>
          <p:cNvCxnSpPr/>
          <p:nvPr/>
        </p:nvCxnSpPr>
        <p:spPr>
          <a:xfrm>
            <a:off x="2182898" y="4566082"/>
            <a:ext cx="0" cy="7930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2193132" y="5349060"/>
            <a:ext cx="152398"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79059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077200" cy="1600200"/>
          </a:xfrm>
        </p:spPr>
        <p:txBody>
          <a:bodyPr>
            <a:noAutofit/>
          </a:bodyPr>
          <a:lstStyle/>
          <a:p>
            <a:r>
              <a:rPr lang="en-US" sz="2000" dirty="0">
                <a:solidFill>
                  <a:srgbClr val="1909E7"/>
                </a:solidFill>
              </a:rPr>
              <a:t>Variable Selection Approaches </a:t>
            </a:r>
            <a:r>
              <a:rPr lang="en-US" sz="2000" dirty="0"/>
              <a:t>in high-dimensional data set for Traditional Multiple Regression</a:t>
            </a:r>
          </a:p>
          <a:p>
            <a:pPr lvl="1"/>
            <a:r>
              <a:rPr lang="en-US" sz="1800" dirty="0"/>
              <a:t>Bayesian variable selection (George and McCulloch 1993, 1997)</a:t>
            </a:r>
          </a:p>
          <a:p>
            <a:pPr lvl="1"/>
            <a:r>
              <a:rPr lang="en-US" sz="1800" dirty="0"/>
              <a:t>Penalized likelihood approach: Lasso or SCAD (</a:t>
            </a:r>
            <a:r>
              <a:rPr lang="en-US" sz="1800" dirty="0" err="1"/>
              <a:t>Tibshirani</a:t>
            </a:r>
            <a:r>
              <a:rPr lang="en-US" sz="1800" dirty="0"/>
              <a:t> 1996, Fan and Li 2001)</a:t>
            </a:r>
          </a:p>
        </p:txBody>
      </p:sp>
      <p:sp>
        <p:nvSpPr>
          <p:cNvPr id="2" name="Title 1"/>
          <p:cNvSpPr>
            <a:spLocks noGrp="1"/>
          </p:cNvSpPr>
          <p:nvPr>
            <p:ph type="title"/>
          </p:nvPr>
        </p:nvSpPr>
        <p:spPr>
          <a:xfrm>
            <a:off x="303475" y="228600"/>
            <a:ext cx="8554805" cy="939784"/>
          </a:xfrm>
        </p:spPr>
        <p:txBody>
          <a:bodyPr/>
          <a:lstStyle/>
          <a:p>
            <a:r>
              <a:rPr lang="en-US" dirty="0"/>
              <a:t>Variable Selection</a:t>
            </a:r>
          </a:p>
        </p:txBody>
      </p:sp>
      <p:sp>
        <p:nvSpPr>
          <p:cNvPr id="4" name="Content Placeholder 2"/>
          <p:cNvSpPr txBox="1">
            <a:spLocks/>
          </p:cNvSpPr>
          <p:nvPr/>
        </p:nvSpPr>
        <p:spPr>
          <a:xfrm>
            <a:off x="457200" y="2743200"/>
            <a:ext cx="8229600" cy="609600"/>
          </a:xfrm>
          <a:prstGeom prst="rect">
            <a:avLst/>
          </a:prstGeom>
        </p:spPr>
        <p:txBody>
          <a:bodyPr vert="horz" rtlCol="0">
            <a:noAutofit/>
          </a:bodyPr>
          <a:lstStyle/>
          <a:p>
            <a:pPr marL="342900" indent="-342900">
              <a:spcBef>
                <a:spcPct val="20000"/>
              </a:spcBef>
              <a:buSzPct val="70000"/>
              <a:buFont typeface="Wingdings"/>
              <a:buChar char=""/>
              <a:defRPr/>
            </a:pPr>
            <a:r>
              <a:rPr lang="en-US" sz="2000" dirty="0">
                <a:solidFill>
                  <a:srgbClr val="433021"/>
                </a:solidFill>
              </a:rPr>
              <a:t>Recent Clustering Methods with Variable Selection</a:t>
            </a:r>
          </a:p>
        </p:txBody>
      </p:sp>
      <p:sp>
        <p:nvSpPr>
          <p:cNvPr id="7" name="Content Placeholder 2"/>
          <p:cNvSpPr txBox="1">
            <a:spLocks/>
          </p:cNvSpPr>
          <p:nvPr/>
        </p:nvSpPr>
        <p:spPr>
          <a:xfrm>
            <a:off x="457200" y="3124200"/>
            <a:ext cx="8229600" cy="1524000"/>
          </a:xfrm>
          <a:prstGeom prst="rect">
            <a:avLst/>
          </a:prstGeom>
        </p:spPr>
        <p:txBody>
          <a:bodyPr vert="horz" rtlCol="0">
            <a:noAutofit/>
          </a:bodyPr>
          <a:lstStyle/>
          <a:p>
            <a:pPr marL="742950" lvl="1" indent="-285750">
              <a:spcBef>
                <a:spcPct val="20000"/>
              </a:spcBef>
              <a:buClr>
                <a:srgbClr val="E49458">
                  <a:shade val="75000"/>
                </a:srgbClr>
              </a:buClr>
              <a:buSzPct val="120000"/>
              <a:buFont typeface="Arial"/>
              <a:buChar char="•"/>
              <a:defRPr/>
            </a:pPr>
            <a:r>
              <a:rPr lang="en-US" dirty="0">
                <a:solidFill>
                  <a:srgbClr val="1909E7"/>
                </a:solidFill>
              </a:rPr>
              <a:t>Bayesian variable selection model in clustering </a:t>
            </a:r>
            <a:r>
              <a:rPr lang="en-US" dirty="0">
                <a:solidFill>
                  <a:prstClr val="black"/>
                </a:solidFill>
              </a:rPr>
              <a:t>finds discriminating variables among vast number of variables with small sample size (e.g., </a:t>
            </a:r>
            <a:r>
              <a:rPr lang="en-US" dirty="0" err="1">
                <a:solidFill>
                  <a:prstClr val="black"/>
                </a:solidFill>
              </a:rPr>
              <a:t>Tadesse</a:t>
            </a:r>
            <a:r>
              <a:rPr lang="en-US" dirty="0">
                <a:solidFill>
                  <a:prstClr val="black"/>
                </a:solidFill>
              </a:rPr>
              <a:t>, </a:t>
            </a:r>
            <a:r>
              <a:rPr lang="en-US" dirty="0" err="1">
                <a:solidFill>
                  <a:prstClr val="black"/>
                </a:solidFill>
              </a:rPr>
              <a:t>Sha</a:t>
            </a:r>
            <a:r>
              <a:rPr lang="en-US" dirty="0">
                <a:solidFill>
                  <a:prstClr val="black"/>
                </a:solidFill>
              </a:rPr>
              <a:t> and </a:t>
            </a:r>
            <a:r>
              <a:rPr lang="en-US" dirty="0" err="1">
                <a:solidFill>
                  <a:prstClr val="black"/>
                </a:solidFill>
              </a:rPr>
              <a:t>Vannucci</a:t>
            </a:r>
            <a:r>
              <a:rPr lang="en-US" dirty="0">
                <a:solidFill>
                  <a:prstClr val="black"/>
                </a:solidFill>
              </a:rPr>
              <a:t> 2005; Kim, </a:t>
            </a:r>
            <a:r>
              <a:rPr lang="en-US" dirty="0" err="1">
                <a:solidFill>
                  <a:prstClr val="black"/>
                </a:solidFill>
              </a:rPr>
              <a:t>Tadesse</a:t>
            </a:r>
            <a:r>
              <a:rPr lang="en-US" dirty="0">
                <a:solidFill>
                  <a:prstClr val="black"/>
                </a:solidFill>
              </a:rPr>
              <a:t> and </a:t>
            </a:r>
            <a:r>
              <a:rPr lang="en-US" dirty="0" err="1">
                <a:solidFill>
                  <a:prstClr val="black"/>
                </a:solidFill>
              </a:rPr>
              <a:t>Vannucci</a:t>
            </a:r>
            <a:r>
              <a:rPr lang="en-US" dirty="0">
                <a:solidFill>
                  <a:prstClr val="black"/>
                </a:solidFill>
              </a:rPr>
              <a:t> 2006)</a:t>
            </a:r>
          </a:p>
          <a:p>
            <a:pPr marL="1200150" lvl="2" indent="-285750">
              <a:spcBef>
                <a:spcPct val="20000"/>
              </a:spcBef>
              <a:buClr>
                <a:srgbClr val="E49458">
                  <a:shade val="75000"/>
                </a:srgbClr>
              </a:buClr>
              <a:buSzPct val="120000"/>
              <a:defRPr/>
            </a:pPr>
            <a:endParaRPr lang="en-US" dirty="0">
              <a:solidFill>
                <a:prstClr val="black"/>
              </a:solidFill>
            </a:endParaRPr>
          </a:p>
        </p:txBody>
      </p:sp>
      <p:sp>
        <p:nvSpPr>
          <p:cNvPr id="8" name="Content Placeholder 2"/>
          <p:cNvSpPr txBox="1">
            <a:spLocks/>
          </p:cNvSpPr>
          <p:nvPr/>
        </p:nvSpPr>
        <p:spPr>
          <a:xfrm>
            <a:off x="457200" y="4724400"/>
            <a:ext cx="8229600" cy="685800"/>
          </a:xfrm>
          <a:prstGeom prst="rect">
            <a:avLst/>
          </a:prstGeom>
        </p:spPr>
        <p:txBody>
          <a:bodyPr vert="horz" rtlCol="0">
            <a:noAutofit/>
          </a:bodyPr>
          <a:lstStyle/>
          <a:p>
            <a:pPr marL="742950" lvl="1" indent="-285750">
              <a:spcBef>
                <a:spcPct val="20000"/>
              </a:spcBef>
              <a:buClr>
                <a:srgbClr val="E49458">
                  <a:shade val="75000"/>
                </a:srgbClr>
              </a:buClr>
              <a:buSzPct val="120000"/>
              <a:buFont typeface="Arial"/>
              <a:buChar char="•"/>
              <a:defRPr/>
            </a:pPr>
            <a:r>
              <a:rPr lang="en-US" dirty="0">
                <a:solidFill>
                  <a:srgbClr val="1909E7"/>
                </a:solidFill>
              </a:rPr>
              <a:t>Penalized likelihood approach </a:t>
            </a:r>
            <a:r>
              <a:rPr lang="en-US" dirty="0">
                <a:solidFill>
                  <a:prstClr val="black"/>
                </a:solidFill>
              </a:rPr>
              <a:t>for latent structure regression (e.g., </a:t>
            </a:r>
            <a:r>
              <a:rPr lang="en-US" dirty="0" err="1">
                <a:solidFill>
                  <a:prstClr val="black"/>
                </a:solidFill>
              </a:rPr>
              <a:t>Khalili</a:t>
            </a:r>
            <a:r>
              <a:rPr lang="en-US" dirty="0">
                <a:solidFill>
                  <a:prstClr val="black"/>
                </a:solidFill>
              </a:rPr>
              <a:t> and Chen 2007)</a:t>
            </a:r>
          </a:p>
        </p:txBody>
      </p:sp>
      <p:sp>
        <p:nvSpPr>
          <p:cNvPr id="9" name="Content Placeholder 2"/>
          <p:cNvSpPr txBox="1">
            <a:spLocks/>
          </p:cNvSpPr>
          <p:nvPr/>
        </p:nvSpPr>
        <p:spPr>
          <a:xfrm>
            <a:off x="457200" y="5410200"/>
            <a:ext cx="8229600" cy="609600"/>
          </a:xfrm>
          <a:prstGeom prst="rect">
            <a:avLst/>
          </a:prstGeom>
        </p:spPr>
        <p:txBody>
          <a:bodyPr vert="horz" rtlCol="0">
            <a:noAutofit/>
          </a:bodyPr>
          <a:lstStyle/>
          <a:p>
            <a:pPr marL="1200150" lvl="2" indent="-285750">
              <a:spcBef>
                <a:spcPct val="20000"/>
              </a:spcBef>
              <a:buClr>
                <a:srgbClr val="E49458">
                  <a:shade val="75000"/>
                </a:srgbClr>
              </a:buClr>
              <a:buSzPct val="120000"/>
              <a:buFontTx/>
              <a:buChar char="-"/>
              <a:defRPr/>
            </a:pPr>
            <a:r>
              <a:rPr lang="en-US" sz="1600" i="1" dirty="0">
                <a:solidFill>
                  <a:prstClr val="black"/>
                </a:solidFill>
              </a:rPr>
              <a:t>User must arbitrarily set tuning parameter values which can dramatically affect segmentation and variable selection results.</a:t>
            </a:r>
          </a:p>
        </p:txBody>
      </p:sp>
      <p:sp>
        <p:nvSpPr>
          <p:cNvPr id="12" name="Content Placeholder 2"/>
          <p:cNvSpPr txBox="1">
            <a:spLocks/>
          </p:cNvSpPr>
          <p:nvPr/>
        </p:nvSpPr>
        <p:spPr>
          <a:xfrm>
            <a:off x="457200" y="4038600"/>
            <a:ext cx="8229600" cy="685800"/>
          </a:xfrm>
          <a:prstGeom prst="rect">
            <a:avLst/>
          </a:prstGeom>
        </p:spPr>
        <p:txBody>
          <a:bodyPr vert="horz" rtlCol="0">
            <a:noAutofit/>
          </a:bodyPr>
          <a:lstStyle/>
          <a:p>
            <a:pPr marL="1200150" lvl="2" indent="-285750">
              <a:spcBef>
                <a:spcPct val="20000"/>
              </a:spcBef>
              <a:buClr>
                <a:srgbClr val="E49458">
                  <a:shade val="75000"/>
                </a:srgbClr>
              </a:buClr>
              <a:buSzPct val="120000"/>
              <a:buFontTx/>
              <a:buChar char="-"/>
              <a:defRPr/>
            </a:pPr>
            <a:r>
              <a:rPr lang="en-US" sz="1600" i="1" dirty="0">
                <a:solidFill>
                  <a:prstClr val="black"/>
                </a:solidFill>
              </a:rPr>
              <a:t>These methods have been developed in an unsupervised setting and don’t solve heterogeneity problem in variable selection. </a:t>
            </a:r>
          </a:p>
          <a:p>
            <a:pPr marL="1200150" lvl="2" indent="-285750">
              <a:spcBef>
                <a:spcPct val="20000"/>
              </a:spcBef>
              <a:buClr>
                <a:srgbClr val="E49458">
                  <a:shade val="75000"/>
                </a:srgbClr>
              </a:buClr>
              <a:buSzPct val="120000"/>
              <a:defRPr/>
            </a:pPr>
            <a:endParaRPr lang="en-US" dirty="0">
              <a:solidFill>
                <a:prstClr val="black"/>
              </a:solidFill>
            </a:endParaRPr>
          </a:p>
        </p:txBody>
      </p:sp>
      <p:sp>
        <p:nvSpPr>
          <p:cNvPr id="10" name="Content Placeholder 2"/>
          <p:cNvSpPr txBox="1">
            <a:spLocks/>
          </p:cNvSpPr>
          <p:nvPr/>
        </p:nvSpPr>
        <p:spPr>
          <a:xfrm>
            <a:off x="457200" y="5943600"/>
            <a:ext cx="8229600" cy="609600"/>
          </a:xfrm>
          <a:prstGeom prst="rect">
            <a:avLst/>
          </a:prstGeom>
        </p:spPr>
        <p:txBody>
          <a:bodyPr vert="horz" rtlCol="0">
            <a:noAutofit/>
          </a:bodyPr>
          <a:lstStyle/>
          <a:p>
            <a:pPr marL="1200150" lvl="2" indent="-285750">
              <a:spcBef>
                <a:spcPct val="20000"/>
              </a:spcBef>
              <a:buClr>
                <a:srgbClr val="E49458">
                  <a:shade val="75000"/>
                </a:srgbClr>
              </a:buClr>
              <a:buSzPct val="120000"/>
              <a:buFontTx/>
              <a:buChar char="-"/>
              <a:defRPr/>
            </a:pPr>
            <a:r>
              <a:rPr lang="en-US" sz="1600" i="1" dirty="0">
                <a:solidFill>
                  <a:prstClr val="black"/>
                </a:solidFill>
              </a:rPr>
              <a:t>K&amp;C (2007) has software limitation: (1) only available for K=2 (2) no membership information (3) three-step procedure for bootstrapping </a:t>
            </a:r>
          </a:p>
        </p:txBody>
      </p:sp>
      <p:sp>
        <p:nvSpPr>
          <p:cNvPr id="13" name="Slide Number Placeholder 12"/>
          <p:cNvSpPr>
            <a:spLocks noGrp="1"/>
          </p:cNvSpPr>
          <p:nvPr>
            <p:ph type="sldNum" sz="quarter" idx="12"/>
          </p:nvPr>
        </p:nvSpPr>
        <p:spPr/>
        <p:txBody>
          <a:bodyPr/>
          <a:lstStyle/>
          <a:p>
            <a:fld id="{2EE8A9E9-CABF-40EA-AD60-F59542DE86E2}"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255511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7" grpId="0"/>
      <p:bldP spid="8" grpId="0"/>
      <p:bldP spid="9" grpId="0"/>
      <p:bldP spid="12"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b="1" dirty="0"/>
              <a:t>The Hierarchical Structure of Unconstrained Model Assumptions</a:t>
            </a:r>
          </a:p>
        </p:txBody>
      </p:sp>
      <p:sp>
        <p:nvSpPr>
          <p:cNvPr id="30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solidFill>
                <a:prstClr val="black"/>
              </a:solidFill>
            </a:endParaRPr>
          </a:p>
        </p:txBody>
      </p:sp>
      <p:sp>
        <p:nvSpPr>
          <p:cNvPr id="7" name="Oval 6"/>
          <p:cNvSpPr/>
          <p:nvPr/>
        </p:nvSpPr>
        <p:spPr>
          <a:xfrm>
            <a:off x="3352800" y="2873743"/>
            <a:ext cx="457200" cy="4572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cxnSp>
        <p:nvCxnSpPr>
          <p:cNvPr id="9" name="Straight Arrow Connector 8"/>
          <p:cNvCxnSpPr>
            <a:stCxn id="7" idx="6"/>
          </p:cNvCxnSpPr>
          <p:nvPr/>
        </p:nvCxnSpPr>
        <p:spPr>
          <a:xfrm>
            <a:off x="3810000" y="3102343"/>
            <a:ext cx="381000" cy="158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076"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solidFill>
                <a:prstClr val="black"/>
              </a:solidFill>
            </a:endParaRPr>
          </a:p>
        </p:txBody>
      </p:sp>
      <p:pic>
        <p:nvPicPr>
          <p:cNvPr id="3075"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267200" y="2949943"/>
            <a:ext cx="914400" cy="346841"/>
          </a:xfrm>
          <a:prstGeom prst="rect">
            <a:avLst/>
          </a:prstGeom>
          <a:noFill/>
        </p:spPr>
      </p:pic>
      <p:sp>
        <p:nvSpPr>
          <p:cNvPr id="3077" name="Rectangle 5"/>
          <p:cNvSpPr>
            <a:spLocks noChangeArrowheads="1"/>
          </p:cNvSpPr>
          <p:nvPr/>
        </p:nvSpPr>
        <p:spPr bwMode="auto">
          <a:xfrm>
            <a:off x="0" y="10858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dirty="0">
              <a:solidFill>
                <a:prstClr val="black"/>
              </a:solidFill>
              <a:latin typeface="Arial" pitchFamily="34" charset="0"/>
            </a:endParaRPr>
          </a:p>
        </p:txBody>
      </p:sp>
      <p:sp>
        <p:nvSpPr>
          <p:cNvPr id="13" name="Oval 12"/>
          <p:cNvSpPr/>
          <p:nvPr/>
        </p:nvSpPr>
        <p:spPr>
          <a:xfrm>
            <a:off x="4724400" y="2873743"/>
            <a:ext cx="457200" cy="4572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cxnSp>
        <p:nvCxnSpPr>
          <p:cNvPr id="14" name="Straight Arrow Connector 13"/>
          <p:cNvCxnSpPr>
            <a:stCxn id="13" idx="6"/>
          </p:cNvCxnSpPr>
          <p:nvPr/>
        </p:nvCxnSpPr>
        <p:spPr>
          <a:xfrm>
            <a:off x="5181600" y="3102343"/>
            <a:ext cx="381000" cy="158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079" name="Rectangle 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solidFill>
                <a:prstClr val="black"/>
              </a:solidFill>
            </a:endParaRPr>
          </a:p>
        </p:txBody>
      </p:sp>
      <p:sp>
        <p:nvSpPr>
          <p:cNvPr id="3080" name="Rectangle 8"/>
          <p:cNvSpPr>
            <a:spLocks noChangeArrowheads="1"/>
          </p:cNvSpPr>
          <p:nvPr/>
        </p:nvSpPr>
        <p:spPr bwMode="auto">
          <a:xfrm>
            <a:off x="0" y="10858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dirty="0">
              <a:solidFill>
                <a:prstClr val="black"/>
              </a:solidFill>
              <a:latin typeface="Arial" pitchFamily="34" charset="0"/>
            </a:endParaRPr>
          </a:p>
        </p:txBody>
      </p:sp>
      <p:sp>
        <p:nvSpPr>
          <p:cNvPr id="18" name="Oval 17"/>
          <p:cNvSpPr/>
          <p:nvPr/>
        </p:nvSpPr>
        <p:spPr>
          <a:xfrm>
            <a:off x="2819400" y="3026143"/>
            <a:ext cx="304800" cy="3810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cxnSp>
        <p:nvCxnSpPr>
          <p:cNvPr id="19" name="Straight Arrow Connector 18"/>
          <p:cNvCxnSpPr/>
          <p:nvPr/>
        </p:nvCxnSpPr>
        <p:spPr>
          <a:xfrm>
            <a:off x="3124200" y="3330943"/>
            <a:ext cx="1371600" cy="6096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082"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solidFill>
                <a:prstClr val="black"/>
              </a:solidFill>
            </a:endParaRPr>
          </a:p>
        </p:txBody>
      </p:sp>
      <p:sp>
        <p:nvSpPr>
          <p:cNvPr id="3083" name="Rectangle 11"/>
          <p:cNvSpPr>
            <a:spLocks noChangeArrowheads="1"/>
          </p:cNvSpPr>
          <p:nvPr/>
        </p:nvSpPr>
        <p:spPr bwMode="auto">
          <a:xfrm>
            <a:off x="0" y="1771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dirty="0">
              <a:solidFill>
                <a:prstClr val="black"/>
              </a:solidFill>
              <a:latin typeface="Arial" pitchFamily="34" charset="0"/>
            </a:endParaRPr>
          </a:p>
        </p:txBody>
      </p:sp>
      <p:sp>
        <p:nvSpPr>
          <p:cNvPr id="3085" name="Rectangle 1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solidFill>
                <a:prstClr val="black"/>
              </a:solidFill>
            </a:endParaRPr>
          </a:p>
        </p:txBody>
      </p:sp>
      <p:sp>
        <p:nvSpPr>
          <p:cNvPr id="3086" name="Rectangle 14"/>
          <p:cNvSpPr>
            <a:spLocks noChangeArrowheads="1"/>
          </p:cNvSpPr>
          <p:nvPr/>
        </p:nvSpPr>
        <p:spPr bwMode="auto">
          <a:xfrm>
            <a:off x="0" y="10763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dirty="0">
              <a:solidFill>
                <a:prstClr val="black"/>
              </a:solidFill>
              <a:latin typeface="Arial" pitchFamily="34" charset="0"/>
            </a:endParaRPr>
          </a:p>
        </p:txBody>
      </p:sp>
      <p:sp>
        <p:nvSpPr>
          <p:cNvPr id="3088" name="Rectangle 1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solidFill>
                <a:prstClr val="black"/>
              </a:solidFill>
            </a:endParaRPr>
          </a:p>
        </p:txBody>
      </p:sp>
      <p:pic>
        <p:nvPicPr>
          <p:cNvPr id="3087" name="Picture 1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648200" y="3711943"/>
            <a:ext cx="3352800" cy="390307"/>
          </a:xfrm>
          <a:prstGeom prst="rect">
            <a:avLst/>
          </a:prstGeom>
          <a:noFill/>
        </p:spPr>
      </p:pic>
      <p:sp>
        <p:nvSpPr>
          <p:cNvPr id="3089" name="Rectangle 17"/>
          <p:cNvSpPr>
            <a:spLocks noChangeArrowheads="1"/>
          </p:cNvSpPr>
          <p:nvPr/>
        </p:nvSpPr>
        <p:spPr bwMode="auto">
          <a:xfrm>
            <a:off x="0" y="10382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dirty="0">
              <a:solidFill>
                <a:prstClr val="black"/>
              </a:solidFill>
              <a:latin typeface="Arial" pitchFamily="34" charset="0"/>
            </a:endParaRPr>
          </a:p>
        </p:txBody>
      </p:sp>
      <p:sp>
        <p:nvSpPr>
          <p:cNvPr id="3091" name="Rectangle 1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solidFill>
                <a:prstClr val="black"/>
              </a:solidFill>
            </a:endParaRPr>
          </a:p>
        </p:txBody>
      </p:sp>
      <p:pic>
        <p:nvPicPr>
          <p:cNvPr id="3090" name="Picture 18"/>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867400" y="4364653"/>
            <a:ext cx="2209801" cy="337890"/>
          </a:xfrm>
          <a:prstGeom prst="rect">
            <a:avLst/>
          </a:prstGeom>
          <a:noFill/>
        </p:spPr>
      </p:pic>
      <p:cxnSp>
        <p:nvCxnSpPr>
          <p:cNvPr id="33" name="Straight Arrow Connector 32"/>
          <p:cNvCxnSpPr/>
          <p:nvPr/>
        </p:nvCxnSpPr>
        <p:spPr>
          <a:xfrm rot="5400000">
            <a:off x="7239794" y="4244549"/>
            <a:ext cx="304800" cy="158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093" name="Rectangle 2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solidFill>
                <a:prstClr val="black"/>
              </a:solidFill>
            </a:endParaRPr>
          </a:p>
        </p:txBody>
      </p:sp>
      <p:sp>
        <p:nvSpPr>
          <p:cNvPr id="38" name="Oval 37"/>
          <p:cNvSpPr/>
          <p:nvPr/>
        </p:nvSpPr>
        <p:spPr>
          <a:xfrm>
            <a:off x="2590800" y="2949943"/>
            <a:ext cx="228600" cy="4572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cxnSp>
        <p:nvCxnSpPr>
          <p:cNvPr id="39" name="Straight Arrow Connector 38"/>
          <p:cNvCxnSpPr/>
          <p:nvPr/>
        </p:nvCxnSpPr>
        <p:spPr>
          <a:xfrm rot="5400000">
            <a:off x="2248694" y="3901649"/>
            <a:ext cx="990600" cy="158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096" name="Rectangle 2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solidFill>
                <a:prstClr val="black"/>
              </a:solidFill>
            </a:endParaRPr>
          </a:p>
        </p:txBody>
      </p:sp>
      <p:pic>
        <p:nvPicPr>
          <p:cNvPr id="3095" name="Picture 23"/>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1524000" y="5921743"/>
            <a:ext cx="2839107" cy="391136"/>
          </a:xfrm>
          <a:prstGeom prst="rect">
            <a:avLst/>
          </a:prstGeom>
          <a:noFill/>
        </p:spPr>
      </p:pic>
      <p:sp>
        <p:nvSpPr>
          <p:cNvPr id="3097" name="Rectangle 25"/>
          <p:cNvSpPr>
            <a:spLocks noChangeArrowheads="1"/>
          </p:cNvSpPr>
          <p:nvPr/>
        </p:nvSpPr>
        <p:spPr bwMode="auto">
          <a:xfrm>
            <a:off x="0" y="1009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dirty="0">
              <a:solidFill>
                <a:prstClr val="black"/>
              </a:solidFill>
              <a:latin typeface="Arial" pitchFamily="34" charset="0"/>
            </a:endParaRPr>
          </a:p>
        </p:txBody>
      </p:sp>
      <p:cxnSp>
        <p:nvCxnSpPr>
          <p:cNvPr id="48" name="Straight Arrow Connector 47"/>
          <p:cNvCxnSpPr/>
          <p:nvPr/>
        </p:nvCxnSpPr>
        <p:spPr>
          <a:xfrm rot="16200000" flipH="1">
            <a:off x="2653609" y="5554134"/>
            <a:ext cx="649684" cy="1330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02" name="Rectangle 3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solidFill>
                <a:prstClr val="black"/>
              </a:solidFill>
            </a:endParaRPr>
          </a:p>
        </p:txBody>
      </p:sp>
      <p:sp>
        <p:nvSpPr>
          <p:cNvPr id="3103" name="Rectangle 31"/>
          <p:cNvSpPr>
            <a:spLocks noChangeArrowheads="1"/>
          </p:cNvSpPr>
          <p:nvPr/>
        </p:nvSpPr>
        <p:spPr bwMode="auto">
          <a:xfrm>
            <a:off x="0" y="9334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dirty="0">
              <a:solidFill>
                <a:prstClr val="black"/>
              </a:solidFill>
              <a:latin typeface="Arial" pitchFamily="34" charset="0"/>
            </a:endParaRPr>
          </a:p>
        </p:txBody>
      </p:sp>
      <p:cxnSp>
        <p:nvCxnSpPr>
          <p:cNvPr id="55" name="Straight Arrow Connector 54"/>
          <p:cNvCxnSpPr/>
          <p:nvPr/>
        </p:nvCxnSpPr>
        <p:spPr>
          <a:xfrm>
            <a:off x="4449196" y="6094810"/>
            <a:ext cx="531812"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05" name="Rectangle 3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solidFill>
                <a:prstClr val="black"/>
              </a:solidFill>
            </a:endParaRPr>
          </a:p>
        </p:txBody>
      </p:sp>
      <p:sp>
        <p:nvSpPr>
          <p:cNvPr id="3106" name="Rectangle 34"/>
          <p:cNvSpPr>
            <a:spLocks noChangeArrowheads="1"/>
          </p:cNvSpPr>
          <p:nvPr/>
        </p:nvSpPr>
        <p:spPr bwMode="auto">
          <a:xfrm>
            <a:off x="0" y="9334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dirty="0">
              <a:solidFill>
                <a:prstClr val="black"/>
              </a:solidFill>
              <a:latin typeface="Arial" pitchFamily="34" charset="0"/>
            </a:endParaRPr>
          </a:p>
        </p:txBody>
      </p:sp>
      <p:cxnSp>
        <p:nvCxnSpPr>
          <p:cNvPr id="59" name="Straight Arrow Connector 58"/>
          <p:cNvCxnSpPr/>
          <p:nvPr/>
        </p:nvCxnSpPr>
        <p:spPr>
          <a:xfrm>
            <a:off x="4191000" y="4702543"/>
            <a:ext cx="1371600" cy="4572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55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solidFill>
                <a:prstClr val="black"/>
              </a:solidFill>
            </a:endParaRPr>
          </a:p>
        </p:txBody>
      </p:sp>
      <p:sp>
        <p:nvSpPr>
          <p:cNvPr id="2355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solidFill>
                <a:prstClr val="black"/>
              </a:solidFill>
            </a:endParaRPr>
          </a:p>
        </p:txBody>
      </p:sp>
      <p:sp>
        <p:nvSpPr>
          <p:cNvPr id="2355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solidFill>
                <a:prstClr val="black"/>
              </a:solidFill>
            </a:endParaRPr>
          </a:p>
        </p:txBody>
      </p:sp>
      <p:sp>
        <p:nvSpPr>
          <p:cNvPr id="23560"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solidFill>
                <a:prstClr val="black"/>
              </a:solidFill>
            </a:endParaRPr>
          </a:p>
        </p:txBody>
      </p:sp>
      <p:sp>
        <p:nvSpPr>
          <p:cNvPr id="23561" name="Rectangle 9"/>
          <p:cNvSpPr>
            <a:spLocks noChangeArrowheads="1"/>
          </p:cNvSpPr>
          <p:nvPr/>
        </p:nvSpPr>
        <p:spPr bwMode="auto">
          <a:xfrm>
            <a:off x="0" y="9239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dirty="0">
              <a:solidFill>
                <a:prstClr val="black"/>
              </a:solidFill>
              <a:latin typeface="Arial" pitchFamily="34" charset="0"/>
            </a:endParaRPr>
          </a:p>
        </p:txBody>
      </p:sp>
      <p:sp>
        <p:nvSpPr>
          <p:cNvPr id="23563"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solidFill>
                <a:prstClr val="black"/>
              </a:solidFill>
            </a:endParaRPr>
          </a:p>
        </p:txBody>
      </p:sp>
      <p:sp>
        <p:nvSpPr>
          <p:cNvPr id="23564" name="Rectangle 12"/>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dirty="0">
              <a:solidFill>
                <a:prstClr val="black"/>
              </a:solidFill>
              <a:latin typeface="Arial" pitchFamily="34" charset="0"/>
            </a:endParaRPr>
          </a:p>
        </p:txBody>
      </p:sp>
      <p:sp>
        <p:nvSpPr>
          <p:cNvPr id="3"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solidFill>
                <a:prstClr val="black"/>
              </a:solidFill>
            </a:endParaRPr>
          </a:p>
        </p:txBody>
      </p:sp>
      <p:sp>
        <p:nvSpPr>
          <p:cNvPr id="5"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solidFill>
                <a:prstClr val="black"/>
              </a:solidFill>
            </a:endParaRPr>
          </a:p>
        </p:txBody>
      </p:sp>
      <p:sp>
        <p:nvSpPr>
          <p:cNvPr id="6" name="Rectangle 5"/>
          <p:cNvSpPr>
            <a:spLocks noChangeArrowheads="1"/>
          </p:cNvSpPr>
          <p:nvPr/>
        </p:nvSpPr>
        <p:spPr bwMode="auto">
          <a:xfrm>
            <a:off x="0" y="9810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dirty="0">
              <a:solidFill>
                <a:prstClr val="black"/>
              </a:solidFill>
              <a:latin typeface="Arial" pitchFamily="34" charset="0"/>
            </a:endParaRPr>
          </a:p>
        </p:txBody>
      </p:sp>
      <p:sp>
        <p:nvSpPr>
          <p:cNvPr id="23559"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solidFill>
                <a:prstClr val="black"/>
              </a:solidFill>
            </a:endParaRPr>
          </a:p>
        </p:txBody>
      </p:sp>
      <p:sp>
        <p:nvSpPr>
          <p:cNvPr id="10"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solidFill>
                <a:prstClr val="black"/>
              </a:solidFill>
            </a:endParaRPr>
          </a:p>
        </p:txBody>
      </p:sp>
      <p:sp>
        <p:nvSpPr>
          <p:cNvPr id="12"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solidFill>
                <a:prstClr val="black"/>
              </a:solidFill>
            </a:endParaRPr>
          </a:p>
        </p:txBody>
      </p:sp>
      <p:sp>
        <p:nvSpPr>
          <p:cNvPr id="23565"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solidFill>
                <a:prstClr val="black"/>
              </a:solidFill>
            </a:endParaRPr>
          </a:p>
        </p:txBody>
      </p:sp>
      <p:sp>
        <p:nvSpPr>
          <p:cNvPr id="23567"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solidFill>
                <a:prstClr val="black"/>
              </a:solidFill>
            </a:endParaRPr>
          </a:p>
        </p:txBody>
      </p:sp>
      <p:sp>
        <p:nvSpPr>
          <p:cNvPr id="2969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solidFill>
                <a:prstClr val="black"/>
              </a:solidFill>
            </a:endParaRPr>
          </a:p>
        </p:txBody>
      </p:sp>
      <p:pic>
        <p:nvPicPr>
          <p:cNvPr id="29697" name="Picture 1"/>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524000" y="2930893"/>
            <a:ext cx="2171700" cy="552450"/>
          </a:xfrm>
          <a:prstGeom prst="rect">
            <a:avLst/>
          </a:prstGeom>
          <a:noFill/>
        </p:spPr>
      </p:pic>
      <p:sp>
        <p:nvSpPr>
          <p:cNvPr id="29699" name="Rectangle 3"/>
          <p:cNvSpPr>
            <a:spLocks noChangeArrowheads="1"/>
          </p:cNvSpPr>
          <p:nvPr/>
        </p:nvSpPr>
        <p:spPr bwMode="auto">
          <a:xfrm>
            <a:off x="0" y="1009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dirty="0">
              <a:solidFill>
                <a:prstClr val="black"/>
              </a:solidFill>
              <a:latin typeface="Arial" pitchFamily="34" charset="0"/>
            </a:endParaRPr>
          </a:p>
        </p:txBody>
      </p:sp>
      <p:sp>
        <p:nvSpPr>
          <p:cNvPr id="29701"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solidFill>
                <a:prstClr val="black"/>
              </a:solidFill>
            </a:endParaRPr>
          </a:p>
        </p:txBody>
      </p:sp>
      <p:sp>
        <p:nvSpPr>
          <p:cNvPr id="29703"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solidFill>
                <a:prstClr val="black"/>
              </a:solidFill>
            </a:endParaRPr>
          </a:p>
        </p:txBody>
      </p:sp>
      <p:sp>
        <p:nvSpPr>
          <p:cNvPr id="2970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solidFill>
                <a:prstClr val="black"/>
              </a:solidFill>
            </a:endParaRPr>
          </a:p>
        </p:txBody>
      </p:sp>
      <p:sp>
        <p:nvSpPr>
          <p:cNvPr id="2970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solidFill>
                <a:prstClr val="black"/>
              </a:solidFill>
            </a:endParaRPr>
          </a:p>
        </p:txBody>
      </p:sp>
      <p:sp>
        <p:nvSpPr>
          <p:cNvPr id="11"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solidFill>
                <a:prstClr val="black"/>
              </a:solidFill>
            </a:endParaRPr>
          </a:p>
        </p:txBody>
      </p:sp>
      <p:sp>
        <p:nvSpPr>
          <p:cNvPr id="17" name="Rectangle 3"/>
          <p:cNvSpPr>
            <a:spLocks noChangeArrowheads="1"/>
          </p:cNvSpPr>
          <p:nvPr/>
        </p:nvSpPr>
        <p:spPr bwMode="auto">
          <a:xfrm>
            <a:off x="0"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dirty="0">
              <a:solidFill>
                <a:prstClr val="black"/>
              </a:solidFill>
              <a:latin typeface="Arial" pitchFamily="34" charset="0"/>
            </a:endParaRPr>
          </a:p>
        </p:txBody>
      </p:sp>
      <p:sp>
        <p:nvSpPr>
          <p:cNvPr id="20"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solidFill>
                <a:prstClr val="black"/>
              </a:solidFill>
            </a:endParaRPr>
          </a:p>
        </p:txBody>
      </p:sp>
      <p:pic>
        <p:nvPicPr>
          <p:cNvPr id="29700" name="Picture 4"/>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1066800" y="4397743"/>
            <a:ext cx="3276600" cy="816906"/>
          </a:xfrm>
          <a:prstGeom prst="rect">
            <a:avLst/>
          </a:prstGeom>
          <a:noFill/>
        </p:spPr>
      </p:pic>
      <p:sp>
        <p:nvSpPr>
          <p:cNvPr id="21" name="Rectangle 6"/>
          <p:cNvSpPr>
            <a:spLocks noChangeArrowheads="1"/>
          </p:cNvSpPr>
          <p:nvPr/>
        </p:nvSpPr>
        <p:spPr bwMode="auto">
          <a:xfrm>
            <a:off x="0" y="13239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dirty="0">
              <a:solidFill>
                <a:prstClr val="black"/>
              </a:solidFill>
              <a:latin typeface="Arial" pitchFamily="34" charset="0"/>
            </a:endParaRPr>
          </a:p>
        </p:txBody>
      </p:sp>
      <p:sp>
        <p:nvSpPr>
          <p:cNvPr id="22"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solidFill>
                <a:prstClr val="black"/>
              </a:solidFill>
            </a:endParaRPr>
          </a:p>
        </p:txBody>
      </p:sp>
      <p:pic>
        <p:nvPicPr>
          <p:cNvPr id="23" name="Picture 7"/>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5715000" y="5007343"/>
            <a:ext cx="2438400" cy="418531"/>
          </a:xfrm>
          <a:prstGeom prst="rect">
            <a:avLst/>
          </a:prstGeom>
          <a:noFill/>
        </p:spPr>
      </p:pic>
      <p:sp>
        <p:nvSpPr>
          <p:cNvPr id="81" name="Oval 80"/>
          <p:cNvSpPr/>
          <p:nvPr/>
        </p:nvSpPr>
        <p:spPr>
          <a:xfrm>
            <a:off x="3962400" y="5867400"/>
            <a:ext cx="457200" cy="4572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2" name="TextBox 81"/>
          <p:cNvSpPr txBox="1"/>
          <p:nvPr/>
        </p:nvSpPr>
        <p:spPr>
          <a:xfrm>
            <a:off x="571500" y="1323975"/>
            <a:ext cx="8420100" cy="1384995"/>
          </a:xfrm>
          <a:prstGeom prst="rect">
            <a:avLst/>
          </a:prstGeom>
          <a:noFill/>
          <a:ln>
            <a:solidFill>
              <a:schemeClr val="tx1"/>
            </a:solidFill>
          </a:ln>
        </p:spPr>
        <p:txBody>
          <a:bodyPr wrap="square" rtlCol="0">
            <a:spAutoFit/>
          </a:bodyPr>
          <a:lstStyle/>
          <a:p>
            <a:pPr>
              <a:lnSpc>
                <a:spcPct val="150000"/>
              </a:lnSpc>
            </a:pPr>
            <a:r>
              <a:rPr lang="en-US" sz="1400" i="1" u="sng" dirty="0">
                <a:solidFill>
                  <a:prstClr val="black"/>
                </a:solidFill>
              </a:rPr>
              <a:t>Notation:</a:t>
            </a:r>
            <a:r>
              <a:rPr lang="en-US" sz="1400" dirty="0">
                <a:solidFill>
                  <a:prstClr val="black"/>
                </a:solidFill>
              </a:rPr>
              <a:t> (“k” for segments; “p” for independent variables, “</a:t>
            </a:r>
            <a:r>
              <a:rPr lang="en-US" sz="1400" dirty="0" err="1">
                <a:solidFill>
                  <a:prstClr val="black"/>
                </a:solidFill>
              </a:rPr>
              <a:t>i</a:t>
            </a:r>
            <a:r>
              <a:rPr lang="en-US" sz="1400" dirty="0">
                <a:solidFill>
                  <a:prstClr val="black"/>
                </a:solidFill>
              </a:rPr>
              <a:t>” for individuals)</a:t>
            </a:r>
            <a:endParaRPr lang="en-US" sz="1400" i="1" u="sng" dirty="0">
              <a:solidFill>
                <a:prstClr val="black"/>
              </a:solidFill>
            </a:endParaRPr>
          </a:p>
          <a:p>
            <a:pPr>
              <a:lnSpc>
                <a:spcPct val="150000"/>
              </a:lnSpc>
            </a:pPr>
            <a:r>
              <a:rPr lang="en-US" sz="1400" i="1" dirty="0">
                <a:solidFill>
                  <a:prstClr val="black"/>
                </a:solidFill>
              </a:rPr>
              <a:t>          </a:t>
            </a:r>
            <a:r>
              <a:rPr lang="en-US" sz="1400" dirty="0">
                <a:solidFill>
                  <a:prstClr val="black"/>
                </a:solidFill>
              </a:rPr>
              <a:t>: Segment level regression coefficient, (k=1,…K, p=1,…,P),              : Variable selection indicator, </a:t>
            </a:r>
          </a:p>
          <a:p>
            <a:pPr>
              <a:lnSpc>
                <a:spcPct val="150000"/>
              </a:lnSpc>
            </a:pPr>
            <a:r>
              <a:rPr lang="en-US" sz="1400" i="1" dirty="0">
                <a:solidFill>
                  <a:prstClr val="black"/>
                </a:solidFill>
              </a:rPr>
              <a:t>         </a:t>
            </a:r>
            <a:r>
              <a:rPr lang="en-US" sz="1400" dirty="0">
                <a:solidFill>
                  <a:prstClr val="black"/>
                </a:solidFill>
              </a:rPr>
              <a:t>: Segment Index Variable (H</a:t>
            </a:r>
            <a:r>
              <a:rPr lang="en-US" sz="1400" baseline="-25000" dirty="0">
                <a:solidFill>
                  <a:prstClr val="black"/>
                </a:solidFill>
              </a:rPr>
              <a:t>i</a:t>
            </a:r>
            <a:r>
              <a:rPr lang="en-US" sz="1400" dirty="0">
                <a:solidFill>
                  <a:prstClr val="black"/>
                </a:solidFill>
              </a:rPr>
              <a:t>=1,…, K),     </a:t>
            </a:r>
          </a:p>
          <a:p>
            <a:pPr>
              <a:lnSpc>
                <a:spcPct val="150000"/>
              </a:lnSpc>
            </a:pPr>
            <a:r>
              <a:rPr lang="en-US" sz="1400" dirty="0">
                <a:solidFill>
                  <a:prstClr val="black"/>
                </a:solidFill>
              </a:rPr>
              <a:t>       ,         : Parameters of each discrete and Bernoulli distribution ,             : Variance of  </a:t>
            </a:r>
          </a:p>
        </p:txBody>
      </p:sp>
      <p:pic>
        <p:nvPicPr>
          <p:cNvPr id="83" name="Picture 1"/>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5785658" y="1752600"/>
            <a:ext cx="310342" cy="304800"/>
          </a:xfrm>
          <a:prstGeom prst="rect">
            <a:avLst/>
          </a:prstGeom>
          <a:noFill/>
        </p:spPr>
      </p:pic>
      <p:pic>
        <p:nvPicPr>
          <p:cNvPr id="84" name="Picture 6"/>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770467" y="1981200"/>
            <a:ext cx="220133" cy="304800"/>
          </a:xfrm>
          <a:prstGeom prst="rect">
            <a:avLst/>
          </a:prstGeom>
          <a:noFill/>
        </p:spPr>
      </p:pic>
      <p:pic>
        <p:nvPicPr>
          <p:cNvPr id="85" name="Picture 10"/>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1125384" y="2373245"/>
            <a:ext cx="170016" cy="293132"/>
          </a:xfrm>
          <a:prstGeom prst="rect">
            <a:avLst/>
          </a:prstGeom>
          <a:noFill/>
        </p:spPr>
      </p:pic>
      <p:pic>
        <p:nvPicPr>
          <p:cNvPr id="86" name="Picture 14"/>
          <p:cNvPicPr>
            <a:picLocks noChangeAspect="1"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685800" y="2361577"/>
            <a:ext cx="242711" cy="304800"/>
          </a:xfrm>
          <a:prstGeom prst="rect">
            <a:avLst/>
          </a:prstGeom>
          <a:noFill/>
        </p:spPr>
      </p:pic>
      <p:pic>
        <p:nvPicPr>
          <p:cNvPr id="87" name="Picture 8"/>
          <p:cNvPicPr>
            <a:picLocks noChangeAspect="1" noChangeArrowheads="1"/>
          </p:cNvPicPr>
          <p:nvPr/>
        </p:nvPicPr>
        <p:blipFill>
          <a:blip r:embed="rId14" cstate="print">
            <a:clrChange>
              <a:clrFrom>
                <a:srgbClr val="FFFFFF"/>
              </a:clrFrom>
              <a:clrTo>
                <a:srgbClr val="FFFFFF">
                  <a:alpha val="0"/>
                </a:srgbClr>
              </a:clrTo>
            </a:clrChange>
          </a:blip>
          <a:srcRect/>
          <a:stretch>
            <a:fillRect/>
          </a:stretch>
        </p:blipFill>
        <p:spPr bwMode="auto">
          <a:xfrm>
            <a:off x="723900" y="1676400"/>
            <a:ext cx="312615" cy="304800"/>
          </a:xfrm>
          <a:prstGeom prst="rect">
            <a:avLst/>
          </a:prstGeom>
          <a:noFill/>
        </p:spPr>
      </p:pic>
      <p:pic>
        <p:nvPicPr>
          <p:cNvPr id="88" name="Picture 8"/>
          <p:cNvPicPr>
            <a:picLocks noChangeAspect="1" noChangeArrowheads="1"/>
          </p:cNvPicPr>
          <p:nvPr/>
        </p:nvPicPr>
        <p:blipFill>
          <a:blip r:embed="rId14" cstate="print">
            <a:clrChange>
              <a:clrFrom>
                <a:srgbClr val="FFFFFF"/>
              </a:clrFrom>
              <a:clrTo>
                <a:srgbClr val="FFFFFF">
                  <a:alpha val="0"/>
                </a:srgbClr>
              </a:clrTo>
            </a:clrChange>
          </a:blip>
          <a:srcRect/>
          <a:stretch>
            <a:fillRect/>
          </a:stretch>
        </p:blipFill>
        <p:spPr bwMode="auto">
          <a:xfrm>
            <a:off x="7459785" y="2361577"/>
            <a:ext cx="312615" cy="304800"/>
          </a:xfrm>
          <a:prstGeom prst="rect">
            <a:avLst/>
          </a:prstGeom>
          <a:noFill/>
        </p:spPr>
      </p:pic>
      <p:pic>
        <p:nvPicPr>
          <p:cNvPr id="89" name="Picture 1"/>
          <p:cNvPicPr>
            <a:picLocks noChangeAspect="1" noChangeArrowheads="1"/>
          </p:cNvPicPr>
          <p:nvPr/>
        </p:nvPicPr>
        <p:blipFill>
          <a:blip r:embed="rId15" cstate="print">
            <a:clrChange>
              <a:clrFrom>
                <a:srgbClr val="FFFFFF"/>
              </a:clrFrom>
              <a:clrTo>
                <a:srgbClr val="FFFFFF">
                  <a:alpha val="0"/>
                </a:srgbClr>
              </a:clrTo>
            </a:clrChange>
          </a:blip>
          <a:srcRect/>
          <a:stretch>
            <a:fillRect/>
          </a:stretch>
        </p:blipFill>
        <p:spPr bwMode="auto">
          <a:xfrm>
            <a:off x="6096000" y="2323477"/>
            <a:ext cx="247650" cy="381000"/>
          </a:xfrm>
          <a:prstGeom prst="rect">
            <a:avLst/>
          </a:prstGeom>
          <a:noFill/>
        </p:spPr>
      </p:pic>
      <mc:AlternateContent xmlns:mc="http://schemas.openxmlformats.org/markup-compatibility/2006" xmlns:a14="http://schemas.microsoft.com/office/drawing/2010/main">
        <mc:Choice Requires="a14">
          <p:sp>
            <p:nvSpPr>
              <p:cNvPr id="4" name="Rectangle 3"/>
              <p:cNvSpPr/>
              <p:nvPr/>
            </p:nvSpPr>
            <p:spPr>
              <a:xfrm>
                <a:off x="5562600" y="2889756"/>
                <a:ext cx="3008772"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solidFill>
                            <a:prstClr val="black"/>
                          </a:solidFill>
                          <a:latin typeface="Cambria Math"/>
                        </a:rPr>
                        <m:t>𝜋</m:t>
                      </m:r>
                      <m:d>
                        <m:dPr>
                          <m:ctrlPr>
                            <a:rPr lang="en-US" i="1">
                              <a:solidFill>
                                <a:prstClr val="black"/>
                              </a:solidFill>
                              <a:latin typeface="Cambria Math" panose="02040503050406030204" pitchFamily="18" charset="0"/>
                            </a:rPr>
                          </m:ctrlPr>
                        </m:dPr>
                        <m:e>
                          <m:sSup>
                            <m:sSupPr>
                              <m:ctrlPr>
                                <a:rPr lang="en-US" i="1">
                                  <a:solidFill>
                                    <a:prstClr val="black"/>
                                  </a:solidFill>
                                  <a:latin typeface="Cambria Math" panose="02040503050406030204" pitchFamily="18" charset="0"/>
                                </a:rPr>
                              </m:ctrlPr>
                            </m:sSupPr>
                            <m:e>
                              <m:r>
                                <a:rPr lang="en-US" i="1">
                                  <a:solidFill>
                                    <a:prstClr val="black"/>
                                  </a:solidFill>
                                  <a:latin typeface="Cambria Math"/>
                                </a:rPr>
                                <m:t>𝜎</m:t>
                              </m:r>
                            </m:e>
                            <m:sup>
                              <m:r>
                                <a:rPr lang="en-US" i="1">
                                  <a:solidFill>
                                    <a:prstClr val="black"/>
                                  </a:solidFill>
                                  <a:latin typeface="Cambria Math"/>
                                </a:rPr>
                                <m:t>2</m:t>
                              </m:r>
                            </m:sup>
                          </m:sSup>
                        </m:e>
                      </m:d>
                      <m:r>
                        <a:rPr lang="en-US" i="1">
                          <a:solidFill>
                            <a:prstClr val="black"/>
                          </a:solidFill>
                          <a:latin typeface="Cambria Math"/>
                        </a:rPr>
                        <m:t>=</m:t>
                      </m:r>
                      <m:r>
                        <a:rPr lang="en-US" i="1">
                          <a:solidFill>
                            <a:prstClr val="black"/>
                          </a:solidFill>
                          <a:latin typeface="Cambria Math"/>
                        </a:rPr>
                        <m:t>𝐼𝑛𝑣𝐺𝑎𝑚𝑚𝑎</m:t>
                      </m:r>
                      <m:r>
                        <a:rPr lang="en-US" i="1">
                          <a:solidFill>
                            <a:prstClr val="black"/>
                          </a:solidFill>
                          <a:latin typeface="Cambria Math"/>
                        </a:rPr>
                        <m:t> </m:t>
                      </m:r>
                      <m:d>
                        <m:dPr>
                          <m:ctrlPr>
                            <a:rPr lang="en-US" i="1">
                              <a:solidFill>
                                <a:prstClr val="black"/>
                              </a:solidFill>
                              <a:latin typeface="Cambria Math" panose="02040503050406030204" pitchFamily="18" charset="0"/>
                            </a:rPr>
                          </m:ctrlPr>
                        </m:dPr>
                        <m:e>
                          <m:sSub>
                            <m:sSubPr>
                              <m:ctrlPr>
                                <a:rPr lang="en-US" i="1">
                                  <a:solidFill>
                                    <a:prstClr val="black"/>
                                  </a:solidFill>
                                  <a:latin typeface="Cambria Math" panose="02040503050406030204" pitchFamily="18" charset="0"/>
                                </a:rPr>
                              </m:ctrlPr>
                            </m:sSubPr>
                            <m:e>
                              <m:r>
                                <a:rPr lang="en-US" i="1">
                                  <a:solidFill>
                                    <a:prstClr val="black"/>
                                  </a:solidFill>
                                  <a:latin typeface="Cambria Math"/>
                                </a:rPr>
                                <m:t>𝑠</m:t>
                              </m:r>
                            </m:e>
                            <m:sub>
                              <m:r>
                                <a:rPr lang="en-US" i="1">
                                  <a:solidFill>
                                    <a:prstClr val="black"/>
                                  </a:solidFill>
                                  <a:latin typeface="Cambria Math"/>
                                </a:rPr>
                                <m:t>1</m:t>
                              </m:r>
                            </m:sub>
                          </m:sSub>
                          <m:r>
                            <a:rPr lang="en-US" i="1">
                              <a:solidFill>
                                <a:prstClr val="black"/>
                              </a:solidFill>
                              <a:latin typeface="Cambria Math"/>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a:rPr>
                                <m:t>𝑠</m:t>
                              </m:r>
                            </m:e>
                            <m:sub>
                              <m:r>
                                <a:rPr lang="en-US" i="1">
                                  <a:solidFill>
                                    <a:prstClr val="black"/>
                                  </a:solidFill>
                                  <a:latin typeface="Cambria Math"/>
                                </a:rPr>
                                <m:t>2</m:t>
                              </m:r>
                            </m:sub>
                          </m:sSub>
                        </m:e>
                      </m:d>
                    </m:oMath>
                  </m:oMathPara>
                </a14:m>
                <a:endParaRPr lang="en-US" dirty="0">
                  <a:solidFill>
                    <a:prstClr val="black"/>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5562600" y="2889756"/>
                <a:ext cx="3008772" cy="404983"/>
              </a:xfrm>
              <a:prstGeom prst="rect">
                <a:avLst/>
              </a:prstGeom>
              <a:blipFill rotWithShape="1">
                <a:blip r:embed="rId16"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Rectangle 89"/>
              <p:cNvSpPr/>
              <p:nvPr/>
            </p:nvSpPr>
            <p:spPr>
              <a:xfrm>
                <a:off x="4953000" y="5910144"/>
                <a:ext cx="22420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rPr>
                        <m:t>𝜋</m:t>
                      </m:r>
                      <m:d>
                        <m:dPr>
                          <m:ctrlPr>
                            <a:rPr lang="en-US" i="1">
                              <a:solidFill>
                                <a:prstClr val="black"/>
                              </a:solidFill>
                              <a:latin typeface="Cambria Math" panose="02040503050406030204" pitchFamily="18" charset="0"/>
                            </a:rPr>
                          </m:ctrlPr>
                        </m:dPr>
                        <m:e>
                          <m:r>
                            <a:rPr lang="en-US" i="1" smtClean="0">
                              <a:solidFill>
                                <a:prstClr val="black"/>
                              </a:solidFill>
                              <a:latin typeface="Cambria Math"/>
                            </a:rPr>
                            <m:t>𝑤</m:t>
                          </m:r>
                        </m:e>
                      </m:d>
                      <m:r>
                        <a:rPr lang="en-US" i="1">
                          <a:solidFill>
                            <a:prstClr val="black"/>
                          </a:solidFill>
                          <a:latin typeface="Cambria Math"/>
                        </a:rPr>
                        <m:t>=</m:t>
                      </m:r>
                      <m:r>
                        <a:rPr lang="en-US" i="1">
                          <a:solidFill>
                            <a:prstClr val="black"/>
                          </a:solidFill>
                          <a:latin typeface="Cambria Math"/>
                        </a:rPr>
                        <m:t>𝐵𝑒𝑡𝑎</m:t>
                      </m:r>
                      <m:r>
                        <a:rPr lang="en-US" i="1">
                          <a:solidFill>
                            <a:prstClr val="black"/>
                          </a:solidFill>
                          <a:latin typeface="Cambria Math"/>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a:rPr>
                            <m:t>𝑡</m:t>
                          </m:r>
                        </m:e>
                        <m:sub>
                          <m:r>
                            <a:rPr lang="en-US" i="1">
                              <a:solidFill>
                                <a:prstClr val="black"/>
                              </a:solidFill>
                              <a:latin typeface="Cambria Math"/>
                            </a:rPr>
                            <m:t>1</m:t>
                          </m:r>
                        </m:sub>
                      </m:sSub>
                      <m:r>
                        <a:rPr lang="en-US" i="1">
                          <a:solidFill>
                            <a:prstClr val="black"/>
                          </a:solidFill>
                          <a:latin typeface="Cambria Math"/>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a:rPr>
                            <m:t>𝑡</m:t>
                          </m:r>
                        </m:e>
                        <m:sub>
                          <m:r>
                            <a:rPr lang="en-US" i="1">
                              <a:solidFill>
                                <a:prstClr val="black"/>
                              </a:solidFill>
                              <a:latin typeface="Cambria Math"/>
                            </a:rPr>
                            <m:t>2</m:t>
                          </m:r>
                        </m:sub>
                      </m:sSub>
                      <m:r>
                        <a:rPr lang="en-US" i="1">
                          <a:solidFill>
                            <a:prstClr val="black"/>
                          </a:solidFill>
                          <a:latin typeface="Cambria Math"/>
                        </a:rPr>
                        <m:t>)</m:t>
                      </m:r>
                    </m:oMath>
                  </m:oMathPara>
                </a14:m>
                <a:endParaRPr lang="en-US" dirty="0">
                  <a:solidFill>
                    <a:prstClr val="black"/>
                  </a:solidFill>
                </a:endParaRPr>
              </a:p>
            </p:txBody>
          </p:sp>
        </mc:Choice>
        <mc:Fallback xmlns="">
          <p:sp>
            <p:nvSpPr>
              <p:cNvPr id="90" name="Rectangle 89"/>
              <p:cNvSpPr>
                <a:spLocks noRot="1" noChangeAspect="1" noMove="1" noResize="1" noEditPoints="1" noAdjustHandles="1" noChangeArrowheads="1" noChangeShapeType="1" noTextEdit="1"/>
              </p:cNvSpPr>
              <p:nvPr/>
            </p:nvSpPr>
            <p:spPr>
              <a:xfrm>
                <a:off x="4953000" y="5910144"/>
                <a:ext cx="2242089" cy="369332"/>
              </a:xfrm>
              <a:prstGeom prst="rect">
                <a:avLst/>
              </a:prstGeom>
              <a:blipFill rotWithShape="1">
                <a:blip r:embed="rId17" cstate="print"/>
                <a:stretch>
                  <a:fillRect b="-15000"/>
                </a:stretch>
              </a:blipFill>
            </p:spPr>
            <p:txBody>
              <a:bodyPr/>
              <a:lstStyle/>
              <a:p>
                <a:r>
                  <a:rPr lang="en-US">
                    <a:noFill/>
                  </a:rPr>
                  <a:t> </a:t>
                </a:r>
              </a:p>
            </p:txBody>
          </p:sp>
        </mc:Fallback>
      </mc:AlternateContent>
      <p:sp>
        <p:nvSpPr>
          <p:cNvPr id="91" name="Oval 90"/>
          <p:cNvSpPr/>
          <p:nvPr/>
        </p:nvSpPr>
        <p:spPr>
          <a:xfrm>
            <a:off x="3771900" y="4348210"/>
            <a:ext cx="457200" cy="4572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Slide Number Placeholder 7"/>
          <p:cNvSpPr>
            <a:spLocks noGrp="1"/>
          </p:cNvSpPr>
          <p:nvPr>
            <p:ph type="sldNum" sz="quarter" idx="12"/>
          </p:nvPr>
        </p:nvSpPr>
        <p:spPr/>
        <p:txBody>
          <a:bodyPr/>
          <a:lstStyle/>
          <a:p>
            <a:fld id="{2EE8A9E9-CABF-40EA-AD60-F59542DE86E2}"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148844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7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9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08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09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07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8" grpId="0" animBg="1"/>
      <p:bldP spid="38" grpId="0" animBg="1"/>
      <p:bldP spid="81" grpId="0" animBg="1"/>
      <p:bldP spid="4" grpId="0" animBg="1"/>
      <p:bldP spid="90" grpId="0" animBg="1"/>
      <p:bldP spid="9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40D8F81A-1EAE-4F1A-92F8-3DA460E7205D}"/>
              </a:ext>
            </a:extLst>
          </p:cNvPr>
          <p:cNvGraphicFramePr>
            <a:graphicFrameLocks noGrp="1"/>
          </p:cNvGraphicFramePr>
          <p:nvPr>
            <p:extLst>
              <p:ext uri="{D42A27DB-BD31-4B8C-83A1-F6EECF244321}">
                <p14:modId xmlns:p14="http://schemas.microsoft.com/office/powerpoint/2010/main" val="1473436278"/>
              </p:ext>
            </p:extLst>
          </p:nvPr>
        </p:nvGraphicFramePr>
        <p:xfrm>
          <a:off x="3352800" y="2424369"/>
          <a:ext cx="2743200" cy="4000500"/>
        </p:xfrm>
        <a:graphic>
          <a:graphicData uri="http://schemas.openxmlformats.org/drawingml/2006/table">
            <a:tbl>
              <a:tblPr>
                <a:tableStyleId>{5C22544A-7EE6-4342-B048-85BDC9FD1C3A}</a:tableStyleId>
              </a:tblPr>
              <a:tblGrid>
                <a:gridCol w="685800">
                  <a:extLst>
                    <a:ext uri="{9D8B030D-6E8A-4147-A177-3AD203B41FA5}">
                      <a16:colId xmlns:a16="http://schemas.microsoft.com/office/drawing/2014/main" val="3949735508"/>
                    </a:ext>
                  </a:extLst>
                </a:gridCol>
                <a:gridCol w="685800">
                  <a:extLst>
                    <a:ext uri="{9D8B030D-6E8A-4147-A177-3AD203B41FA5}">
                      <a16:colId xmlns:a16="http://schemas.microsoft.com/office/drawing/2014/main" val="2006851547"/>
                    </a:ext>
                  </a:extLst>
                </a:gridCol>
                <a:gridCol w="685800">
                  <a:extLst>
                    <a:ext uri="{9D8B030D-6E8A-4147-A177-3AD203B41FA5}">
                      <a16:colId xmlns:a16="http://schemas.microsoft.com/office/drawing/2014/main" val="2550360160"/>
                    </a:ext>
                  </a:extLst>
                </a:gridCol>
                <a:gridCol w="685800">
                  <a:extLst>
                    <a:ext uri="{9D8B030D-6E8A-4147-A177-3AD203B41FA5}">
                      <a16:colId xmlns:a16="http://schemas.microsoft.com/office/drawing/2014/main" val="1776615926"/>
                    </a:ext>
                  </a:extLst>
                </a:gridCol>
              </a:tblGrid>
              <a:tr h="190500">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Segment 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Segment 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Segment 3</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98522476"/>
                  </a:ext>
                </a:extLst>
              </a:tr>
              <a:tr h="190500">
                <a:tc>
                  <a:txBody>
                    <a:bodyPr/>
                    <a:lstStyle/>
                    <a:p>
                      <a:pPr algn="l" fontAlgn="b"/>
                      <a:r>
                        <a:rPr lang="en-US" sz="1100" u="none" strike="noStrike">
                          <a:effectLst/>
                        </a:rPr>
                        <a:t>Feature 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dirty="0">
                          <a:solidFill>
                            <a:srgbClr val="FF0000"/>
                          </a:solidFill>
                          <a:effectLst/>
                        </a:rPr>
                        <a:t>2</a:t>
                      </a:r>
                      <a:endParaRPr lang="en-US" sz="1100" b="1" i="0" u="none" strike="noStrike" dirty="0">
                        <a:solidFill>
                          <a:srgbClr val="FF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38203163"/>
                  </a:ext>
                </a:extLst>
              </a:tr>
              <a:tr h="190500">
                <a:tc>
                  <a:txBody>
                    <a:bodyPr/>
                    <a:lstStyle/>
                    <a:p>
                      <a:pPr algn="l" fontAlgn="b"/>
                      <a:r>
                        <a:rPr lang="en-US" sz="1100" u="none" strike="noStrike">
                          <a:effectLst/>
                        </a:rPr>
                        <a:t>Feature 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dirty="0">
                          <a:solidFill>
                            <a:srgbClr val="FF0000"/>
                          </a:solidFill>
                          <a:effectLst/>
                        </a:rPr>
                        <a:t>2</a:t>
                      </a:r>
                      <a:endParaRPr lang="en-US" sz="1100" b="1" i="0" u="none" strike="noStrike" dirty="0">
                        <a:solidFill>
                          <a:srgbClr val="FF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6460613"/>
                  </a:ext>
                </a:extLst>
              </a:tr>
              <a:tr h="190500">
                <a:tc>
                  <a:txBody>
                    <a:bodyPr/>
                    <a:lstStyle/>
                    <a:p>
                      <a:pPr algn="l" fontAlgn="b"/>
                      <a:r>
                        <a:rPr lang="en-US" sz="1100" u="none" strike="noStrike">
                          <a:effectLst/>
                        </a:rPr>
                        <a:t>Feature 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dirty="0">
                          <a:solidFill>
                            <a:srgbClr val="FF0000"/>
                          </a:solidFill>
                          <a:effectLst/>
                        </a:rPr>
                        <a:t>2</a:t>
                      </a:r>
                      <a:endParaRPr lang="en-US" sz="1100" b="1" i="0" u="none" strike="noStrike" dirty="0">
                        <a:solidFill>
                          <a:srgbClr val="FF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25452072"/>
                  </a:ext>
                </a:extLst>
              </a:tr>
              <a:tr h="190500">
                <a:tc>
                  <a:txBody>
                    <a:bodyPr/>
                    <a:lstStyle/>
                    <a:p>
                      <a:pPr algn="l" fontAlgn="b"/>
                      <a:r>
                        <a:rPr lang="en-US" sz="1100" u="none" strike="noStrike">
                          <a:effectLst/>
                        </a:rPr>
                        <a:t>Feature 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dirty="0">
                          <a:solidFill>
                            <a:srgbClr val="FF0000"/>
                          </a:solidFill>
                          <a:effectLst/>
                        </a:rPr>
                        <a:t>2</a:t>
                      </a:r>
                      <a:endParaRPr lang="en-US" sz="1100" b="1" i="0" u="none" strike="noStrike" dirty="0">
                        <a:solidFill>
                          <a:srgbClr val="FF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36182433"/>
                  </a:ext>
                </a:extLst>
              </a:tr>
              <a:tr h="190500">
                <a:tc>
                  <a:txBody>
                    <a:bodyPr/>
                    <a:lstStyle/>
                    <a:p>
                      <a:pPr algn="l" fontAlgn="b"/>
                      <a:r>
                        <a:rPr lang="en-US" sz="1100" u="none" strike="noStrike">
                          <a:effectLst/>
                        </a:rPr>
                        <a:t>Feature 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dirty="0">
                          <a:solidFill>
                            <a:srgbClr val="FF0000"/>
                          </a:solidFill>
                          <a:effectLst/>
                        </a:rPr>
                        <a:t>1.5</a:t>
                      </a:r>
                      <a:endParaRPr lang="en-US" sz="1100" b="1" i="0" u="none" strike="noStrike" dirty="0">
                        <a:solidFill>
                          <a:srgbClr val="FF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55728643"/>
                  </a:ext>
                </a:extLst>
              </a:tr>
              <a:tr h="190500">
                <a:tc>
                  <a:txBody>
                    <a:bodyPr/>
                    <a:lstStyle/>
                    <a:p>
                      <a:pPr algn="l" fontAlgn="b"/>
                      <a:r>
                        <a:rPr lang="en-US" sz="1100" u="none" strike="noStrike">
                          <a:effectLst/>
                        </a:rPr>
                        <a:t>Feature 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dirty="0">
                          <a:solidFill>
                            <a:srgbClr val="FF0000"/>
                          </a:solidFill>
                          <a:effectLst/>
                        </a:rPr>
                        <a:t>1.5</a:t>
                      </a:r>
                      <a:endParaRPr lang="en-US" sz="1100" b="1" i="0" u="none" strike="noStrike" dirty="0">
                        <a:solidFill>
                          <a:srgbClr val="FF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08528824"/>
                  </a:ext>
                </a:extLst>
              </a:tr>
              <a:tr h="190500">
                <a:tc>
                  <a:txBody>
                    <a:bodyPr/>
                    <a:lstStyle/>
                    <a:p>
                      <a:pPr algn="l" fontAlgn="b"/>
                      <a:r>
                        <a:rPr lang="en-US" sz="1100" u="none" strike="noStrike">
                          <a:effectLst/>
                        </a:rPr>
                        <a:t>Feature 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dirty="0">
                          <a:solidFill>
                            <a:srgbClr val="FF0000"/>
                          </a:solidFill>
                          <a:effectLst/>
                        </a:rPr>
                        <a:t>1.5</a:t>
                      </a:r>
                      <a:endParaRPr lang="en-US" sz="1100" b="1" i="0" u="none" strike="noStrike" dirty="0">
                        <a:solidFill>
                          <a:srgbClr val="FF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86946248"/>
                  </a:ext>
                </a:extLst>
              </a:tr>
              <a:tr h="190500">
                <a:tc>
                  <a:txBody>
                    <a:bodyPr/>
                    <a:lstStyle/>
                    <a:p>
                      <a:pPr algn="l" fontAlgn="b"/>
                      <a:r>
                        <a:rPr lang="en-US" sz="1100" u="none" strike="noStrike">
                          <a:effectLst/>
                        </a:rPr>
                        <a:t>Feature 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dirty="0">
                          <a:solidFill>
                            <a:srgbClr val="FF0000"/>
                          </a:solidFill>
                          <a:effectLst/>
                        </a:rPr>
                        <a:t>1.5</a:t>
                      </a:r>
                      <a:endParaRPr lang="en-US" sz="1100" b="1" i="0" u="none" strike="noStrike" dirty="0">
                        <a:solidFill>
                          <a:srgbClr val="FF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43884802"/>
                  </a:ext>
                </a:extLst>
              </a:tr>
              <a:tr h="190500">
                <a:tc>
                  <a:txBody>
                    <a:bodyPr/>
                    <a:lstStyle/>
                    <a:p>
                      <a:pPr algn="l" fontAlgn="b"/>
                      <a:r>
                        <a:rPr lang="en-US" sz="1100" u="none" strike="noStrike">
                          <a:effectLst/>
                        </a:rPr>
                        <a:t>Feature 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dirty="0">
                          <a:solidFill>
                            <a:srgbClr val="FF0000"/>
                          </a:solidFill>
                          <a:effectLst/>
                        </a:rPr>
                        <a:t>1.7</a:t>
                      </a:r>
                      <a:endParaRPr lang="en-US" sz="1100" b="1" i="0" u="none" strike="noStrike" dirty="0">
                        <a:solidFill>
                          <a:srgbClr val="FF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02960738"/>
                  </a:ext>
                </a:extLst>
              </a:tr>
              <a:tr h="190500">
                <a:tc>
                  <a:txBody>
                    <a:bodyPr/>
                    <a:lstStyle/>
                    <a:p>
                      <a:pPr algn="l" fontAlgn="b"/>
                      <a:r>
                        <a:rPr lang="en-US" sz="1100" u="none" strike="noStrike">
                          <a:effectLst/>
                        </a:rPr>
                        <a:t>Feature 10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dirty="0">
                          <a:solidFill>
                            <a:srgbClr val="FF0000"/>
                          </a:solidFill>
                          <a:effectLst/>
                        </a:rPr>
                        <a:t>1.7</a:t>
                      </a:r>
                      <a:endParaRPr lang="en-US" sz="1100" b="1" i="0" u="none" strike="noStrike" dirty="0">
                        <a:solidFill>
                          <a:srgbClr val="FF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05393686"/>
                  </a:ext>
                </a:extLst>
              </a:tr>
              <a:tr h="190500">
                <a:tc>
                  <a:txBody>
                    <a:bodyPr/>
                    <a:lstStyle/>
                    <a:p>
                      <a:pPr algn="l" fontAlgn="b"/>
                      <a:r>
                        <a:rPr lang="en-US" sz="1100" u="none" strike="noStrike">
                          <a:effectLst/>
                        </a:rPr>
                        <a:t>Feature 11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dirty="0">
                          <a:solidFill>
                            <a:srgbClr val="FF0000"/>
                          </a:solidFill>
                          <a:effectLst/>
                        </a:rPr>
                        <a:t>1.7</a:t>
                      </a:r>
                      <a:endParaRPr lang="en-US" sz="1100" b="1" i="0" u="none" strike="noStrike" dirty="0">
                        <a:solidFill>
                          <a:srgbClr val="FF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18411365"/>
                  </a:ext>
                </a:extLst>
              </a:tr>
              <a:tr h="190500">
                <a:tc>
                  <a:txBody>
                    <a:bodyPr/>
                    <a:lstStyle/>
                    <a:p>
                      <a:pPr algn="l" fontAlgn="b"/>
                      <a:r>
                        <a:rPr lang="en-US" sz="1100" u="none" strike="noStrike">
                          <a:effectLst/>
                        </a:rPr>
                        <a:t>Feature 12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dirty="0">
                          <a:solidFill>
                            <a:srgbClr val="FF0000"/>
                          </a:solidFill>
                          <a:effectLst/>
                        </a:rPr>
                        <a:t>1.7</a:t>
                      </a:r>
                      <a:endParaRPr lang="en-US" sz="1100" b="1" i="0" u="none" strike="noStrike" dirty="0">
                        <a:solidFill>
                          <a:srgbClr val="FF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70468560"/>
                  </a:ext>
                </a:extLst>
              </a:tr>
              <a:tr h="190500">
                <a:tc>
                  <a:txBody>
                    <a:bodyPr/>
                    <a:lstStyle/>
                    <a:p>
                      <a:pPr algn="l" fontAlgn="b"/>
                      <a:r>
                        <a:rPr lang="en-US" sz="1100" u="none" strike="noStrike">
                          <a:effectLst/>
                        </a:rPr>
                        <a:t>Feature 13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dirty="0">
                          <a:solidFill>
                            <a:srgbClr val="FF0000"/>
                          </a:solidFill>
                          <a:effectLst/>
                        </a:rPr>
                        <a:t>1.7</a:t>
                      </a:r>
                      <a:endParaRPr lang="en-US" sz="1100" b="1" i="0" u="none" strike="noStrike" dirty="0">
                        <a:solidFill>
                          <a:srgbClr val="FF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9323102"/>
                  </a:ext>
                </a:extLst>
              </a:tr>
              <a:tr h="190500">
                <a:tc>
                  <a:txBody>
                    <a:bodyPr/>
                    <a:lstStyle/>
                    <a:p>
                      <a:pPr algn="l" fontAlgn="b"/>
                      <a:r>
                        <a:rPr lang="en-US" sz="1100" u="none" strike="noStrike">
                          <a:effectLst/>
                        </a:rPr>
                        <a:t>Feature 14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dirty="0">
                          <a:solidFill>
                            <a:srgbClr val="FF0000"/>
                          </a:solidFill>
                          <a:effectLst/>
                        </a:rPr>
                        <a:t>1.7</a:t>
                      </a:r>
                      <a:endParaRPr lang="en-US" sz="1100" b="1" i="0" u="none" strike="noStrike" dirty="0">
                        <a:solidFill>
                          <a:srgbClr val="FF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41548879"/>
                  </a:ext>
                </a:extLst>
              </a:tr>
              <a:tr h="190500">
                <a:tc>
                  <a:txBody>
                    <a:bodyPr/>
                    <a:lstStyle/>
                    <a:p>
                      <a:pPr algn="l" fontAlgn="b"/>
                      <a:r>
                        <a:rPr lang="en-US" sz="1100" u="none" strike="noStrike">
                          <a:effectLst/>
                        </a:rPr>
                        <a:t>Feature 15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67923298"/>
                  </a:ext>
                </a:extLst>
              </a:tr>
              <a:tr h="190500">
                <a:tc>
                  <a:txBody>
                    <a:bodyPr/>
                    <a:lstStyle/>
                    <a:p>
                      <a:pPr algn="l" fontAlgn="b"/>
                      <a:r>
                        <a:rPr lang="en-US" sz="1100" u="none" strike="noStrike">
                          <a:effectLst/>
                        </a:rPr>
                        <a:t>Feature 16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3598276"/>
                  </a:ext>
                </a:extLst>
              </a:tr>
              <a:tr h="190500">
                <a:tc>
                  <a:txBody>
                    <a:bodyPr/>
                    <a:lstStyle/>
                    <a:p>
                      <a:pPr algn="l" fontAlgn="b"/>
                      <a:r>
                        <a:rPr lang="en-US" sz="1100" u="none" strike="noStrike">
                          <a:effectLst/>
                        </a:rPr>
                        <a:t>Feature 17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86488277"/>
                  </a:ext>
                </a:extLst>
              </a:tr>
              <a:tr h="190500">
                <a:tc>
                  <a:txBody>
                    <a:bodyPr/>
                    <a:lstStyle/>
                    <a:p>
                      <a:pPr algn="l" fontAlgn="b"/>
                      <a:r>
                        <a:rPr lang="en-US" sz="1100" u="none" strike="noStrike">
                          <a:effectLst/>
                        </a:rPr>
                        <a:t>Feature 18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4780718"/>
                  </a:ext>
                </a:extLst>
              </a:tr>
              <a:tr h="190500">
                <a:tc>
                  <a:txBody>
                    <a:bodyPr/>
                    <a:lstStyle/>
                    <a:p>
                      <a:pPr algn="l" fontAlgn="b"/>
                      <a:r>
                        <a:rPr lang="en-US" sz="1100" u="none" strike="noStrike">
                          <a:effectLst/>
                        </a:rPr>
                        <a:t>Feature 19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83552597"/>
                  </a:ext>
                </a:extLst>
              </a:tr>
              <a:tr h="190500">
                <a:tc>
                  <a:txBody>
                    <a:bodyPr/>
                    <a:lstStyle/>
                    <a:p>
                      <a:pPr algn="l" fontAlgn="b"/>
                      <a:r>
                        <a:rPr lang="en-US" sz="1100" u="none" strike="noStrike">
                          <a:effectLst/>
                        </a:rPr>
                        <a:t>Feature 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6532462"/>
                  </a:ext>
                </a:extLst>
              </a:tr>
            </a:tbl>
          </a:graphicData>
        </a:graphic>
      </p:graphicFrame>
      <p:sp>
        <p:nvSpPr>
          <p:cNvPr id="2" name="Title 1"/>
          <p:cNvSpPr>
            <a:spLocks noGrp="1"/>
          </p:cNvSpPr>
          <p:nvPr>
            <p:ph type="title"/>
          </p:nvPr>
        </p:nvSpPr>
        <p:spPr>
          <a:xfrm>
            <a:off x="152400" y="55573"/>
            <a:ext cx="8763000" cy="1325563"/>
          </a:xfrm>
        </p:spPr>
        <p:txBody>
          <a:bodyPr>
            <a:normAutofit fontScale="90000"/>
          </a:bodyPr>
          <a:lstStyle/>
          <a:p>
            <a:pPr algn="r"/>
            <a:r>
              <a:rPr lang="en-US" dirty="0">
                <a:latin typeface="Eras Medium ITC" panose="020B0602030504020804" pitchFamily="34" charset="0"/>
              </a:rPr>
              <a:t>So many correlated IVs and Overfitting Issue?</a:t>
            </a:r>
            <a:br>
              <a:rPr lang="en-US" dirty="0">
                <a:latin typeface="Eras Medium ITC" panose="020B0602030504020804" pitchFamily="34" charset="0"/>
              </a:rPr>
            </a:br>
            <a:r>
              <a:rPr lang="en-US" dirty="0">
                <a:latin typeface="Eras Medium ITC" panose="020B0602030504020804" pitchFamily="34" charset="0"/>
              </a:rPr>
              <a:t>Again, let’s apply the proposed </a:t>
            </a:r>
            <a:r>
              <a:rPr lang="en-US" dirty="0" err="1">
                <a:latin typeface="Eras Medium ITC" panose="020B0602030504020804" pitchFamily="34" charset="0"/>
              </a:rPr>
              <a:t>Clusterwise</a:t>
            </a:r>
            <a:r>
              <a:rPr lang="en-US" dirty="0">
                <a:latin typeface="Eras Medium ITC" panose="020B0602030504020804" pitchFamily="34" charset="0"/>
              </a:rPr>
              <a:t> regression with Variable Selection (R example)</a:t>
            </a:r>
          </a:p>
        </p:txBody>
      </p:sp>
      <p:sp>
        <p:nvSpPr>
          <p:cNvPr id="4" name="Slide Number Placeholder 3"/>
          <p:cNvSpPr>
            <a:spLocks noGrp="1"/>
          </p:cNvSpPr>
          <p:nvPr>
            <p:ph type="sldNum" sz="quarter" idx="12"/>
          </p:nvPr>
        </p:nvSpPr>
        <p:spPr>
          <a:xfrm>
            <a:off x="7010400" y="6447742"/>
            <a:ext cx="2057400" cy="365125"/>
          </a:xfrm>
        </p:spPr>
        <p:txBody>
          <a:bodyPr/>
          <a:lstStyle/>
          <a:p>
            <a:pPr>
              <a:defRPr/>
            </a:pPr>
            <a:fld id="{C5DEE5CA-EC8A-4F66-B9B9-9E61C3F0DB23}" type="slidenum">
              <a:rPr lang="en-US" smtClean="0"/>
              <a:pPr>
                <a:defRPr/>
              </a:pPr>
              <a:t>22</a:t>
            </a:fld>
            <a:endParaRPr lang="en-US"/>
          </a:p>
        </p:txBody>
      </p:sp>
      <p:sp>
        <p:nvSpPr>
          <p:cNvPr id="7" name="TextBox 6"/>
          <p:cNvSpPr txBox="1"/>
          <p:nvPr/>
        </p:nvSpPr>
        <p:spPr>
          <a:xfrm>
            <a:off x="5410200" y="1652941"/>
            <a:ext cx="3371850" cy="646331"/>
          </a:xfrm>
          <a:prstGeom prst="rect">
            <a:avLst/>
          </a:prstGeom>
          <a:noFill/>
        </p:spPr>
        <p:txBody>
          <a:bodyPr wrap="square" rtlCol="0">
            <a:spAutoFit/>
          </a:bodyPr>
          <a:lstStyle/>
          <a:p>
            <a:r>
              <a:rPr lang="en-US" dirty="0">
                <a:latin typeface="Eras Medium ITC" panose="020B0602030504020804" pitchFamily="34" charset="0"/>
              </a:rPr>
              <a:t>Assumed True Coefficients on DV in the simulated data. </a:t>
            </a:r>
          </a:p>
        </p:txBody>
      </p:sp>
      <p:sp>
        <p:nvSpPr>
          <p:cNvPr id="11" name="TextBox 10"/>
          <p:cNvSpPr txBox="1"/>
          <p:nvPr/>
        </p:nvSpPr>
        <p:spPr>
          <a:xfrm>
            <a:off x="104775" y="2505001"/>
            <a:ext cx="1828800" cy="923330"/>
          </a:xfrm>
          <a:prstGeom prst="rect">
            <a:avLst/>
          </a:prstGeom>
          <a:noFill/>
        </p:spPr>
        <p:txBody>
          <a:bodyPr wrap="square" rtlCol="0">
            <a:spAutoFit/>
          </a:bodyPr>
          <a:lstStyle/>
          <a:p>
            <a:r>
              <a:rPr lang="en-US" dirty="0">
                <a:latin typeface="Eras Medium ITC" panose="020B0602030504020804" pitchFamily="34" charset="0"/>
              </a:rPr>
              <a:t>Key drivers for consumer in Segment 1</a:t>
            </a:r>
          </a:p>
        </p:txBody>
      </p:sp>
      <p:cxnSp>
        <p:nvCxnSpPr>
          <p:cNvPr id="13" name="Straight Arrow Connector 12"/>
          <p:cNvCxnSpPr>
            <a:cxnSpLocks/>
          </p:cNvCxnSpPr>
          <p:nvPr/>
        </p:nvCxnSpPr>
        <p:spPr>
          <a:xfrm>
            <a:off x="1676400" y="2966666"/>
            <a:ext cx="2743200" cy="1457953"/>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219950" y="5164424"/>
            <a:ext cx="1828800" cy="923330"/>
          </a:xfrm>
          <a:prstGeom prst="rect">
            <a:avLst/>
          </a:prstGeom>
          <a:noFill/>
        </p:spPr>
        <p:txBody>
          <a:bodyPr wrap="square" rtlCol="0">
            <a:spAutoFit/>
          </a:bodyPr>
          <a:lstStyle/>
          <a:p>
            <a:r>
              <a:rPr lang="en-US" dirty="0">
                <a:latin typeface="Eras Medium ITC" panose="020B0602030504020804" pitchFamily="34" charset="0"/>
              </a:rPr>
              <a:t>Key drivers for consumer in Segment 2</a:t>
            </a:r>
          </a:p>
        </p:txBody>
      </p:sp>
      <p:cxnSp>
        <p:nvCxnSpPr>
          <p:cNvPr id="17" name="Straight Arrow Connector 16"/>
          <p:cNvCxnSpPr>
            <a:cxnSpLocks/>
          </p:cNvCxnSpPr>
          <p:nvPr/>
        </p:nvCxnSpPr>
        <p:spPr>
          <a:xfrm flipH="1" flipV="1">
            <a:off x="5410200" y="3886200"/>
            <a:ext cx="1809750" cy="1371601"/>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70178" y="1527569"/>
            <a:ext cx="4343400" cy="646331"/>
          </a:xfrm>
          <a:prstGeom prst="rect">
            <a:avLst/>
          </a:prstGeom>
          <a:noFill/>
        </p:spPr>
        <p:txBody>
          <a:bodyPr wrap="square" rtlCol="0">
            <a:spAutoFit/>
          </a:bodyPr>
          <a:lstStyle/>
          <a:p>
            <a:r>
              <a:rPr lang="en-US" dirty="0">
                <a:latin typeface="Eras Medium ITC" panose="020B0602030504020804" pitchFamily="34" charset="0"/>
              </a:rPr>
              <a:t>Here, DV (Y) is buy intention for the product in the survey.</a:t>
            </a:r>
          </a:p>
        </p:txBody>
      </p:sp>
      <p:sp>
        <p:nvSpPr>
          <p:cNvPr id="18" name="TextBox 17">
            <a:extLst>
              <a:ext uri="{FF2B5EF4-FFF2-40B4-BE49-F238E27FC236}">
                <a16:creationId xmlns:a16="http://schemas.microsoft.com/office/drawing/2014/main" id="{5A640FE1-2A10-491D-9478-C6F9BB6ABE0A}"/>
              </a:ext>
            </a:extLst>
          </p:cNvPr>
          <p:cNvSpPr txBox="1"/>
          <p:nvPr/>
        </p:nvSpPr>
        <p:spPr>
          <a:xfrm>
            <a:off x="6324219" y="2571077"/>
            <a:ext cx="1828800" cy="923330"/>
          </a:xfrm>
          <a:prstGeom prst="rect">
            <a:avLst/>
          </a:prstGeom>
          <a:noFill/>
        </p:spPr>
        <p:txBody>
          <a:bodyPr wrap="square" rtlCol="0">
            <a:spAutoFit/>
          </a:bodyPr>
          <a:lstStyle/>
          <a:p>
            <a:r>
              <a:rPr lang="en-US" dirty="0">
                <a:latin typeface="Eras Medium ITC" panose="020B0602030504020804" pitchFamily="34" charset="0"/>
              </a:rPr>
              <a:t>Key drivers for consumer in Segment 3</a:t>
            </a:r>
          </a:p>
        </p:txBody>
      </p:sp>
      <p:sp>
        <p:nvSpPr>
          <p:cNvPr id="14" name="TextBox 13">
            <a:extLst>
              <a:ext uri="{FF2B5EF4-FFF2-40B4-BE49-F238E27FC236}">
                <a16:creationId xmlns:a16="http://schemas.microsoft.com/office/drawing/2014/main" id="{826F89A1-2269-4B97-9303-CFA9FFF1F75F}"/>
              </a:ext>
            </a:extLst>
          </p:cNvPr>
          <p:cNvSpPr txBox="1"/>
          <p:nvPr/>
        </p:nvSpPr>
        <p:spPr>
          <a:xfrm>
            <a:off x="394906" y="4796136"/>
            <a:ext cx="2248281" cy="1200329"/>
          </a:xfrm>
          <a:prstGeom prst="rect">
            <a:avLst/>
          </a:prstGeom>
          <a:noFill/>
        </p:spPr>
        <p:txBody>
          <a:bodyPr wrap="square" rtlCol="0">
            <a:spAutoFit/>
          </a:bodyPr>
          <a:lstStyle/>
          <a:p>
            <a:r>
              <a:rPr lang="en-US" dirty="0">
                <a:latin typeface="Eras Medium ITC" panose="020B0602030504020804" pitchFamily="34" charset="0"/>
              </a:rPr>
              <a:t>More number of Features but smaller sample size (N=180)!</a:t>
            </a:r>
          </a:p>
        </p:txBody>
      </p:sp>
      <p:sp>
        <p:nvSpPr>
          <p:cNvPr id="5" name="TextBox 4"/>
          <p:cNvSpPr txBox="1"/>
          <p:nvPr/>
        </p:nvSpPr>
        <p:spPr>
          <a:xfrm>
            <a:off x="4153090" y="6429888"/>
            <a:ext cx="2057019" cy="369332"/>
          </a:xfrm>
          <a:prstGeom prst="rect">
            <a:avLst/>
          </a:prstGeom>
          <a:noFill/>
        </p:spPr>
        <p:txBody>
          <a:bodyPr wrap="square" rtlCol="0">
            <a:spAutoFit/>
          </a:bodyPr>
          <a:lstStyle/>
          <a:p>
            <a:r>
              <a:rPr lang="en-US" dirty="0">
                <a:latin typeface="Eras Medium ITC" panose="020B0602030504020804" pitchFamily="34" charset="0"/>
              </a:rPr>
              <a:t>32%     37%    31%</a:t>
            </a:r>
          </a:p>
        </p:txBody>
      </p:sp>
    </p:spTree>
    <p:extLst>
      <p:ext uri="{BB962C8B-B14F-4D97-AF65-F5344CB8AC3E}">
        <p14:creationId xmlns:p14="http://schemas.microsoft.com/office/powerpoint/2010/main" val="23023441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83" name="Picture 15" descr="C:\Users\Hoon\Pictures\Microsoft Clip Organizer\j0432730.jpg"/>
          <p:cNvPicPr>
            <a:picLocks noChangeAspect="1" noChangeArrowheads="1"/>
          </p:cNvPicPr>
          <p:nvPr/>
        </p:nvPicPr>
        <p:blipFill>
          <a:blip r:embed="rId3" cstate="print"/>
          <a:srcRect/>
          <a:stretch>
            <a:fillRect/>
          </a:stretch>
        </p:blipFill>
        <p:spPr bwMode="auto">
          <a:xfrm>
            <a:off x="7777827" y="1828800"/>
            <a:ext cx="809235" cy="1212123"/>
          </a:xfrm>
          <a:prstGeom prst="rect">
            <a:avLst/>
          </a:prstGeom>
          <a:noFill/>
        </p:spPr>
      </p:pic>
      <p:pic>
        <p:nvPicPr>
          <p:cNvPr id="7185" name="Picture 17" descr="C:\Users\Hoon\Pictures\Microsoft Clip Organizer\j0432906.jpg"/>
          <p:cNvPicPr>
            <a:picLocks noChangeAspect="1" noChangeArrowheads="1"/>
          </p:cNvPicPr>
          <p:nvPr/>
        </p:nvPicPr>
        <p:blipFill>
          <a:blip r:embed="rId4" cstate="print"/>
          <a:srcRect/>
          <a:stretch>
            <a:fillRect/>
          </a:stretch>
        </p:blipFill>
        <p:spPr bwMode="auto">
          <a:xfrm>
            <a:off x="7777827" y="4571287"/>
            <a:ext cx="880006" cy="1318124"/>
          </a:xfrm>
          <a:prstGeom prst="rect">
            <a:avLst/>
          </a:prstGeom>
          <a:noFill/>
        </p:spPr>
      </p:pic>
      <p:sp>
        <p:nvSpPr>
          <p:cNvPr id="23" name="Oval 22"/>
          <p:cNvSpPr/>
          <p:nvPr/>
        </p:nvSpPr>
        <p:spPr>
          <a:xfrm>
            <a:off x="6324600" y="5334000"/>
            <a:ext cx="1219200" cy="838200"/>
          </a:xfrm>
          <a:prstGeom prst="ellipse">
            <a:avLst/>
          </a:prstGeom>
          <a:solidFill>
            <a:srgbClr val="FFFF99"/>
          </a:soli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dirty="0">
                <a:latin typeface="Eras Medium ITC" pitchFamily="34" charset="0"/>
              </a:rPr>
              <a:t>Attribute 20</a:t>
            </a:r>
          </a:p>
        </p:txBody>
      </p:sp>
      <p:sp>
        <p:nvSpPr>
          <p:cNvPr id="24" name="Oval 23"/>
          <p:cNvSpPr/>
          <p:nvPr/>
        </p:nvSpPr>
        <p:spPr>
          <a:xfrm>
            <a:off x="6324600" y="1600200"/>
            <a:ext cx="1219200" cy="838200"/>
          </a:xfrm>
          <a:prstGeom prst="ellipse">
            <a:avLst/>
          </a:prstGeom>
          <a:solidFill>
            <a:srgbClr val="FFFF99"/>
          </a:soli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dirty="0">
                <a:latin typeface="Eras Medium ITC" pitchFamily="34" charset="0"/>
              </a:rPr>
              <a:t>Attribute 3</a:t>
            </a:r>
          </a:p>
        </p:txBody>
      </p:sp>
      <p:sp>
        <p:nvSpPr>
          <p:cNvPr id="25" name="Oval 24"/>
          <p:cNvSpPr/>
          <p:nvPr/>
        </p:nvSpPr>
        <p:spPr>
          <a:xfrm>
            <a:off x="6324599" y="4643146"/>
            <a:ext cx="1219200" cy="838200"/>
          </a:xfrm>
          <a:prstGeom prst="ellipse">
            <a:avLst/>
          </a:prstGeom>
          <a:solidFill>
            <a:srgbClr val="FFFF99"/>
          </a:soli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dirty="0">
                <a:latin typeface="Eras Medium ITC" pitchFamily="34" charset="0"/>
              </a:rPr>
              <a:t>Attribute 11</a:t>
            </a:r>
          </a:p>
        </p:txBody>
      </p:sp>
      <p:sp>
        <p:nvSpPr>
          <p:cNvPr id="29" name="Oval 28"/>
          <p:cNvSpPr/>
          <p:nvPr/>
        </p:nvSpPr>
        <p:spPr>
          <a:xfrm>
            <a:off x="6324600" y="2200476"/>
            <a:ext cx="1219200" cy="838200"/>
          </a:xfrm>
          <a:prstGeom prst="ellipse">
            <a:avLst/>
          </a:prstGeom>
          <a:solidFill>
            <a:srgbClr val="FFFF99"/>
          </a:soli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dirty="0">
                <a:latin typeface="Eras Medium ITC" pitchFamily="34" charset="0"/>
              </a:rPr>
              <a:t>Attribute 15</a:t>
            </a:r>
          </a:p>
        </p:txBody>
      </p:sp>
      <p:sp>
        <p:nvSpPr>
          <p:cNvPr id="30" name="Rectangle 29"/>
          <p:cNvSpPr/>
          <p:nvPr/>
        </p:nvSpPr>
        <p:spPr>
          <a:xfrm>
            <a:off x="7449491" y="1315163"/>
            <a:ext cx="1465909" cy="1961437"/>
          </a:xfrm>
          <a:prstGeom prst="rect">
            <a:avLst/>
          </a:prstGeom>
          <a:noFill/>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Oval 19"/>
          <p:cNvSpPr/>
          <p:nvPr/>
        </p:nvSpPr>
        <p:spPr>
          <a:xfrm>
            <a:off x="1066800" y="3390900"/>
            <a:ext cx="1295400" cy="838200"/>
          </a:xfrm>
          <a:prstGeom prst="ellipse">
            <a:avLst/>
          </a:prstGeom>
          <a:solidFill>
            <a:srgbClr val="FFFF99"/>
          </a:soli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b="1" dirty="0">
                <a:latin typeface="Eras Medium ITC" pitchFamily="34" charset="0"/>
              </a:rPr>
              <a:t>Attribute 3</a:t>
            </a:r>
          </a:p>
        </p:txBody>
      </p:sp>
      <p:sp>
        <p:nvSpPr>
          <p:cNvPr id="28" name="Oval 27"/>
          <p:cNvSpPr/>
          <p:nvPr/>
        </p:nvSpPr>
        <p:spPr>
          <a:xfrm>
            <a:off x="1066800" y="5600700"/>
            <a:ext cx="1295400" cy="838200"/>
          </a:xfrm>
          <a:prstGeom prst="ellipse">
            <a:avLst/>
          </a:prstGeom>
          <a:solidFill>
            <a:srgbClr val="FFFF99"/>
          </a:soli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b="1" dirty="0">
                <a:latin typeface="Eras Medium ITC" pitchFamily="34" charset="0"/>
              </a:rPr>
              <a:t>Attribute 30</a:t>
            </a:r>
          </a:p>
        </p:txBody>
      </p:sp>
      <p:sp>
        <p:nvSpPr>
          <p:cNvPr id="19" name="Oval 18"/>
          <p:cNvSpPr/>
          <p:nvPr/>
        </p:nvSpPr>
        <p:spPr>
          <a:xfrm>
            <a:off x="1066800" y="2705100"/>
            <a:ext cx="1295400" cy="838200"/>
          </a:xfrm>
          <a:prstGeom prst="ellipse">
            <a:avLst/>
          </a:prstGeom>
          <a:solidFill>
            <a:srgbClr val="FFFF99"/>
          </a:soli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b="1" dirty="0">
                <a:latin typeface="Eras Medium ITC" pitchFamily="34" charset="0"/>
              </a:rPr>
              <a:t>Attribute 2</a:t>
            </a:r>
          </a:p>
        </p:txBody>
      </p:sp>
      <p:sp>
        <p:nvSpPr>
          <p:cNvPr id="18" name="Oval 17"/>
          <p:cNvSpPr/>
          <p:nvPr/>
        </p:nvSpPr>
        <p:spPr>
          <a:xfrm>
            <a:off x="1066800" y="2019300"/>
            <a:ext cx="1295400" cy="838200"/>
          </a:xfrm>
          <a:prstGeom prst="ellipse">
            <a:avLst/>
          </a:prstGeom>
          <a:solidFill>
            <a:srgbClr val="FFFF99"/>
          </a:soli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b="1" dirty="0">
                <a:latin typeface="Eras Medium ITC" pitchFamily="34" charset="0"/>
              </a:rPr>
              <a:t>Attribute 1</a:t>
            </a:r>
          </a:p>
        </p:txBody>
      </p:sp>
      <p:sp>
        <p:nvSpPr>
          <p:cNvPr id="33" name="Oval 32"/>
          <p:cNvSpPr/>
          <p:nvPr/>
        </p:nvSpPr>
        <p:spPr>
          <a:xfrm>
            <a:off x="1600200" y="4457700"/>
            <a:ext cx="76200" cy="76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600200" y="4838700"/>
            <a:ext cx="76200" cy="76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1600200" y="5219700"/>
            <a:ext cx="76200" cy="76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Left Arrow 39"/>
          <p:cNvSpPr/>
          <p:nvPr/>
        </p:nvSpPr>
        <p:spPr>
          <a:xfrm flipH="1">
            <a:off x="3413817" y="1066800"/>
            <a:ext cx="2265915" cy="3891623"/>
          </a:xfrm>
          <a:prstGeom prst="leftArrow">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0" scaled="1"/>
            <a:tileRect/>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 </a:t>
            </a:r>
          </a:p>
        </p:txBody>
      </p:sp>
      <p:sp>
        <p:nvSpPr>
          <p:cNvPr id="27" name="Slide Number Placeholder 26"/>
          <p:cNvSpPr>
            <a:spLocks noGrp="1"/>
          </p:cNvSpPr>
          <p:nvPr>
            <p:ph type="sldNum" sz="quarter" idx="12"/>
          </p:nvPr>
        </p:nvSpPr>
        <p:spPr>
          <a:xfrm>
            <a:off x="7027448" y="6562917"/>
            <a:ext cx="2133600" cy="285752"/>
          </a:xfrm>
        </p:spPr>
        <p:txBody>
          <a:bodyPr/>
          <a:lstStyle/>
          <a:p>
            <a:pPr>
              <a:defRPr/>
            </a:pPr>
            <a:fld id="{513A9851-CA05-4C4A-89D1-C7CA9AD5CE9A}" type="slidenum">
              <a:rPr lang="en-US" smtClean="0"/>
              <a:pPr>
                <a:defRPr/>
              </a:pPr>
              <a:t>23</a:t>
            </a:fld>
            <a:endParaRPr lang="en-US" dirty="0"/>
          </a:p>
        </p:txBody>
      </p:sp>
      <p:sp>
        <p:nvSpPr>
          <p:cNvPr id="22" name="Oval 21"/>
          <p:cNvSpPr/>
          <p:nvPr/>
        </p:nvSpPr>
        <p:spPr>
          <a:xfrm>
            <a:off x="6324600" y="3957346"/>
            <a:ext cx="1219200" cy="838200"/>
          </a:xfrm>
          <a:prstGeom prst="ellipse">
            <a:avLst/>
          </a:prstGeom>
          <a:solidFill>
            <a:srgbClr val="FFFF99"/>
          </a:soli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dirty="0">
                <a:latin typeface="Eras Medium ITC" pitchFamily="34" charset="0"/>
              </a:rPr>
              <a:t>Attribute 2</a:t>
            </a:r>
          </a:p>
        </p:txBody>
      </p:sp>
      <p:sp>
        <p:nvSpPr>
          <p:cNvPr id="46" name="TextBox 45"/>
          <p:cNvSpPr txBox="1"/>
          <p:nvPr/>
        </p:nvSpPr>
        <p:spPr>
          <a:xfrm>
            <a:off x="2590800" y="4953000"/>
            <a:ext cx="3673150" cy="1754326"/>
          </a:xfrm>
          <a:prstGeom prst="rect">
            <a:avLst/>
          </a:prstGeom>
          <a:noFill/>
          <a:ln>
            <a:noFill/>
          </a:ln>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b="1" dirty="0">
                <a:solidFill>
                  <a:schemeClr val="tx1"/>
                </a:solidFill>
                <a:latin typeface="Eras Medium ITC" pitchFamily="34" charset="0"/>
              </a:rPr>
              <a:t>Simultaneously Selecting Constrained Key Drivers , Regression Analysis &amp; Clustering </a:t>
            </a:r>
          </a:p>
          <a:p>
            <a:r>
              <a:rPr lang="en-US" b="1" i="1" dirty="0">
                <a:solidFill>
                  <a:srgbClr val="FF0000"/>
                </a:solidFill>
                <a:latin typeface="Eras Medium ITC" pitchFamily="34" charset="0"/>
              </a:rPr>
              <a:t>+ Common Factors, Distinctive Factors and Dimension Constrained Factors</a:t>
            </a:r>
          </a:p>
        </p:txBody>
      </p:sp>
      <p:sp>
        <p:nvSpPr>
          <p:cNvPr id="47" name="TextBox 46"/>
          <p:cNvSpPr txBox="1"/>
          <p:nvPr/>
        </p:nvSpPr>
        <p:spPr>
          <a:xfrm>
            <a:off x="228600" y="0"/>
            <a:ext cx="8763000" cy="892552"/>
          </a:xfrm>
          <a:prstGeom prst="rect">
            <a:avLst/>
          </a:prstGeom>
          <a:noFill/>
        </p:spPr>
        <p:txBody>
          <a:bodyPr wrap="square" rtlCol="0">
            <a:spAutoFit/>
          </a:bodyPr>
          <a:lstStyle/>
          <a:p>
            <a:pPr algn="ctr"/>
            <a:r>
              <a:rPr lang="en-US" sz="2800" b="1" dirty="0">
                <a:latin typeface="+mj-lt"/>
              </a:rPr>
              <a:t>Segmentation Model with Constrained Variable Selection </a:t>
            </a:r>
            <a:r>
              <a:rPr lang="en-US" sz="2400" b="1" dirty="0">
                <a:latin typeface="+mj-lt"/>
              </a:rPr>
              <a:t>(</a:t>
            </a:r>
            <a:r>
              <a:rPr lang="en-US" sz="2400" dirty="0"/>
              <a:t>Kim, Blanchard, </a:t>
            </a:r>
            <a:r>
              <a:rPr lang="en-US" sz="2400" dirty="0" err="1"/>
              <a:t>DeSarbo</a:t>
            </a:r>
            <a:r>
              <a:rPr lang="en-US" sz="2400" dirty="0"/>
              <a:t> and Fong 2013)</a:t>
            </a:r>
            <a:endParaRPr lang="en-US" sz="2400" b="1" dirty="0">
              <a:latin typeface="+mj-lt"/>
            </a:endParaRPr>
          </a:p>
        </p:txBody>
      </p:sp>
      <p:pic>
        <p:nvPicPr>
          <p:cNvPr id="56" name="Picture 7" descr="C:\Users\suk220\AppData\Local\Microsoft\Windows\Temporary Internet Files\Content.IE5\D4LD6PN0\MC900431556[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58101" y="1891924"/>
            <a:ext cx="1085299" cy="108529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7" descr="C:\Users\suk220\AppData\Local\Microsoft\Windows\Temporary Internet Files\Content.IE5\D4LD6PN0\MC900431556[1].png"/>
          <p:cNvPicPr>
            <a:picLocks noChangeAspect="1" noChangeArrowheads="1"/>
          </p:cNvPicPr>
          <p:nvPr/>
        </p:nvPicPr>
        <p:blipFill>
          <a:blip r:embed="rId6" cstate="print">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4252785" y="2057618"/>
            <a:ext cx="1085752" cy="1085752"/>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7" descr="C:\Users\suk220\AppData\Local\Microsoft\Windows\Temporary Internet Files\Content.IE5\D4LD6PN0\MC900431556[1].png"/>
          <p:cNvPicPr>
            <a:picLocks noChangeAspect="1" noChangeArrowheads="1"/>
          </p:cNvPicPr>
          <p:nvPr/>
        </p:nvPicPr>
        <p:blipFill>
          <a:blip r:embed="rId8" cstate="print">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3413817" y="2811514"/>
            <a:ext cx="1558978" cy="1558978"/>
          </a:xfrm>
          <a:prstGeom prst="rect">
            <a:avLst/>
          </a:prstGeom>
          <a:noFill/>
          <a:extLst>
            <a:ext uri="{909E8E84-426E-40DD-AFC4-6F175D3DCCD1}">
              <a14:hiddenFill xmlns:a14="http://schemas.microsoft.com/office/drawing/2010/main">
                <a:solidFill>
                  <a:srgbClr val="FFFFFF"/>
                </a:solidFill>
              </a14:hiddenFill>
            </a:ext>
          </a:extLst>
        </p:spPr>
      </p:pic>
      <p:sp>
        <p:nvSpPr>
          <p:cNvPr id="59" name="Oval 58"/>
          <p:cNvSpPr/>
          <p:nvPr/>
        </p:nvSpPr>
        <p:spPr>
          <a:xfrm>
            <a:off x="914400" y="1028700"/>
            <a:ext cx="1660850" cy="838200"/>
          </a:xfrm>
          <a:prstGeom prst="ellipse">
            <a:avLst/>
          </a:prstGeom>
          <a:solidFill>
            <a:srgbClr val="FFFF99"/>
          </a:soli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b="1" dirty="0">
                <a:latin typeface="Eras Medium ITC" pitchFamily="34" charset="0"/>
              </a:rPr>
              <a:t>DV:</a:t>
            </a:r>
          </a:p>
          <a:p>
            <a:pPr algn="ctr"/>
            <a:r>
              <a:rPr lang="en-US" sz="1400" b="1" dirty="0">
                <a:latin typeface="Eras Medium ITC" pitchFamily="34" charset="0"/>
              </a:rPr>
              <a:t>Satisfaction</a:t>
            </a:r>
          </a:p>
        </p:txBody>
      </p:sp>
      <p:sp>
        <p:nvSpPr>
          <p:cNvPr id="14" name="TextBox 13"/>
          <p:cNvSpPr txBox="1"/>
          <p:nvPr/>
        </p:nvSpPr>
        <p:spPr>
          <a:xfrm>
            <a:off x="7614896" y="1313904"/>
            <a:ext cx="1135097" cy="338554"/>
          </a:xfrm>
          <a:prstGeom prst="rect">
            <a:avLst/>
          </a:prstGeom>
          <a:noFill/>
        </p:spPr>
        <p:txBody>
          <a:bodyPr wrap="square" rtlCol="0">
            <a:spAutoFit/>
          </a:bodyPr>
          <a:lstStyle/>
          <a:p>
            <a:r>
              <a:rPr lang="en-US" sz="1600" dirty="0"/>
              <a:t>Segment 1</a:t>
            </a:r>
          </a:p>
        </p:txBody>
      </p:sp>
      <p:sp>
        <p:nvSpPr>
          <p:cNvPr id="62" name="TextBox 61"/>
          <p:cNvSpPr txBox="1"/>
          <p:nvPr/>
        </p:nvSpPr>
        <p:spPr>
          <a:xfrm>
            <a:off x="7614895" y="4032833"/>
            <a:ext cx="1135097" cy="338554"/>
          </a:xfrm>
          <a:prstGeom prst="rect">
            <a:avLst/>
          </a:prstGeom>
          <a:noFill/>
        </p:spPr>
        <p:txBody>
          <a:bodyPr wrap="square" rtlCol="0">
            <a:spAutoFit/>
          </a:bodyPr>
          <a:lstStyle/>
          <a:p>
            <a:r>
              <a:rPr lang="en-US" sz="1600" dirty="0"/>
              <a:t>Segment 2</a:t>
            </a:r>
          </a:p>
        </p:txBody>
      </p:sp>
      <p:sp>
        <p:nvSpPr>
          <p:cNvPr id="35" name="Rectangle 34"/>
          <p:cNvSpPr/>
          <p:nvPr/>
        </p:nvSpPr>
        <p:spPr>
          <a:xfrm>
            <a:off x="7477343" y="3962400"/>
            <a:ext cx="1438057" cy="2132887"/>
          </a:xfrm>
          <a:prstGeom prst="rect">
            <a:avLst/>
          </a:prstGeom>
          <a:noFill/>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번개 40"/>
          <p:cNvSpPr/>
          <p:nvPr/>
        </p:nvSpPr>
        <p:spPr>
          <a:xfrm rot="10159259">
            <a:off x="4785104" y="3152727"/>
            <a:ext cx="1143000" cy="762000"/>
          </a:xfrm>
          <a:prstGeom prst="lightningBol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p:cNvSpPr txBox="1"/>
          <p:nvPr/>
        </p:nvSpPr>
        <p:spPr>
          <a:xfrm>
            <a:off x="3581400" y="3282023"/>
            <a:ext cx="914400"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400" dirty="0"/>
              <a:t>Variable Selection</a:t>
            </a:r>
          </a:p>
        </p:txBody>
      </p:sp>
      <p:sp>
        <p:nvSpPr>
          <p:cNvPr id="43" name="TextBox 42"/>
          <p:cNvSpPr txBox="1"/>
          <p:nvPr/>
        </p:nvSpPr>
        <p:spPr>
          <a:xfrm>
            <a:off x="4419600" y="2443823"/>
            <a:ext cx="1066800" cy="30777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1400" dirty="0"/>
              <a:t>Regression</a:t>
            </a:r>
          </a:p>
        </p:txBody>
      </p:sp>
      <p:sp>
        <p:nvSpPr>
          <p:cNvPr id="44" name="TextBox 43"/>
          <p:cNvSpPr txBox="1"/>
          <p:nvPr/>
        </p:nvSpPr>
        <p:spPr>
          <a:xfrm>
            <a:off x="2895600" y="2291423"/>
            <a:ext cx="1295400" cy="307777"/>
          </a:xfrm>
          <a:prstGeom prst="rect">
            <a:avLst/>
          </a:prstGeom>
          <a:solidFill>
            <a:schemeClr val="dk1">
              <a:tint val="20000"/>
              <a:shade val="100000"/>
              <a:hueMod val="100000"/>
              <a:satMod val="100000"/>
            </a:schemeClr>
          </a:solidFill>
        </p:spPr>
        <p:style>
          <a:lnRef idx="1">
            <a:schemeClr val="dk1"/>
          </a:lnRef>
          <a:fillRef idx="2">
            <a:schemeClr val="dk1"/>
          </a:fillRef>
          <a:effectRef idx="1">
            <a:schemeClr val="dk1"/>
          </a:effectRef>
          <a:fontRef idx="minor">
            <a:schemeClr val="dk1"/>
          </a:fontRef>
        </p:style>
        <p:txBody>
          <a:bodyPr wrap="square" rtlCol="0">
            <a:spAutoFit/>
          </a:bodyPr>
          <a:lstStyle/>
          <a:p>
            <a:r>
              <a:rPr lang="en-US" sz="1400" dirty="0"/>
              <a:t>Segmentation</a:t>
            </a:r>
          </a:p>
        </p:txBody>
      </p:sp>
      <p:sp>
        <p:nvSpPr>
          <p:cNvPr id="45" name="TextBox 44"/>
          <p:cNvSpPr txBox="1"/>
          <p:nvPr/>
        </p:nvSpPr>
        <p:spPr>
          <a:xfrm>
            <a:off x="4953000" y="3891623"/>
            <a:ext cx="1143000" cy="523220"/>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100000" t="100000"/>
            </a:path>
            <a:tileRect r="-100000" b="-100000"/>
          </a:gradFill>
          <a:ln>
            <a:solidFill>
              <a:srgbClr val="FF0066"/>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1400" dirty="0"/>
              <a:t>Managerial Constraints</a:t>
            </a:r>
          </a:p>
        </p:txBody>
      </p:sp>
    </p:spTree>
    <p:extLst>
      <p:ext uri="{BB962C8B-B14F-4D97-AF65-F5344CB8AC3E}">
        <p14:creationId xmlns:p14="http://schemas.microsoft.com/office/powerpoint/2010/main" val="132974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checkerboard(across)">
                                      <p:cBhvr>
                                        <p:cTn id="7" dur="500"/>
                                        <p:tgtEl>
                                          <p:spTgt spid="40"/>
                                        </p:tgtEl>
                                      </p:cBhvr>
                                    </p:animEffect>
                                  </p:childTnLst>
                                </p:cTn>
                              </p:par>
                              <p:par>
                                <p:cTn id="8" presetID="5" presetClass="entr" presetSubtype="10"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checkerboard(across)">
                                      <p:cBhvr>
                                        <p:cTn id="10" dur="500"/>
                                        <p:tgtEl>
                                          <p:spTgt spid="40"/>
                                        </p:tgtEl>
                                      </p:cBhvr>
                                    </p:animEffect>
                                  </p:childTnLst>
                                </p:cTn>
                              </p:par>
                              <p:par>
                                <p:cTn id="11" presetID="5" presetClass="entr" presetSubtype="10" fill="hold"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checkerboard(across)">
                                      <p:cBhvr>
                                        <p:cTn id="13" dur="500"/>
                                        <p:tgtEl>
                                          <p:spTgt spid="56"/>
                                        </p:tgtEl>
                                      </p:cBhvr>
                                    </p:animEffect>
                                  </p:childTnLst>
                                </p:cTn>
                              </p:par>
                              <p:par>
                                <p:cTn id="14" presetID="5" presetClass="entr" presetSubtype="10" fill="hold" nodeType="with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checkerboard(across)">
                                      <p:cBhvr>
                                        <p:cTn id="16" dur="500"/>
                                        <p:tgtEl>
                                          <p:spTgt spid="57"/>
                                        </p:tgtEl>
                                      </p:cBhvr>
                                    </p:animEffect>
                                  </p:childTnLst>
                                </p:cTn>
                              </p:par>
                              <p:par>
                                <p:cTn id="17" presetID="5" presetClass="entr" presetSubtype="10"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checkerboard(across)">
                                      <p:cBhvr>
                                        <p:cTn id="19" dur="500"/>
                                        <p:tgtEl>
                                          <p:spTgt spid="58"/>
                                        </p:tgtEl>
                                      </p:cBhvr>
                                    </p:animEffect>
                                  </p:childTnLst>
                                </p:cTn>
                              </p:par>
                              <p:par>
                                <p:cTn id="20" presetID="5" presetClass="entr" presetSubtype="10" fill="hold"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checkerboard(across)">
                                      <p:cBhvr>
                                        <p:cTn id="22" dur="500"/>
                                        <p:tgtEl>
                                          <p:spTgt spid="41"/>
                                        </p:tgtEl>
                                      </p:cBhvr>
                                    </p:animEffect>
                                  </p:childTnLst>
                                </p:cTn>
                              </p:par>
                              <p:par>
                                <p:cTn id="23" presetID="5" presetClass="entr" presetSubtype="1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checkerboard(across)">
                                      <p:cBhvr>
                                        <p:cTn id="25" dur="500"/>
                                        <p:tgtEl>
                                          <p:spTgt spid="42"/>
                                        </p:tgtEl>
                                      </p:cBhvr>
                                    </p:animEffect>
                                  </p:childTnLst>
                                </p:cTn>
                              </p:par>
                              <p:par>
                                <p:cTn id="26" presetID="5" presetClass="entr" presetSubtype="10" fill="hold" nodeType="with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checkerboard(across)">
                                      <p:cBhvr>
                                        <p:cTn id="28" dur="500"/>
                                        <p:tgtEl>
                                          <p:spTgt spid="43"/>
                                        </p:tgtEl>
                                      </p:cBhvr>
                                    </p:animEffect>
                                  </p:childTnLst>
                                </p:cTn>
                              </p:par>
                              <p:par>
                                <p:cTn id="29" presetID="5" presetClass="entr" presetSubtype="1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checkerboard(across)">
                                      <p:cBhvr>
                                        <p:cTn id="31" dur="500"/>
                                        <p:tgtEl>
                                          <p:spTgt spid="44"/>
                                        </p:tgtEl>
                                      </p:cBhvr>
                                    </p:animEffect>
                                  </p:childTnLst>
                                </p:cTn>
                              </p:par>
                              <p:par>
                                <p:cTn id="32" presetID="5" presetClass="entr" presetSubtype="10" fill="hold" nodeType="with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checkerboard(across)">
                                      <p:cBhvr>
                                        <p:cTn id="34" dur="500"/>
                                        <p:tgtEl>
                                          <p:spTgt spid="45"/>
                                        </p:tgtEl>
                                      </p:cBhvr>
                                    </p:animEffect>
                                  </p:childTnLst>
                                </p:cTn>
                              </p:par>
                              <p:par>
                                <p:cTn id="35" presetID="5" presetClass="entr" presetSubtype="10" fill="hold"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checkerboard(across)">
                                      <p:cBhvr>
                                        <p:cTn id="37" dur="500"/>
                                        <p:tgtEl>
                                          <p:spTgt spid="57"/>
                                        </p:tgtEl>
                                      </p:cBhvr>
                                    </p:animEffect>
                                  </p:childTnLst>
                                </p:cTn>
                              </p:par>
                              <p:par>
                                <p:cTn id="38" presetID="5" presetClass="entr" presetSubtype="10" fill="hold" nodeType="withEffect">
                                  <p:stCondLst>
                                    <p:cond delay="0"/>
                                  </p:stCondLst>
                                  <p:childTnLst>
                                    <p:set>
                                      <p:cBhvr>
                                        <p:cTn id="39" dur="1" fill="hold">
                                          <p:stCondLst>
                                            <p:cond delay="0"/>
                                          </p:stCondLst>
                                        </p:cTn>
                                        <p:tgtEl>
                                          <p:spTgt spid="56"/>
                                        </p:tgtEl>
                                        <p:attrNameLst>
                                          <p:attrName>style.visibility</p:attrName>
                                        </p:attrNameLst>
                                      </p:cBhvr>
                                      <p:to>
                                        <p:strVal val="visible"/>
                                      </p:to>
                                    </p:set>
                                    <p:animEffect transition="in" filter="checkerboard(across)">
                                      <p:cBhvr>
                                        <p:cTn id="40" dur="500"/>
                                        <p:tgtEl>
                                          <p:spTgt spid="56"/>
                                        </p:tgtEl>
                                      </p:cBhvr>
                                    </p:animEffect>
                                  </p:childTnLst>
                                </p:cTn>
                              </p:par>
                              <p:par>
                                <p:cTn id="41" presetID="5" presetClass="entr" presetSubtype="10" fill="hold" nodeType="withEffect">
                                  <p:stCondLst>
                                    <p:cond delay="0"/>
                                  </p:stCondLst>
                                  <p:childTnLst>
                                    <p:set>
                                      <p:cBhvr>
                                        <p:cTn id="42" dur="1" fill="hold">
                                          <p:stCondLst>
                                            <p:cond delay="0"/>
                                          </p:stCondLst>
                                        </p:cTn>
                                        <p:tgtEl>
                                          <p:spTgt spid="58"/>
                                        </p:tgtEl>
                                        <p:attrNameLst>
                                          <p:attrName>style.visibility</p:attrName>
                                        </p:attrNameLst>
                                      </p:cBhvr>
                                      <p:to>
                                        <p:strVal val="visible"/>
                                      </p:to>
                                    </p:set>
                                    <p:animEffect transition="in" filter="checkerboard(across)">
                                      <p:cBhvr>
                                        <p:cTn id="43" dur="500"/>
                                        <p:tgtEl>
                                          <p:spTgt spid="58"/>
                                        </p:tgtEl>
                                      </p:cBhvr>
                                    </p:animEffect>
                                  </p:childTnLst>
                                </p:cTn>
                              </p:par>
                              <p:par>
                                <p:cTn id="44" presetID="5" presetClass="entr" presetSubtype="10" fill="hold" grpId="0"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checkerboard(across)">
                                      <p:cBhvr>
                                        <p:cTn id="46" dur="500"/>
                                        <p:tgtEl>
                                          <p:spTgt spid="46"/>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18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18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40" grpId="0" animBg="1"/>
      <p:bldP spid="4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p:cNvGraphicFramePr>
            <a:graphicFrameLocks noGrp="1"/>
          </p:cNvGraphicFramePr>
          <p:nvPr>
            <p:extLst/>
          </p:nvPr>
        </p:nvGraphicFramePr>
        <p:xfrm>
          <a:off x="3810000" y="990600"/>
          <a:ext cx="1108658" cy="5562600"/>
        </p:xfrm>
        <a:graphic>
          <a:graphicData uri="http://schemas.openxmlformats.org/drawingml/2006/table">
            <a:tbl>
              <a:tblPr>
                <a:tableStyleId>{08FB837D-C827-4EFA-A057-4D05807E0F7C}</a:tableStyleId>
              </a:tblPr>
              <a:tblGrid>
                <a:gridCol w="1108658">
                  <a:extLst>
                    <a:ext uri="{9D8B030D-6E8A-4147-A177-3AD203B41FA5}">
                      <a16:colId xmlns:a16="http://schemas.microsoft.com/office/drawing/2014/main" val="20000"/>
                    </a:ext>
                  </a:extLst>
                </a:gridCol>
              </a:tblGrid>
              <a:tr h="222504">
                <a:tc>
                  <a:txBody>
                    <a:bodyPr/>
                    <a:lstStyle/>
                    <a:p>
                      <a:pPr algn="ctr" fontAlgn="b"/>
                      <a:r>
                        <a:rPr lang="en-US" sz="1200" u="none" strike="noStrike" dirty="0">
                          <a:effectLst/>
                        </a:rPr>
                        <a:t>Coefficients</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0"/>
                  </a:ext>
                </a:extLst>
              </a:tr>
              <a:tr h="222504">
                <a:tc>
                  <a:txBody>
                    <a:bodyPr/>
                    <a:lstStyle/>
                    <a:p>
                      <a:pPr algn="ctr" fontAlgn="b"/>
                      <a:r>
                        <a:rPr lang="en-US" sz="1200" u="none" strike="noStrike" dirty="0">
                          <a:effectLst/>
                        </a:rPr>
                        <a:t>Segment 2</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1"/>
                  </a:ext>
                </a:extLst>
              </a:tr>
              <a:tr h="222504">
                <a:tc>
                  <a:txBody>
                    <a:bodyPr/>
                    <a:lstStyle/>
                    <a:p>
                      <a:pPr algn="ctr" fontAlgn="b"/>
                      <a:r>
                        <a:rPr lang="en-US" sz="1200" u="none" strike="noStrike" dirty="0">
                          <a:effectLst/>
                        </a:rPr>
                        <a:t>1*</a:t>
                      </a:r>
                      <a:endParaRPr lang="en-US" sz="1200" b="0" i="0" u="none" strike="noStrike" dirty="0">
                        <a:solidFill>
                          <a:srgbClr val="000000"/>
                        </a:solidFill>
                        <a:effectLst/>
                        <a:latin typeface="Calibri"/>
                      </a:endParaRPr>
                    </a:p>
                  </a:txBody>
                  <a:tcPr marL="9052" marR="9052" marT="9052" marB="0" anchor="b">
                    <a:solidFill>
                      <a:srgbClr val="FFFF00"/>
                    </a:solidFill>
                  </a:tcPr>
                </a:tc>
                <a:extLst>
                  <a:ext uri="{0D108BD9-81ED-4DB2-BD59-A6C34878D82A}">
                    <a16:rowId xmlns:a16="http://schemas.microsoft.com/office/drawing/2014/main" val="10002"/>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3"/>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4"/>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5"/>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6"/>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7"/>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8"/>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9"/>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0"/>
                  </a:ext>
                </a:extLst>
              </a:tr>
              <a:tr h="222504">
                <a:tc>
                  <a:txBody>
                    <a:bodyPr/>
                    <a:lstStyle/>
                    <a:p>
                      <a:pPr algn="ctr" fontAlgn="b"/>
                      <a:r>
                        <a:rPr lang="en-US" sz="1200" u="none" strike="noStrike" dirty="0">
                          <a:effectLst/>
                        </a:rPr>
                        <a:t>0.3*</a:t>
                      </a:r>
                      <a:endParaRPr lang="en-US" sz="1200" b="0" i="0" u="none" strike="noStrike" dirty="0">
                        <a:solidFill>
                          <a:srgbClr val="000000"/>
                        </a:solidFill>
                        <a:effectLst/>
                        <a:latin typeface="Calibri"/>
                      </a:endParaRPr>
                    </a:p>
                  </a:txBody>
                  <a:tcPr marL="9052" marR="9052" marT="9052" marB="0" anchor="b">
                    <a:solidFill>
                      <a:srgbClr val="FFFF00"/>
                    </a:solidFill>
                  </a:tcPr>
                </a:tc>
                <a:extLst>
                  <a:ext uri="{0D108BD9-81ED-4DB2-BD59-A6C34878D82A}">
                    <a16:rowId xmlns:a16="http://schemas.microsoft.com/office/drawing/2014/main" val="10011"/>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2"/>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3"/>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4"/>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5"/>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6"/>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7"/>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8"/>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9"/>
                  </a:ext>
                </a:extLst>
              </a:tr>
              <a:tr h="222504">
                <a:tc>
                  <a:txBody>
                    <a:bodyPr/>
                    <a:lstStyle/>
                    <a:p>
                      <a:pPr algn="ctr" fontAlgn="b"/>
                      <a:r>
                        <a:rPr lang="en-US" sz="1200" u="none" strike="noStrike" dirty="0">
                          <a:effectLst/>
                        </a:rPr>
                        <a:t>1.5*</a:t>
                      </a:r>
                      <a:endParaRPr lang="en-US" sz="1200" b="0" i="0" u="none" strike="noStrike" dirty="0">
                        <a:solidFill>
                          <a:srgbClr val="000000"/>
                        </a:solidFill>
                        <a:effectLst/>
                        <a:latin typeface="Calibri"/>
                      </a:endParaRPr>
                    </a:p>
                  </a:txBody>
                  <a:tcPr marL="9052" marR="9052" marT="9052" marB="0" anchor="b">
                    <a:solidFill>
                      <a:srgbClr val="FFFF00"/>
                    </a:solidFill>
                  </a:tcPr>
                </a:tc>
                <a:extLst>
                  <a:ext uri="{0D108BD9-81ED-4DB2-BD59-A6C34878D82A}">
                    <a16:rowId xmlns:a16="http://schemas.microsoft.com/office/drawing/2014/main" val="10020"/>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21"/>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22"/>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23"/>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24"/>
                  </a:ext>
                </a:extLst>
              </a:tr>
            </a:tbl>
          </a:graphicData>
        </a:graphic>
      </p:graphicFrame>
      <p:graphicFrame>
        <p:nvGraphicFramePr>
          <p:cNvPr id="25" name="Table 24"/>
          <p:cNvGraphicFramePr>
            <a:graphicFrameLocks noGrp="1"/>
          </p:cNvGraphicFramePr>
          <p:nvPr>
            <p:extLst/>
          </p:nvPr>
        </p:nvGraphicFramePr>
        <p:xfrm>
          <a:off x="304800" y="990612"/>
          <a:ext cx="3505200" cy="5562600"/>
        </p:xfrm>
        <a:graphic>
          <a:graphicData uri="http://schemas.openxmlformats.org/drawingml/2006/table">
            <a:tbl>
              <a:tblPr>
                <a:tableStyleId>{35758FB7-9AC5-4552-8A53-C91805E547FA}</a:tableStyleId>
              </a:tblPr>
              <a:tblGrid>
                <a:gridCol w="1259989">
                  <a:extLst>
                    <a:ext uri="{9D8B030D-6E8A-4147-A177-3AD203B41FA5}">
                      <a16:colId xmlns:a16="http://schemas.microsoft.com/office/drawing/2014/main" val="20000"/>
                    </a:ext>
                  </a:extLst>
                </a:gridCol>
                <a:gridCol w="1256062">
                  <a:extLst>
                    <a:ext uri="{9D8B030D-6E8A-4147-A177-3AD203B41FA5}">
                      <a16:colId xmlns:a16="http://schemas.microsoft.com/office/drawing/2014/main" val="20001"/>
                    </a:ext>
                  </a:extLst>
                </a:gridCol>
                <a:gridCol w="989149">
                  <a:extLst>
                    <a:ext uri="{9D8B030D-6E8A-4147-A177-3AD203B41FA5}">
                      <a16:colId xmlns:a16="http://schemas.microsoft.com/office/drawing/2014/main" val="20002"/>
                    </a:ext>
                  </a:extLst>
                </a:gridCol>
              </a:tblGrid>
              <a:tr h="222504">
                <a:tc rowSpan="2">
                  <a:txBody>
                    <a:bodyPr/>
                    <a:lstStyle/>
                    <a:p>
                      <a:pPr algn="ctr" fontAlgn="ctr"/>
                      <a:r>
                        <a:rPr lang="en-US" sz="1200" u="none" strike="noStrike" dirty="0">
                          <a:effectLst/>
                        </a:rPr>
                        <a:t>Dimension</a:t>
                      </a:r>
                      <a:endParaRPr lang="en-US" sz="1200" b="0" i="0" u="none" strike="noStrike" dirty="0">
                        <a:solidFill>
                          <a:srgbClr val="000000"/>
                        </a:solidFill>
                        <a:effectLst/>
                        <a:latin typeface="Calibri"/>
                      </a:endParaRPr>
                    </a:p>
                  </a:txBody>
                  <a:tcPr marL="9052" marR="9052" marT="9052" marB="0" anchor="ctr"/>
                </a:tc>
                <a:tc>
                  <a:txBody>
                    <a:bodyPr/>
                    <a:lstStyle/>
                    <a:p>
                      <a:pPr algn="ctr" fontAlgn="b"/>
                      <a:r>
                        <a:rPr lang="en-US" sz="1200" u="none" strike="noStrike" dirty="0">
                          <a:effectLst/>
                        </a:rPr>
                        <a:t>Variables</a:t>
                      </a:r>
                      <a:endParaRPr lang="en-US" sz="1200" b="0" i="0" u="none" strike="noStrike" dirty="0">
                        <a:solidFill>
                          <a:srgbClr val="000000"/>
                        </a:solidFill>
                        <a:effectLst/>
                        <a:latin typeface="Calibri"/>
                      </a:endParaRPr>
                    </a:p>
                  </a:txBody>
                  <a:tcPr marL="9052" marR="9052" marT="9052" marB="0" anchor="b"/>
                </a:tc>
                <a:tc>
                  <a:txBody>
                    <a:bodyPr/>
                    <a:lstStyle/>
                    <a:p>
                      <a:pPr algn="ctr" fontAlgn="b"/>
                      <a:r>
                        <a:rPr lang="en-US" sz="1200" u="none" strike="noStrike" dirty="0">
                          <a:effectLst/>
                        </a:rPr>
                        <a:t>Coefficients</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0"/>
                  </a:ext>
                </a:extLst>
              </a:tr>
              <a:tr h="222504">
                <a:tc vMerge="1">
                  <a:txBody>
                    <a:bodyPr/>
                    <a:lstStyle/>
                    <a:p>
                      <a:endParaRPr lang="en-US"/>
                    </a:p>
                  </a:txBody>
                  <a:tcPr/>
                </a:tc>
                <a:tc>
                  <a:txBody>
                    <a:bodyPr/>
                    <a:lstStyle/>
                    <a:p>
                      <a:pPr algn="ctr" fontAlgn="b"/>
                      <a:r>
                        <a:rPr lang="en-US" sz="1200" u="none" strike="noStrike" dirty="0">
                          <a:effectLst/>
                        </a:rPr>
                        <a:t>Segment</a:t>
                      </a:r>
                      <a:endParaRPr lang="en-US" sz="1200" b="0" i="0" u="none" strike="noStrike" dirty="0">
                        <a:solidFill>
                          <a:srgbClr val="000000"/>
                        </a:solidFill>
                        <a:effectLst/>
                        <a:latin typeface="Calibri"/>
                      </a:endParaRPr>
                    </a:p>
                  </a:txBody>
                  <a:tcPr marL="9052" marR="9052" marT="9052" marB="0" anchor="b"/>
                </a:tc>
                <a:tc>
                  <a:txBody>
                    <a:bodyPr/>
                    <a:lstStyle/>
                    <a:p>
                      <a:pPr algn="ctr" fontAlgn="b"/>
                      <a:r>
                        <a:rPr lang="en-US" sz="1200" u="none" strike="noStrike" dirty="0">
                          <a:effectLst/>
                        </a:rPr>
                        <a:t>Segment 1</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1"/>
                  </a:ext>
                </a:extLst>
              </a:tr>
              <a:tr h="222504">
                <a:tc>
                  <a:txBody>
                    <a:bodyPr/>
                    <a:lstStyle/>
                    <a:p>
                      <a:pPr algn="ctr" fontAlgn="ctr"/>
                      <a:r>
                        <a:rPr lang="en-US" sz="1200" u="none" strike="noStrike" dirty="0">
                          <a:effectLst/>
                        </a:rPr>
                        <a:t>Intercept</a:t>
                      </a:r>
                      <a:endParaRPr lang="en-US" sz="1200" b="0" i="0" u="none" strike="noStrike" dirty="0">
                        <a:solidFill>
                          <a:srgbClr val="000000"/>
                        </a:solidFill>
                        <a:effectLst/>
                        <a:latin typeface="Calibri"/>
                      </a:endParaRPr>
                    </a:p>
                  </a:txBody>
                  <a:tcPr marL="9052" marR="9052" marT="9052" marB="0" anchor="ctr"/>
                </a:tc>
                <a:tc>
                  <a:txBody>
                    <a:bodyPr/>
                    <a:lstStyle/>
                    <a:p>
                      <a:pPr algn="ctr" fontAlgn="b"/>
                      <a:r>
                        <a:rPr lang="en-US" sz="1200" u="none" strike="noStrike">
                          <a:effectLst/>
                        </a:rPr>
                        <a:t>Intercept</a:t>
                      </a:r>
                      <a:endParaRPr lang="en-US" sz="1200" b="0" i="0" u="none" strike="noStrike">
                        <a:solidFill>
                          <a:srgbClr val="000000"/>
                        </a:solidFill>
                        <a:effectLst/>
                        <a:latin typeface="Calibri"/>
                      </a:endParaRPr>
                    </a:p>
                  </a:txBody>
                  <a:tcPr marL="9052" marR="9052" marT="9052" marB="0" anchor="b"/>
                </a:tc>
                <a:tc>
                  <a:txBody>
                    <a:bodyPr/>
                    <a:lstStyle/>
                    <a:p>
                      <a:pPr algn="ctr" fontAlgn="b"/>
                      <a:r>
                        <a:rPr lang="en-US" sz="1200" u="none" strike="noStrike" dirty="0">
                          <a:effectLst/>
                        </a:rPr>
                        <a:t>0.5*</a:t>
                      </a:r>
                      <a:endParaRPr lang="en-US" sz="1200" b="0" i="0" u="none" strike="noStrike" dirty="0">
                        <a:solidFill>
                          <a:srgbClr val="000000"/>
                        </a:solidFill>
                        <a:effectLst/>
                        <a:latin typeface="Calibri"/>
                      </a:endParaRPr>
                    </a:p>
                  </a:txBody>
                  <a:tcPr marL="9052" marR="9052" marT="9052" marB="0" anchor="b">
                    <a:solidFill>
                      <a:srgbClr val="FFFF00"/>
                    </a:solidFill>
                  </a:tcPr>
                </a:tc>
                <a:extLst>
                  <a:ext uri="{0D108BD9-81ED-4DB2-BD59-A6C34878D82A}">
                    <a16:rowId xmlns:a16="http://schemas.microsoft.com/office/drawing/2014/main" val="10002"/>
                  </a:ext>
                </a:extLst>
              </a:tr>
              <a:tr h="222504">
                <a:tc rowSpan="5">
                  <a:txBody>
                    <a:bodyPr/>
                    <a:lstStyle/>
                    <a:p>
                      <a:pPr algn="ctr" fontAlgn="ctr"/>
                      <a:r>
                        <a:rPr lang="en-US" sz="1200" u="none" strike="noStrike" dirty="0">
                          <a:effectLst/>
                        </a:rPr>
                        <a:t>Reliability</a:t>
                      </a:r>
                      <a:endParaRPr lang="en-US" sz="1200" b="0" i="0" u="none" strike="noStrike" dirty="0">
                        <a:solidFill>
                          <a:srgbClr val="000000"/>
                        </a:solidFill>
                        <a:effectLst/>
                        <a:latin typeface="Calibri"/>
                      </a:endParaRPr>
                    </a:p>
                  </a:txBody>
                  <a:tcPr marL="9052" marR="9052" marT="9052" marB="0" anchor="ctr"/>
                </a:tc>
                <a:tc>
                  <a:txBody>
                    <a:bodyPr/>
                    <a:lstStyle/>
                    <a:p>
                      <a:pPr algn="ctr" fontAlgn="b"/>
                      <a:r>
                        <a:rPr lang="en-US" sz="1200" u="none" strike="noStrike" dirty="0">
                          <a:effectLst/>
                        </a:rPr>
                        <a:t>Reliability1</a:t>
                      </a:r>
                      <a:endParaRPr lang="en-US" sz="1200" b="0" i="0" u="none" strike="noStrike" dirty="0">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3"/>
                  </a:ext>
                </a:extLst>
              </a:tr>
              <a:tr h="222504">
                <a:tc vMerge="1">
                  <a:txBody>
                    <a:bodyPr/>
                    <a:lstStyle/>
                    <a:p>
                      <a:endParaRPr lang="en-US"/>
                    </a:p>
                  </a:txBody>
                  <a:tcPr/>
                </a:tc>
                <a:tc>
                  <a:txBody>
                    <a:bodyPr/>
                    <a:lstStyle/>
                    <a:p>
                      <a:pPr algn="ctr" fontAlgn="b"/>
                      <a:r>
                        <a:rPr lang="en-US" sz="1200" u="none" strike="noStrike" dirty="0">
                          <a:effectLst/>
                        </a:rPr>
                        <a:t>Reliability2</a:t>
                      </a:r>
                      <a:endParaRPr lang="en-US" sz="1200" b="0" i="0" u="none" strike="noStrike" dirty="0">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4"/>
                  </a:ext>
                </a:extLst>
              </a:tr>
              <a:tr h="222504">
                <a:tc vMerge="1">
                  <a:txBody>
                    <a:bodyPr/>
                    <a:lstStyle/>
                    <a:p>
                      <a:endParaRPr lang="en-US"/>
                    </a:p>
                  </a:txBody>
                  <a:tcPr/>
                </a:tc>
                <a:tc>
                  <a:txBody>
                    <a:bodyPr/>
                    <a:lstStyle/>
                    <a:p>
                      <a:pPr algn="ctr" fontAlgn="b"/>
                      <a:r>
                        <a:rPr lang="en-US" sz="1200" u="none" strike="noStrike">
                          <a:effectLst/>
                        </a:rPr>
                        <a:t>Reliability3</a:t>
                      </a:r>
                      <a:endParaRPr lang="en-US" sz="1200" b="0" i="0" u="none" strike="noStrike">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5"/>
                  </a:ext>
                </a:extLst>
              </a:tr>
              <a:tr h="222504">
                <a:tc vMerge="1">
                  <a:txBody>
                    <a:bodyPr/>
                    <a:lstStyle/>
                    <a:p>
                      <a:endParaRPr lang="en-US"/>
                    </a:p>
                  </a:txBody>
                  <a:tcPr/>
                </a:tc>
                <a:tc>
                  <a:txBody>
                    <a:bodyPr/>
                    <a:lstStyle/>
                    <a:p>
                      <a:pPr algn="ctr" fontAlgn="b"/>
                      <a:r>
                        <a:rPr lang="en-US" sz="1200" u="none" strike="noStrike" dirty="0">
                          <a:effectLst/>
                        </a:rPr>
                        <a:t>Reliability4</a:t>
                      </a:r>
                      <a:endParaRPr lang="en-US" sz="1200" b="0" i="0" u="none" strike="noStrike" dirty="0">
                        <a:solidFill>
                          <a:srgbClr val="000000"/>
                        </a:solidFill>
                        <a:effectLst/>
                        <a:latin typeface="Calibri"/>
                      </a:endParaRPr>
                    </a:p>
                  </a:txBody>
                  <a:tcPr marL="9052" marR="9052" marT="9052" marB="0" anchor="b"/>
                </a:tc>
                <a:tc>
                  <a:txBody>
                    <a:bodyPr/>
                    <a:lstStyle/>
                    <a:p>
                      <a:pPr algn="ctr" fontAlgn="b"/>
                      <a:r>
                        <a:rPr lang="en-US" sz="1200" u="none" strike="noStrike" dirty="0">
                          <a:effectLst/>
                        </a:rPr>
                        <a:t>0.5*</a:t>
                      </a:r>
                      <a:endParaRPr lang="en-US" sz="1200" b="0" i="0" u="none" strike="noStrike" dirty="0">
                        <a:solidFill>
                          <a:srgbClr val="000000"/>
                        </a:solidFill>
                        <a:effectLst/>
                        <a:latin typeface="Calibri"/>
                      </a:endParaRPr>
                    </a:p>
                  </a:txBody>
                  <a:tcPr marL="9052" marR="9052" marT="9052" marB="0" anchor="b">
                    <a:solidFill>
                      <a:srgbClr val="FFFF00"/>
                    </a:solidFill>
                  </a:tcPr>
                </a:tc>
                <a:extLst>
                  <a:ext uri="{0D108BD9-81ED-4DB2-BD59-A6C34878D82A}">
                    <a16:rowId xmlns:a16="http://schemas.microsoft.com/office/drawing/2014/main" val="10006"/>
                  </a:ext>
                </a:extLst>
              </a:tr>
              <a:tr h="222504">
                <a:tc vMerge="1">
                  <a:txBody>
                    <a:bodyPr/>
                    <a:lstStyle/>
                    <a:p>
                      <a:endParaRPr lang="en-US"/>
                    </a:p>
                  </a:txBody>
                  <a:tcPr/>
                </a:tc>
                <a:tc>
                  <a:txBody>
                    <a:bodyPr/>
                    <a:lstStyle/>
                    <a:p>
                      <a:pPr algn="ctr" fontAlgn="b"/>
                      <a:r>
                        <a:rPr lang="en-US" sz="1200" u="none" strike="noStrike" dirty="0">
                          <a:effectLst/>
                        </a:rPr>
                        <a:t>Reliability5</a:t>
                      </a:r>
                      <a:endParaRPr lang="en-US" sz="1200" b="0" i="0" u="none" strike="noStrike" dirty="0">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7"/>
                  </a:ext>
                </a:extLst>
              </a:tr>
              <a:tr h="222504">
                <a:tc rowSpan="5">
                  <a:txBody>
                    <a:bodyPr/>
                    <a:lstStyle/>
                    <a:p>
                      <a:pPr algn="ctr" fontAlgn="ctr"/>
                      <a:r>
                        <a:rPr lang="en-US" sz="1200" u="none" strike="noStrike" dirty="0">
                          <a:effectLst/>
                        </a:rPr>
                        <a:t>Empathy</a:t>
                      </a:r>
                      <a:endParaRPr lang="en-US" sz="1200" b="0" i="0" u="none" strike="noStrike" dirty="0">
                        <a:solidFill>
                          <a:srgbClr val="000000"/>
                        </a:solidFill>
                        <a:effectLst/>
                        <a:latin typeface="Calibri"/>
                      </a:endParaRPr>
                    </a:p>
                  </a:txBody>
                  <a:tcPr marL="9052" marR="9052" marT="9052" marB="0" anchor="ctr"/>
                </a:tc>
                <a:tc>
                  <a:txBody>
                    <a:bodyPr/>
                    <a:lstStyle/>
                    <a:p>
                      <a:pPr algn="ctr" fontAlgn="b"/>
                      <a:r>
                        <a:rPr lang="en-US" sz="1200" u="none" strike="noStrike" dirty="0">
                          <a:effectLst/>
                        </a:rPr>
                        <a:t>Empathy1</a:t>
                      </a:r>
                      <a:endParaRPr lang="en-US" sz="1200" b="0" i="0" u="none" strike="noStrike" dirty="0">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8"/>
                  </a:ext>
                </a:extLst>
              </a:tr>
              <a:tr h="222504">
                <a:tc vMerge="1">
                  <a:txBody>
                    <a:bodyPr/>
                    <a:lstStyle/>
                    <a:p>
                      <a:endParaRPr lang="en-US"/>
                    </a:p>
                  </a:txBody>
                  <a:tcPr/>
                </a:tc>
                <a:tc>
                  <a:txBody>
                    <a:bodyPr/>
                    <a:lstStyle/>
                    <a:p>
                      <a:pPr algn="ctr" fontAlgn="b"/>
                      <a:r>
                        <a:rPr lang="en-US" sz="1200" u="none" strike="noStrike" dirty="0">
                          <a:effectLst/>
                        </a:rPr>
                        <a:t>Empathy2</a:t>
                      </a:r>
                      <a:endParaRPr lang="en-US" sz="1200" b="0" i="0" u="none" strike="noStrike" dirty="0">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9"/>
                  </a:ext>
                </a:extLst>
              </a:tr>
              <a:tr h="222504">
                <a:tc vMerge="1">
                  <a:txBody>
                    <a:bodyPr/>
                    <a:lstStyle/>
                    <a:p>
                      <a:endParaRPr lang="en-US"/>
                    </a:p>
                  </a:txBody>
                  <a:tcPr/>
                </a:tc>
                <a:tc>
                  <a:txBody>
                    <a:bodyPr/>
                    <a:lstStyle/>
                    <a:p>
                      <a:pPr algn="ctr" fontAlgn="b"/>
                      <a:r>
                        <a:rPr lang="en-US" sz="1200" u="none" strike="noStrike" dirty="0">
                          <a:effectLst/>
                        </a:rPr>
                        <a:t>Empathy3</a:t>
                      </a:r>
                      <a:endParaRPr lang="en-US" sz="1200" b="0" i="0" u="none" strike="noStrike" dirty="0">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0"/>
                  </a:ext>
                </a:extLst>
              </a:tr>
              <a:tr h="222504">
                <a:tc vMerge="1">
                  <a:txBody>
                    <a:bodyPr/>
                    <a:lstStyle/>
                    <a:p>
                      <a:endParaRPr lang="en-US"/>
                    </a:p>
                  </a:txBody>
                  <a:tcPr/>
                </a:tc>
                <a:tc>
                  <a:txBody>
                    <a:bodyPr/>
                    <a:lstStyle/>
                    <a:p>
                      <a:pPr algn="ctr" fontAlgn="b"/>
                      <a:r>
                        <a:rPr lang="en-US" sz="1200" u="none" strike="noStrike" dirty="0">
                          <a:effectLst/>
                        </a:rPr>
                        <a:t>Empathy4</a:t>
                      </a:r>
                      <a:endParaRPr lang="en-US" sz="1200" b="0" i="0" u="none" strike="noStrike" dirty="0">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1"/>
                  </a:ext>
                </a:extLst>
              </a:tr>
              <a:tr h="222504">
                <a:tc vMerge="1">
                  <a:txBody>
                    <a:bodyPr/>
                    <a:lstStyle/>
                    <a:p>
                      <a:endParaRPr lang="en-US"/>
                    </a:p>
                  </a:txBody>
                  <a:tcPr/>
                </a:tc>
                <a:tc>
                  <a:txBody>
                    <a:bodyPr/>
                    <a:lstStyle/>
                    <a:p>
                      <a:pPr algn="ctr" fontAlgn="b"/>
                      <a:r>
                        <a:rPr lang="en-US" sz="1200" u="none" strike="noStrike" dirty="0">
                          <a:effectLst/>
                        </a:rPr>
                        <a:t>Empathy5</a:t>
                      </a:r>
                      <a:endParaRPr lang="en-US" sz="1200" b="0" i="0" u="none" strike="noStrike" dirty="0">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2"/>
                  </a:ext>
                </a:extLst>
              </a:tr>
              <a:tr h="222504">
                <a:tc rowSpan="4">
                  <a:txBody>
                    <a:bodyPr/>
                    <a:lstStyle/>
                    <a:p>
                      <a:pPr algn="ctr" fontAlgn="ctr"/>
                      <a:r>
                        <a:rPr lang="en-US" sz="1200" u="none" strike="noStrike" dirty="0">
                          <a:effectLst/>
                        </a:rPr>
                        <a:t>Tangibles</a:t>
                      </a:r>
                      <a:endParaRPr lang="en-US" sz="1200" b="0" i="0" u="none" strike="noStrike" dirty="0">
                        <a:solidFill>
                          <a:srgbClr val="000000"/>
                        </a:solidFill>
                        <a:effectLst/>
                        <a:latin typeface="Calibri"/>
                      </a:endParaRPr>
                    </a:p>
                  </a:txBody>
                  <a:tcPr marL="9052" marR="9052" marT="9052" marB="0" anchor="ctr"/>
                </a:tc>
                <a:tc>
                  <a:txBody>
                    <a:bodyPr/>
                    <a:lstStyle/>
                    <a:p>
                      <a:pPr algn="ctr" fontAlgn="b"/>
                      <a:r>
                        <a:rPr lang="en-US" sz="1200" u="none" strike="noStrike" dirty="0">
                          <a:effectLst/>
                        </a:rPr>
                        <a:t>Tangibles1</a:t>
                      </a:r>
                      <a:endParaRPr lang="en-US" sz="1200" b="0" i="0" u="none" strike="noStrike" dirty="0">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3"/>
                  </a:ext>
                </a:extLst>
              </a:tr>
              <a:tr h="222504">
                <a:tc vMerge="1">
                  <a:txBody>
                    <a:bodyPr/>
                    <a:lstStyle/>
                    <a:p>
                      <a:endParaRPr lang="en-US"/>
                    </a:p>
                  </a:txBody>
                  <a:tcPr/>
                </a:tc>
                <a:tc>
                  <a:txBody>
                    <a:bodyPr/>
                    <a:lstStyle/>
                    <a:p>
                      <a:pPr algn="ctr" fontAlgn="b"/>
                      <a:r>
                        <a:rPr lang="en-US" sz="1200" u="none" strike="noStrike">
                          <a:effectLst/>
                        </a:rPr>
                        <a:t>Tangibles2</a:t>
                      </a:r>
                      <a:endParaRPr lang="en-US" sz="1200" b="0" i="0" u="none" strike="noStrike">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4"/>
                  </a:ext>
                </a:extLst>
              </a:tr>
              <a:tr h="222504">
                <a:tc vMerge="1">
                  <a:txBody>
                    <a:bodyPr/>
                    <a:lstStyle/>
                    <a:p>
                      <a:endParaRPr lang="en-US"/>
                    </a:p>
                  </a:txBody>
                  <a:tcPr/>
                </a:tc>
                <a:tc>
                  <a:txBody>
                    <a:bodyPr/>
                    <a:lstStyle/>
                    <a:p>
                      <a:pPr algn="ctr" fontAlgn="b"/>
                      <a:r>
                        <a:rPr lang="en-US" sz="1200" u="none" strike="noStrike">
                          <a:effectLst/>
                        </a:rPr>
                        <a:t>Tangibles3</a:t>
                      </a:r>
                      <a:endParaRPr lang="en-US" sz="1200" b="0" i="0" u="none" strike="noStrike">
                        <a:solidFill>
                          <a:srgbClr val="000000"/>
                        </a:solidFill>
                        <a:effectLst/>
                        <a:latin typeface="Calibri"/>
                      </a:endParaRPr>
                    </a:p>
                  </a:txBody>
                  <a:tcPr marL="9052" marR="9052" marT="9052" marB="0" anchor="b"/>
                </a:tc>
                <a:tc>
                  <a:txBody>
                    <a:bodyPr/>
                    <a:lstStyle/>
                    <a:p>
                      <a:pPr algn="ctr" fontAlgn="b"/>
                      <a:r>
                        <a:rPr lang="en-US" sz="1200" u="none" strike="noStrike" dirty="0">
                          <a:effectLst/>
                        </a:rPr>
                        <a:t>0.7*</a:t>
                      </a:r>
                      <a:endParaRPr lang="en-US" sz="1200" b="0" i="0" u="none" strike="noStrike" dirty="0">
                        <a:solidFill>
                          <a:srgbClr val="000000"/>
                        </a:solidFill>
                        <a:effectLst/>
                        <a:latin typeface="Calibri"/>
                      </a:endParaRPr>
                    </a:p>
                  </a:txBody>
                  <a:tcPr marL="9052" marR="9052" marT="9052" marB="0" anchor="b">
                    <a:solidFill>
                      <a:srgbClr val="FFFF00"/>
                    </a:solidFill>
                  </a:tcPr>
                </a:tc>
                <a:extLst>
                  <a:ext uri="{0D108BD9-81ED-4DB2-BD59-A6C34878D82A}">
                    <a16:rowId xmlns:a16="http://schemas.microsoft.com/office/drawing/2014/main" val="10015"/>
                  </a:ext>
                </a:extLst>
              </a:tr>
              <a:tr h="222504">
                <a:tc vMerge="1">
                  <a:txBody>
                    <a:bodyPr/>
                    <a:lstStyle/>
                    <a:p>
                      <a:endParaRPr lang="en-US"/>
                    </a:p>
                  </a:txBody>
                  <a:tcPr/>
                </a:tc>
                <a:tc>
                  <a:txBody>
                    <a:bodyPr/>
                    <a:lstStyle/>
                    <a:p>
                      <a:pPr algn="ctr" fontAlgn="b"/>
                      <a:r>
                        <a:rPr lang="en-US" sz="1200" u="none" strike="noStrike">
                          <a:effectLst/>
                        </a:rPr>
                        <a:t>Tangibles4</a:t>
                      </a:r>
                      <a:endParaRPr lang="en-US" sz="1200" b="0" i="0" u="none" strike="noStrike">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6"/>
                  </a:ext>
                </a:extLst>
              </a:tr>
              <a:tr h="222504">
                <a:tc rowSpan="4">
                  <a:txBody>
                    <a:bodyPr/>
                    <a:lstStyle/>
                    <a:p>
                      <a:pPr algn="ctr" fontAlgn="ctr"/>
                      <a:r>
                        <a:rPr lang="en-US" sz="1200" u="none" strike="noStrike" dirty="0">
                          <a:effectLst/>
                        </a:rPr>
                        <a:t>Responsiveness</a:t>
                      </a:r>
                      <a:endParaRPr lang="en-US" sz="1200" b="0" i="0" u="none" strike="noStrike" dirty="0">
                        <a:solidFill>
                          <a:srgbClr val="000000"/>
                        </a:solidFill>
                        <a:effectLst/>
                        <a:latin typeface="Calibri"/>
                      </a:endParaRPr>
                    </a:p>
                  </a:txBody>
                  <a:tcPr marL="9052" marR="9052" marT="9052" marB="0" anchor="ctr"/>
                </a:tc>
                <a:tc>
                  <a:txBody>
                    <a:bodyPr/>
                    <a:lstStyle/>
                    <a:p>
                      <a:pPr algn="ctr" fontAlgn="b"/>
                      <a:r>
                        <a:rPr lang="en-US" sz="1200" u="none" strike="noStrike" dirty="0">
                          <a:effectLst/>
                        </a:rPr>
                        <a:t>Responsiveness1</a:t>
                      </a:r>
                      <a:endParaRPr lang="en-US" sz="1200" b="0" i="0" u="none" strike="noStrike" dirty="0">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7"/>
                  </a:ext>
                </a:extLst>
              </a:tr>
              <a:tr h="222504">
                <a:tc vMerge="1">
                  <a:txBody>
                    <a:bodyPr/>
                    <a:lstStyle/>
                    <a:p>
                      <a:endParaRPr lang="en-US"/>
                    </a:p>
                  </a:txBody>
                  <a:tcPr/>
                </a:tc>
                <a:tc>
                  <a:txBody>
                    <a:bodyPr/>
                    <a:lstStyle/>
                    <a:p>
                      <a:pPr algn="ctr" fontAlgn="b"/>
                      <a:r>
                        <a:rPr lang="en-US" sz="1200" u="none" strike="noStrike" dirty="0">
                          <a:effectLst/>
                        </a:rPr>
                        <a:t>Responsiveness2</a:t>
                      </a:r>
                      <a:endParaRPr lang="en-US" sz="1200" b="0" i="0" u="none" strike="noStrike" dirty="0">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8"/>
                  </a:ext>
                </a:extLst>
              </a:tr>
              <a:tr h="222504">
                <a:tc vMerge="1">
                  <a:txBody>
                    <a:bodyPr/>
                    <a:lstStyle/>
                    <a:p>
                      <a:endParaRPr lang="en-US"/>
                    </a:p>
                  </a:txBody>
                  <a:tcPr/>
                </a:tc>
                <a:tc>
                  <a:txBody>
                    <a:bodyPr/>
                    <a:lstStyle/>
                    <a:p>
                      <a:pPr algn="ctr" fontAlgn="b"/>
                      <a:r>
                        <a:rPr lang="en-US" sz="1200" u="none" strike="noStrike" dirty="0">
                          <a:effectLst/>
                        </a:rPr>
                        <a:t>Responsiveness3</a:t>
                      </a:r>
                      <a:endParaRPr lang="en-US" sz="1200" b="0" i="0" u="none" strike="noStrike" dirty="0">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9"/>
                  </a:ext>
                </a:extLst>
              </a:tr>
              <a:tr h="222504">
                <a:tc vMerge="1">
                  <a:txBody>
                    <a:bodyPr/>
                    <a:lstStyle/>
                    <a:p>
                      <a:endParaRPr lang="en-US"/>
                    </a:p>
                  </a:txBody>
                  <a:tcPr/>
                </a:tc>
                <a:tc>
                  <a:txBody>
                    <a:bodyPr/>
                    <a:lstStyle/>
                    <a:p>
                      <a:pPr algn="ctr" fontAlgn="b"/>
                      <a:r>
                        <a:rPr lang="en-US" sz="1200" u="none" strike="noStrike" dirty="0">
                          <a:effectLst/>
                        </a:rPr>
                        <a:t>Responsiveness4</a:t>
                      </a:r>
                      <a:endParaRPr lang="en-US" sz="1200" b="0" i="0" u="none" strike="noStrike" dirty="0">
                        <a:solidFill>
                          <a:srgbClr val="000000"/>
                        </a:solidFill>
                        <a:effectLst/>
                        <a:latin typeface="Calibri"/>
                      </a:endParaRPr>
                    </a:p>
                  </a:txBody>
                  <a:tcPr marL="9052" marR="9052" marT="9052" marB="0" anchor="b"/>
                </a:tc>
                <a:tc>
                  <a:txBody>
                    <a:bodyPr/>
                    <a:lstStyle/>
                    <a:p>
                      <a:pPr algn="ctr" fontAlgn="b"/>
                      <a:r>
                        <a:rPr lang="en-US" sz="1200" u="none" strike="noStrike" dirty="0">
                          <a:effectLst/>
                        </a:rPr>
                        <a:t>1*</a:t>
                      </a:r>
                      <a:endParaRPr lang="en-US" sz="1200" b="0" i="0" u="none" strike="noStrike" dirty="0">
                        <a:solidFill>
                          <a:srgbClr val="000000"/>
                        </a:solidFill>
                        <a:effectLst/>
                        <a:latin typeface="Calibri"/>
                      </a:endParaRPr>
                    </a:p>
                  </a:txBody>
                  <a:tcPr marL="9052" marR="9052" marT="9052" marB="0" anchor="b">
                    <a:solidFill>
                      <a:srgbClr val="FFFF00"/>
                    </a:solidFill>
                  </a:tcPr>
                </a:tc>
                <a:extLst>
                  <a:ext uri="{0D108BD9-81ED-4DB2-BD59-A6C34878D82A}">
                    <a16:rowId xmlns:a16="http://schemas.microsoft.com/office/drawing/2014/main" val="10020"/>
                  </a:ext>
                </a:extLst>
              </a:tr>
              <a:tr h="222504">
                <a:tc rowSpan="4">
                  <a:txBody>
                    <a:bodyPr/>
                    <a:lstStyle/>
                    <a:p>
                      <a:pPr algn="ctr" fontAlgn="ctr"/>
                      <a:r>
                        <a:rPr lang="en-US" sz="1200" u="none" strike="noStrike" dirty="0">
                          <a:effectLst/>
                        </a:rPr>
                        <a:t>Assurance</a:t>
                      </a:r>
                      <a:endParaRPr lang="en-US" sz="1200" b="0" i="0" u="none" strike="noStrike" dirty="0">
                        <a:solidFill>
                          <a:srgbClr val="000000"/>
                        </a:solidFill>
                        <a:effectLst/>
                        <a:latin typeface="Calibri"/>
                      </a:endParaRPr>
                    </a:p>
                  </a:txBody>
                  <a:tcPr marL="9052" marR="9052" marT="9052" marB="0" anchor="ctr"/>
                </a:tc>
                <a:tc>
                  <a:txBody>
                    <a:bodyPr/>
                    <a:lstStyle/>
                    <a:p>
                      <a:pPr algn="ctr" fontAlgn="b"/>
                      <a:r>
                        <a:rPr lang="en-US" sz="1200" u="none" strike="noStrike" dirty="0">
                          <a:effectLst/>
                        </a:rPr>
                        <a:t>Assurance1</a:t>
                      </a:r>
                      <a:endParaRPr lang="en-US" sz="1200" b="0" i="0" u="none" strike="noStrike" dirty="0">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21"/>
                  </a:ext>
                </a:extLst>
              </a:tr>
              <a:tr h="222504">
                <a:tc vMerge="1">
                  <a:txBody>
                    <a:bodyPr/>
                    <a:lstStyle/>
                    <a:p>
                      <a:endParaRPr lang="en-US"/>
                    </a:p>
                  </a:txBody>
                  <a:tcPr/>
                </a:tc>
                <a:tc>
                  <a:txBody>
                    <a:bodyPr/>
                    <a:lstStyle/>
                    <a:p>
                      <a:pPr algn="ctr" fontAlgn="b"/>
                      <a:r>
                        <a:rPr lang="en-US" sz="1200" u="none" strike="noStrike">
                          <a:effectLst/>
                        </a:rPr>
                        <a:t>Assurance2</a:t>
                      </a:r>
                      <a:endParaRPr lang="en-US" sz="1200" b="0" i="0" u="none" strike="noStrike">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22"/>
                  </a:ext>
                </a:extLst>
              </a:tr>
              <a:tr h="222504">
                <a:tc vMerge="1">
                  <a:txBody>
                    <a:bodyPr/>
                    <a:lstStyle/>
                    <a:p>
                      <a:endParaRPr lang="en-US"/>
                    </a:p>
                  </a:txBody>
                  <a:tcPr/>
                </a:tc>
                <a:tc>
                  <a:txBody>
                    <a:bodyPr/>
                    <a:lstStyle/>
                    <a:p>
                      <a:pPr algn="ctr" fontAlgn="b"/>
                      <a:r>
                        <a:rPr lang="en-US" sz="1200" u="none" strike="noStrike">
                          <a:effectLst/>
                        </a:rPr>
                        <a:t>Assurance3</a:t>
                      </a:r>
                      <a:endParaRPr lang="en-US" sz="1200" b="0" i="0" u="none" strike="noStrike">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23"/>
                  </a:ext>
                </a:extLst>
              </a:tr>
              <a:tr h="222504">
                <a:tc vMerge="1">
                  <a:txBody>
                    <a:bodyPr/>
                    <a:lstStyle/>
                    <a:p>
                      <a:endParaRPr lang="en-US"/>
                    </a:p>
                  </a:txBody>
                  <a:tcPr/>
                </a:tc>
                <a:tc>
                  <a:txBody>
                    <a:bodyPr/>
                    <a:lstStyle/>
                    <a:p>
                      <a:pPr algn="ctr" fontAlgn="b"/>
                      <a:r>
                        <a:rPr lang="en-US" sz="1200" u="none" strike="noStrike" dirty="0">
                          <a:effectLst/>
                        </a:rPr>
                        <a:t>Assurance4</a:t>
                      </a:r>
                      <a:endParaRPr lang="en-US" sz="1200" b="0" i="0" u="none" strike="noStrike" dirty="0">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24"/>
                  </a:ext>
                </a:extLst>
              </a:tr>
            </a:tbl>
          </a:graphicData>
        </a:graphic>
      </p:graphicFrame>
      <p:sp>
        <p:nvSpPr>
          <p:cNvPr id="21" name="Title 1"/>
          <p:cNvSpPr>
            <a:spLocks noGrp="1"/>
          </p:cNvSpPr>
          <p:nvPr>
            <p:ph type="title"/>
          </p:nvPr>
        </p:nvSpPr>
        <p:spPr>
          <a:xfrm>
            <a:off x="284395" y="50816"/>
            <a:ext cx="8554805" cy="939784"/>
          </a:xfrm>
        </p:spPr>
        <p:txBody>
          <a:bodyPr>
            <a:normAutofit/>
          </a:bodyPr>
          <a:lstStyle/>
          <a:p>
            <a:r>
              <a:rPr lang="en-US" sz="4000" b="1" dirty="0">
                <a:effectLst/>
              </a:rPr>
              <a:t>Unconstrained Model</a:t>
            </a:r>
          </a:p>
        </p:txBody>
      </p:sp>
      <p:sp>
        <p:nvSpPr>
          <p:cNvPr id="8" name="Slide Number Placehold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E8A9E9-CABF-40EA-AD60-F59542DE86E2}" type="slidenum">
              <a:rPr kumimoji="0" lang="en-US" sz="1200" b="0" i="0" u="none" strike="noStrike" kern="1200" cap="none" spc="0" normalizeH="0" baseline="0" noProof="0" smtClean="0">
                <a:ln>
                  <a:noFill/>
                </a:ln>
                <a:solidFill>
                  <a:prstClr val="black"/>
                </a:solidFill>
                <a:effectLst/>
                <a:uLnTx/>
                <a:uFillTx/>
                <a:latin typeface="Georg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Georgia"/>
              <a:ea typeface="+mn-ea"/>
              <a:cs typeface="+mn-cs"/>
            </a:endParaRPr>
          </a:p>
        </p:txBody>
      </p:sp>
      <p:sp>
        <p:nvSpPr>
          <p:cNvPr id="11" name="TextBox 10"/>
          <p:cNvSpPr txBox="1"/>
          <p:nvPr/>
        </p:nvSpPr>
        <p:spPr>
          <a:xfrm>
            <a:off x="5413070" y="2181254"/>
            <a:ext cx="1143000" cy="461665"/>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black"/>
                </a:solidFill>
                <a:effectLst/>
                <a:uLnTx/>
                <a:uFillTx/>
                <a:latin typeface="Georgia"/>
                <a:ea typeface="+mn-ea"/>
                <a:cs typeface="+mn-cs"/>
              </a:rPr>
              <a:t>Z</a:t>
            </a:r>
            <a:r>
              <a:rPr kumimoji="0" lang="en-US" sz="2400" b="1" i="0" u="none" strike="noStrike" kern="1200" cap="none" spc="0" normalizeH="0" baseline="-25000" noProof="0" dirty="0" err="1">
                <a:ln>
                  <a:noFill/>
                </a:ln>
                <a:solidFill>
                  <a:prstClr val="black"/>
                </a:solidFill>
                <a:effectLst/>
                <a:uLnTx/>
                <a:uFillTx/>
                <a:latin typeface="Georgia"/>
                <a:ea typeface="+mn-ea"/>
                <a:cs typeface="+mn-cs"/>
              </a:rPr>
              <a:t>kp</a:t>
            </a:r>
            <a:r>
              <a:rPr kumimoji="0" lang="en-US" sz="2400" b="1" i="0" u="none" strike="noStrike" kern="1200" cap="none" spc="0" normalizeH="0" baseline="0" noProof="0" dirty="0">
                <a:ln>
                  <a:noFill/>
                </a:ln>
                <a:solidFill>
                  <a:prstClr val="black"/>
                </a:solidFill>
                <a:effectLst/>
                <a:uLnTx/>
                <a:uFillTx/>
                <a:latin typeface="Georgia"/>
                <a:ea typeface="+mn-ea"/>
                <a:cs typeface="+mn-cs"/>
              </a:rPr>
              <a:t>=1</a:t>
            </a:r>
          </a:p>
        </p:txBody>
      </p:sp>
      <p:sp>
        <p:nvSpPr>
          <p:cNvPr id="15" name="TextBox 14"/>
          <p:cNvSpPr txBox="1"/>
          <p:nvPr/>
        </p:nvSpPr>
        <p:spPr>
          <a:xfrm>
            <a:off x="5413070" y="3773487"/>
            <a:ext cx="1143000" cy="461665"/>
          </a:xfrm>
          <a:prstGeom prst="rect">
            <a:avLst/>
          </a:prstGeom>
          <a:gradFill flip="none" rotWithShape="1">
            <a:gsLst>
              <a:gs pos="0">
                <a:srgbClr val="1909E7">
                  <a:tint val="66000"/>
                  <a:satMod val="160000"/>
                </a:srgbClr>
              </a:gs>
              <a:gs pos="50000">
                <a:srgbClr val="1909E7">
                  <a:tint val="44500"/>
                  <a:satMod val="160000"/>
                </a:srgbClr>
              </a:gs>
              <a:gs pos="100000">
                <a:srgbClr val="1909E7">
                  <a:tint val="23500"/>
                  <a:satMod val="160000"/>
                </a:srgbClr>
              </a:gs>
            </a:gsLst>
            <a:lin ang="0" scaled="1"/>
            <a:tileRect/>
          </a:gra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black"/>
                </a:solidFill>
                <a:effectLst/>
                <a:uLnTx/>
                <a:uFillTx/>
                <a:latin typeface="Georgia"/>
                <a:ea typeface="+mn-ea"/>
                <a:cs typeface="+mn-cs"/>
              </a:rPr>
              <a:t>Z</a:t>
            </a:r>
            <a:r>
              <a:rPr kumimoji="0" lang="en-US" sz="2400" b="1" i="0" u="none" strike="noStrike" kern="1200" cap="none" spc="0" normalizeH="0" baseline="-25000" noProof="0" dirty="0" err="1">
                <a:ln>
                  <a:noFill/>
                </a:ln>
                <a:solidFill>
                  <a:prstClr val="black"/>
                </a:solidFill>
                <a:effectLst/>
                <a:uLnTx/>
                <a:uFillTx/>
                <a:latin typeface="Georgia"/>
                <a:ea typeface="+mn-ea"/>
                <a:cs typeface="+mn-cs"/>
              </a:rPr>
              <a:t>kp</a:t>
            </a:r>
            <a:r>
              <a:rPr kumimoji="0" lang="en-US" sz="2400" b="1" i="0" u="none" strike="noStrike" kern="1200" cap="none" spc="0" normalizeH="0" baseline="0" noProof="0" dirty="0">
                <a:ln>
                  <a:noFill/>
                </a:ln>
                <a:solidFill>
                  <a:prstClr val="black"/>
                </a:solidFill>
                <a:effectLst/>
                <a:uLnTx/>
                <a:uFillTx/>
                <a:latin typeface="Georgia"/>
                <a:ea typeface="+mn-ea"/>
                <a:cs typeface="+mn-cs"/>
              </a:rPr>
              <a:t>=0</a:t>
            </a:r>
          </a:p>
        </p:txBody>
      </p:sp>
      <p:cxnSp>
        <p:nvCxnSpPr>
          <p:cNvPr id="17" name="Straight Arrow Connector 16"/>
          <p:cNvCxnSpPr>
            <a:endCxn id="20" idx="6"/>
          </p:cNvCxnSpPr>
          <p:nvPr/>
        </p:nvCxnSpPr>
        <p:spPr>
          <a:xfrm flipH="1">
            <a:off x="3956020" y="2464712"/>
            <a:ext cx="1457050" cy="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4953000" y="4001305"/>
            <a:ext cx="457199" cy="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5413070" y="4901682"/>
            <a:ext cx="365473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Georgia"/>
                <a:ea typeface="+mn-ea"/>
                <a:cs typeface="+mn-cs"/>
              </a:rPr>
              <a:t>Z</a:t>
            </a:r>
            <a:r>
              <a:rPr kumimoji="0" lang="en-US" sz="1800" b="0" i="0" u="none" strike="noStrike" kern="1200" cap="none" spc="0" normalizeH="0" baseline="-25000" noProof="0" dirty="0" err="1">
                <a:ln>
                  <a:noFill/>
                </a:ln>
                <a:solidFill>
                  <a:prstClr val="black"/>
                </a:solidFill>
                <a:effectLst/>
                <a:uLnTx/>
                <a:uFillTx/>
                <a:latin typeface="Georgia"/>
                <a:ea typeface="+mn-ea"/>
                <a:cs typeface="+mn-cs"/>
              </a:rPr>
              <a:t>kp</a:t>
            </a:r>
            <a:r>
              <a:rPr kumimoji="0" lang="en-US" sz="1800" b="0" i="0" u="none" strike="noStrike" kern="1200" cap="none" spc="0" normalizeH="0" baseline="0" noProof="0" dirty="0">
                <a:ln>
                  <a:noFill/>
                </a:ln>
                <a:solidFill>
                  <a:prstClr val="black"/>
                </a:solidFill>
                <a:effectLst/>
                <a:uLnTx/>
                <a:uFillTx/>
                <a:latin typeface="Georgia"/>
                <a:ea typeface="+mn-ea"/>
                <a:cs typeface="+mn-cs"/>
              </a:rPr>
              <a:t> indicates if the </a:t>
            </a:r>
            <a:r>
              <a:rPr kumimoji="0" lang="en-US" sz="1800" b="0" i="0" u="none" strike="noStrike" kern="1200" cap="none" spc="0" normalizeH="0" baseline="0" noProof="0" dirty="0" err="1">
                <a:ln>
                  <a:noFill/>
                </a:ln>
                <a:solidFill>
                  <a:prstClr val="black"/>
                </a:solidFill>
                <a:effectLst/>
                <a:uLnTx/>
                <a:uFillTx/>
                <a:latin typeface="Georgia"/>
                <a:ea typeface="+mn-ea"/>
                <a:cs typeface="+mn-cs"/>
              </a:rPr>
              <a:t>p</a:t>
            </a:r>
            <a:r>
              <a:rPr kumimoji="0" lang="en-US" sz="1800" b="0" i="0" u="none" strike="noStrike" kern="1200" cap="none" spc="0" normalizeH="0" baseline="30000" noProof="0" dirty="0" err="1">
                <a:ln>
                  <a:noFill/>
                </a:ln>
                <a:solidFill>
                  <a:prstClr val="black"/>
                </a:solidFill>
                <a:effectLst/>
                <a:uLnTx/>
                <a:uFillTx/>
                <a:latin typeface="Georgia"/>
                <a:ea typeface="+mn-ea"/>
                <a:cs typeface="+mn-cs"/>
              </a:rPr>
              <a:t>th</a:t>
            </a:r>
            <a:r>
              <a:rPr kumimoji="0" lang="en-US" sz="1800" b="0" i="0" u="none" strike="noStrike" kern="1200" cap="none" spc="0" normalizeH="0" baseline="0" noProof="0" dirty="0">
                <a:ln>
                  <a:noFill/>
                </a:ln>
                <a:solidFill>
                  <a:prstClr val="black"/>
                </a:solidFill>
                <a:effectLst/>
                <a:uLnTx/>
                <a:uFillTx/>
                <a:latin typeface="Georgia"/>
                <a:ea typeface="+mn-ea"/>
                <a:cs typeface="+mn-cs"/>
              </a:rPr>
              <a:t> coefficient of </a:t>
            </a:r>
            <a:r>
              <a:rPr kumimoji="0" lang="en-US" sz="1800" b="0" i="0" u="none" strike="noStrike" kern="1200" cap="none" spc="0" normalizeH="0" baseline="0" noProof="0" dirty="0" err="1">
                <a:ln>
                  <a:noFill/>
                </a:ln>
                <a:solidFill>
                  <a:prstClr val="black"/>
                </a:solidFill>
                <a:effectLst/>
                <a:uLnTx/>
                <a:uFillTx/>
                <a:latin typeface="Georgia"/>
                <a:ea typeface="+mn-ea"/>
                <a:cs typeface="+mn-cs"/>
              </a:rPr>
              <a:t>k</a:t>
            </a:r>
            <a:r>
              <a:rPr kumimoji="0" lang="en-US" sz="1800" b="0" i="0" u="none" strike="noStrike" kern="1200" cap="none" spc="0" normalizeH="0" baseline="30000" noProof="0" dirty="0" err="1">
                <a:ln>
                  <a:noFill/>
                </a:ln>
                <a:solidFill>
                  <a:prstClr val="black"/>
                </a:solidFill>
                <a:effectLst/>
                <a:uLnTx/>
                <a:uFillTx/>
                <a:latin typeface="Georgia"/>
                <a:ea typeface="+mn-ea"/>
                <a:cs typeface="+mn-cs"/>
              </a:rPr>
              <a:t>th</a:t>
            </a:r>
            <a:r>
              <a:rPr kumimoji="0" lang="en-US" sz="1800" b="0" i="0" u="none" strike="noStrike" kern="1200" cap="none" spc="0" normalizeH="0" baseline="0" noProof="0" dirty="0">
                <a:ln>
                  <a:noFill/>
                </a:ln>
                <a:solidFill>
                  <a:prstClr val="black"/>
                </a:solidFill>
                <a:effectLst/>
                <a:uLnTx/>
                <a:uFillTx/>
                <a:latin typeface="Georgia"/>
                <a:ea typeface="+mn-ea"/>
                <a:cs typeface="+mn-cs"/>
              </a:rPr>
              <a:t> segment can be selected or not. </a:t>
            </a:r>
          </a:p>
        </p:txBody>
      </p:sp>
      <p:sp>
        <p:nvSpPr>
          <p:cNvPr id="12" name="Rectangle 11"/>
          <p:cNvSpPr/>
          <p:nvPr/>
        </p:nvSpPr>
        <p:spPr>
          <a:xfrm>
            <a:off x="304800" y="6553200"/>
            <a:ext cx="2017336"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Georgia"/>
                <a:ea typeface="+mn-ea"/>
                <a:cs typeface="+mn-cs"/>
              </a:rPr>
              <a:t>INTRODUCTION</a:t>
            </a:r>
          </a:p>
        </p:txBody>
      </p:sp>
      <p:sp>
        <p:nvSpPr>
          <p:cNvPr id="13" name="Rectangle 12"/>
          <p:cNvSpPr/>
          <p:nvPr/>
        </p:nvSpPr>
        <p:spPr>
          <a:xfrm>
            <a:off x="2286000" y="6553200"/>
            <a:ext cx="1986941" cy="31432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Georgia"/>
                <a:ea typeface="+mn-ea"/>
                <a:cs typeface="+mn-cs"/>
              </a:rPr>
              <a:t>FOUR MODELS</a:t>
            </a:r>
          </a:p>
        </p:txBody>
      </p:sp>
      <p:sp>
        <p:nvSpPr>
          <p:cNvPr id="14" name="Rectangle 13"/>
          <p:cNvSpPr/>
          <p:nvPr/>
        </p:nvSpPr>
        <p:spPr>
          <a:xfrm>
            <a:off x="42672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Georgia"/>
                <a:ea typeface="+mn-ea"/>
                <a:cs typeface="+mn-cs"/>
              </a:rPr>
              <a:t>RESULTS</a:t>
            </a:r>
          </a:p>
        </p:txBody>
      </p:sp>
      <p:sp>
        <p:nvSpPr>
          <p:cNvPr id="16" name="Rectangle 15"/>
          <p:cNvSpPr/>
          <p:nvPr/>
        </p:nvSpPr>
        <p:spPr>
          <a:xfrm>
            <a:off x="62484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Georgia"/>
                <a:ea typeface="+mn-ea"/>
                <a:cs typeface="+mn-cs"/>
              </a:rPr>
              <a:t>DISCUSSION</a:t>
            </a:r>
          </a:p>
        </p:txBody>
      </p:sp>
      <p:sp>
        <p:nvSpPr>
          <p:cNvPr id="20" name="Oval 19"/>
          <p:cNvSpPr/>
          <p:nvPr/>
        </p:nvSpPr>
        <p:spPr>
          <a:xfrm>
            <a:off x="2667000" y="2338626"/>
            <a:ext cx="1289020" cy="25217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23" name="Oval 22"/>
          <p:cNvSpPr/>
          <p:nvPr/>
        </p:nvSpPr>
        <p:spPr>
          <a:xfrm>
            <a:off x="3733800" y="3875218"/>
            <a:ext cx="1219200" cy="25217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Tree>
    <p:extLst>
      <p:ext uri="{BB962C8B-B14F-4D97-AF65-F5344CB8AC3E}">
        <p14:creationId xmlns:p14="http://schemas.microsoft.com/office/powerpoint/2010/main" val="3562534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0"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33" grpId="0"/>
      <p:bldP spid="20" grpId="0" animBg="1"/>
      <p:bldP spid="2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a:spLocks noGrp="1"/>
          </p:cNvSpPr>
          <p:nvPr>
            <p:ph idx="1"/>
          </p:nvPr>
        </p:nvSpPr>
        <p:spPr>
          <a:xfrm>
            <a:off x="304800" y="914400"/>
            <a:ext cx="8458200" cy="1219200"/>
          </a:xfrm>
        </p:spPr>
        <p:txBody>
          <a:bodyPr>
            <a:noAutofit/>
          </a:bodyPr>
          <a:lstStyle/>
          <a:p>
            <a:pPr marL="342900" lvl="1" indent="-342900">
              <a:lnSpc>
                <a:spcPct val="150000"/>
              </a:lnSpc>
              <a:buClrTx/>
              <a:buSzPct val="70000"/>
            </a:pPr>
            <a:r>
              <a:rPr lang="en-US" sz="2000" dirty="0"/>
              <a:t>All derived segments utilize </a:t>
            </a:r>
            <a:r>
              <a:rPr lang="en-US" sz="2000" i="1" dirty="0"/>
              <a:t>the same drivers </a:t>
            </a:r>
            <a:r>
              <a:rPr lang="en-US" sz="2000" dirty="0"/>
              <a:t>of service quality, but </a:t>
            </a:r>
            <a:r>
              <a:rPr lang="en-US" sz="2000" i="1" dirty="0"/>
              <a:t>to different extents</a:t>
            </a:r>
            <a:r>
              <a:rPr lang="en-US" sz="2000" dirty="0"/>
              <a:t>.</a:t>
            </a:r>
          </a:p>
        </p:txBody>
      </p:sp>
      <p:sp>
        <p:nvSpPr>
          <p:cNvPr id="21" name="Title 1"/>
          <p:cNvSpPr>
            <a:spLocks noGrp="1"/>
          </p:cNvSpPr>
          <p:nvPr>
            <p:ph type="title"/>
          </p:nvPr>
        </p:nvSpPr>
        <p:spPr>
          <a:xfrm>
            <a:off x="284395" y="127016"/>
            <a:ext cx="8554805" cy="939784"/>
          </a:xfrm>
        </p:spPr>
        <p:txBody>
          <a:bodyPr>
            <a:normAutofit/>
          </a:bodyPr>
          <a:lstStyle/>
          <a:p>
            <a:r>
              <a:rPr lang="en-US" sz="4000" b="1" dirty="0">
                <a:effectLst/>
              </a:rPr>
              <a:t>Common Factors Model</a:t>
            </a:r>
          </a:p>
        </p:txBody>
      </p:sp>
      <p:sp>
        <p:nvSpPr>
          <p:cNvPr id="22" name="Content Placeholder 2"/>
          <p:cNvSpPr txBox="1">
            <a:spLocks/>
          </p:cNvSpPr>
          <p:nvPr/>
        </p:nvSpPr>
        <p:spPr>
          <a:xfrm>
            <a:off x="152399" y="1981200"/>
            <a:ext cx="8763001" cy="2514600"/>
          </a:xfrm>
          <a:prstGeom prst="rect">
            <a:avLst/>
          </a:prstGeom>
        </p:spPr>
        <p:txBody>
          <a:bodyPr vert="horz" rtlCol="0">
            <a:noAutofit/>
          </a:bodyPr>
          <a:lstStyle>
            <a:lvl1pPr marL="342900" indent="-342900" algn="l" rtl="0" eaLnBrk="1" latinLnBrk="0" hangingPunct="1">
              <a:spcBef>
                <a:spcPct val="20000"/>
              </a:spcBef>
              <a:buSzPct val="70000"/>
              <a:buFont typeface="Wingdings"/>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shade val="75000"/>
                </a:schemeClr>
              </a:buClr>
              <a:buSzPct val="120000"/>
              <a:buFont typeface="Arial"/>
              <a:buChar char="•"/>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tx2"/>
              </a:buClr>
              <a:buSzPct val="120000"/>
              <a:buFont typeface="Arial"/>
              <a:buChar char="•"/>
              <a:defRPr kumimoji="0" sz="2600" kern="1200">
                <a:solidFill>
                  <a:schemeClr val="tx1"/>
                </a:solidFill>
                <a:latin typeface="+mn-lt"/>
                <a:ea typeface="+mn-ea"/>
                <a:cs typeface="+mn-cs"/>
              </a:defRPr>
            </a:lvl3pPr>
            <a:lvl4pPr marL="1600200" indent="-228600" algn="l" rtl="0" eaLnBrk="1" latinLnBrk="0" hangingPunct="1">
              <a:spcBef>
                <a:spcPct val="20000"/>
              </a:spcBef>
              <a:buClr>
                <a:schemeClr val="accent1">
                  <a:shade val="75000"/>
                </a:schemeClr>
              </a:buClr>
              <a:buFont typeface="Arial"/>
              <a:buChar char="•"/>
              <a:defRPr kumimoji="0" sz="2400" kern="1200">
                <a:solidFill>
                  <a:schemeClr val="tx1"/>
                </a:solidFill>
                <a:latin typeface="+mn-lt"/>
                <a:ea typeface="+mn-ea"/>
                <a:cs typeface="+mn-cs"/>
              </a:defRPr>
            </a:lvl4pPr>
            <a:lvl5pPr marL="2057400" indent="-228600" algn="l" rtl="0" eaLnBrk="1" latinLnBrk="0" hangingPunct="1">
              <a:spcBef>
                <a:spcPct val="20000"/>
              </a:spcBef>
              <a:buClr>
                <a:schemeClr val="tx2"/>
              </a:buClr>
              <a:buFont typeface="Arial"/>
              <a:buChar char="•"/>
              <a:defRPr kumimoji="0" sz="2000" kern="1200">
                <a:solidFill>
                  <a:schemeClr val="tx1"/>
                </a:solidFill>
                <a:latin typeface="+mn-lt"/>
                <a:ea typeface="+mn-ea"/>
                <a:cs typeface="+mn-cs"/>
              </a:defRPr>
            </a:lvl5pPr>
            <a:lvl6pPr marL="2514600" indent="-228600" algn="l" rtl="0" eaLnBrk="1" latinLnBrk="0" hangingPunct="1">
              <a:spcBef>
                <a:spcPct val="20000"/>
              </a:spcBef>
              <a:buClr>
                <a:schemeClr val="accent1"/>
              </a:buClr>
              <a:buFont typeface="Arial"/>
              <a:buChar char="•"/>
              <a:defRPr kumimoji="0" sz="1800" kern="1200">
                <a:solidFill>
                  <a:schemeClr val="tx1"/>
                </a:solidFill>
                <a:latin typeface="+mn-lt"/>
                <a:ea typeface="+mn-ea"/>
                <a:cs typeface="+mn-cs"/>
              </a:defRPr>
            </a:lvl6pPr>
            <a:lvl7pPr marL="2971800" indent="-228600" algn="l" rtl="0" eaLnBrk="1" latinLnBrk="0" hangingPunct="1">
              <a:spcBef>
                <a:spcPct val="20000"/>
              </a:spcBef>
              <a:buClr>
                <a:schemeClr val="tx2"/>
              </a:buClr>
              <a:buFont typeface="Arial"/>
              <a:buChar char="•"/>
              <a:defRPr kumimoji="0" sz="1600" kern="1200">
                <a:solidFill>
                  <a:schemeClr val="tx1"/>
                </a:solidFill>
                <a:latin typeface="+mn-lt"/>
                <a:ea typeface="+mn-ea"/>
                <a:cs typeface="+mn-cs"/>
              </a:defRPr>
            </a:lvl7pPr>
            <a:lvl8pPr marL="3429000" indent="-228600" algn="l" rtl="0" eaLnBrk="1" latinLnBrk="0" hangingPunct="1">
              <a:spcBef>
                <a:spcPct val="20000"/>
              </a:spcBef>
              <a:buClr>
                <a:schemeClr val="accent1"/>
              </a:buClr>
              <a:buFont typeface="Arial"/>
              <a:buChar char="•"/>
              <a:defRPr kumimoji="0" sz="1400" kern="1200">
                <a:solidFill>
                  <a:schemeClr val="tx1"/>
                </a:solidFill>
                <a:latin typeface="+mn-lt"/>
                <a:ea typeface="+mn-ea"/>
                <a:cs typeface="+mn-cs"/>
              </a:defRPr>
            </a:lvl8pPr>
            <a:lvl9pPr marL="3886200" indent="-228600" algn="l" rtl="0" eaLnBrk="1" latinLnBrk="0" hangingPunct="1">
              <a:spcBef>
                <a:spcPct val="20000"/>
              </a:spcBef>
              <a:buClr>
                <a:schemeClr val="tx2"/>
              </a:buClr>
              <a:buFont typeface="Arial"/>
              <a:buChar char="•"/>
              <a:defRPr kumimoji="0" sz="1400" kern="1200">
                <a:solidFill>
                  <a:schemeClr val="tx1"/>
                </a:solidFill>
                <a:latin typeface="+mn-lt"/>
                <a:ea typeface="+mn-ea"/>
                <a:cs typeface="+mn-cs"/>
              </a:defRPr>
            </a:lvl9pPr>
          </a:lstStyle>
          <a:p>
            <a:pPr marL="742950" marR="0" lvl="1" indent="-285750" algn="l" defTabSz="914400" rtl="0" eaLnBrk="1" fontAlgn="auto" latinLnBrk="0" hangingPunct="1">
              <a:lnSpc>
                <a:spcPct val="130000"/>
              </a:lnSpc>
              <a:spcBef>
                <a:spcPct val="20000"/>
              </a:spcBef>
              <a:spcAft>
                <a:spcPts val="0"/>
              </a:spcAft>
              <a:buClr>
                <a:srgbClr val="E49458">
                  <a:shade val="75000"/>
                </a:srgbClr>
              </a:buClr>
              <a:buSzPct val="120000"/>
              <a:buFont typeface="Arial"/>
              <a:buChar char="•"/>
              <a:tabLst/>
              <a:defRPr/>
            </a:pPr>
            <a:r>
              <a:rPr kumimoji="0" lang="en-US" sz="1800" b="0" i="0" u="none" strike="noStrike" kern="1200" cap="none" spc="0" normalizeH="0" baseline="0" noProof="0" dirty="0">
                <a:ln>
                  <a:noFill/>
                </a:ln>
                <a:solidFill>
                  <a:prstClr val="black"/>
                </a:solidFill>
                <a:effectLst/>
                <a:uLnTx/>
                <a:uFillTx/>
                <a:latin typeface="Georgia"/>
                <a:ea typeface="+mn-ea"/>
                <a:cs typeface="+mn-cs"/>
              </a:rPr>
              <a:t>A firm can launch small marketing campaigns given limited marketing resources while allowing for restricted heterogeneity of consumers.</a:t>
            </a:r>
          </a:p>
          <a:p>
            <a:pPr marL="742950" marR="0" lvl="1" indent="-285750" algn="l" defTabSz="914400" rtl="0" eaLnBrk="1" fontAlgn="auto" latinLnBrk="0" hangingPunct="1">
              <a:lnSpc>
                <a:spcPct val="130000"/>
              </a:lnSpc>
              <a:spcBef>
                <a:spcPct val="20000"/>
              </a:spcBef>
              <a:spcAft>
                <a:spcPts val="0"/>
              </a:spcAft>
              <a:buClr>
                <a:srgbClr val="E49458">
                  <a:shade val="75000"/>
                </a:srgbClr>
              </a:buClr>
              <a:buSzPct val="120000"/>
              <a:buFont typeface="Arial"/>
              <a:buChar char="•"/>
              <a:tabLst/>
              <a:defRPr/>
            </a:pPr>
            <a:r>
              <a:rPr kumimoji="0" lang="en-US" sz="1800" b="0" i="0" u="none" strike="noStrike" kern="1200" cap="none" spc="0" normalizeH="0" baseline="0" noProof="0" dirty="0">
                <a:ln>
                  <a:noFill/>
                </a:ln>
                <a:solidFill>
                  <a:prstClr val="black"/>
                </a:solidFill>
                <a:effectLst/>
                <a:uLnTx/>
                <a:uFillTx/>
                <a:latin typeface="Georgia"/>
                <a:ea typeface="+mn-ea"/>
                <a:cs typeface="+mn-cs"/>
              </a:rPr>
              <a:t>E.g., When a regional insurance firm attempts to launch a number of small marketing campaigns (e.g., Auto, Home, and Life) with limited resources, the firm may want to identify </a:t>
            </a:r>
            <a:r>
              <a:rPr kumimoji="0" lang="en-US" sz="1800" b="1" i="0" u="none" strike="noStrike" kern="1200" cap="none" spc="0" normalizeH="0" baseline="0" noProof="0" dirty="0">
                <a:ln>
                  <a:noFill/>
                </a:ln>
                <a:solidFill>
                  <a:srgbClr val="FF0000"/>
                </a:solidFill>
                <a:effectLst/>
                <a:uLnTx/>
                <a:uFillTx/>
                <a:latin typeface="Georgia"/>
                <a:ea typeface="+mn-ea"/>
                <a:cs typeface="+mn-cs"/>
              </a:rPr>
              <a:t>a common set of key drivers </a:t>
            </a:r>
            <a:r>
              <a:rPr kumimoji="0" lang="en-US" sz="1800" b="0" i="0" u="none" strike="noStrike" kern="1200" cap="none" spc="0" normalizeH="0" baseline="0" noProof="0" dirty="0">
                <a:ln>
                  <a:noFill/>
                </a:ln>
                <a:solidFill>
                  <a:prstClr val="black"/>
                </a:solidFill>
                <a:effectLst/>
                <a:uLnTx/>
                <a:uFillTx/>
                <a:latin typeface="Georgia"/>
                <a:ea typeface="+mn-ea"/>
                <a:cs typeface="+mn-cs"/>
              </a:rPr>
              <a:t>but emphasize them </a:t>
            </a:r>
            <a:r>
              <a:rPr kumimoji="0" lang="en-US" sz="1800" b="1" i="0" u="none" strike="noStrike" kern="1200" cap="none" spc="0" normalizeH="0" baseline="0" noProof="0" dirty="0">
                <a:ln>
                  <a:noFill/>
                </a:ln>
                <a:solidFill>
                  <a:srgbClr val="FF0000"/>
                </a:solidFill>
                <a:effectLst/>
                <a:uLnTx/>
                <a:uFillTx/>
                <a:latin typeface="Georgia"/>
                <a:ea typeface="+mn-ea"/>
                <a:cs typeface="+mn-cs"/>
              </a:rPr>
              <a:t>to different extents</a:t>
            </a:r>
            <a:r>
              <a:rPr kumimoji="0" lang="en-US" sz="1800" b="0" i="0" u="none" strike="noStrike" kern="1200" cap="none" spc="0" normalizeH="0" baseline="0" noProof="0" dirty="0">
                <a:ln>
                  <a:noFill/>
                </a:ln>
                <a:solidFill>
                  <a:prstClr val="black"/>
                </a:solidFill>
                <a:effectLst/>
                <a:uLnTx/>
                <a:uFillTx/>
                <a:latin typeface="Georgia"/>
                <a:ea typeface="+mn-ea"/>
                <a:cs typeface="+mn-cs"/>
              </a:rPr>
              <a:t>.</a:t>
            </a:r>
          </a:p>
        </p:txBody>
      </p:sp>
      <p:sp>
        <p:nvSpPr>
          <p:cNvPr id="8" name="Slide Number Placehold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E8A9E9-CABF-40EA-AD60-F59542DE86E2}" type="slidenum">
              <a:rPr kumimoji="0" lang="en-US" sz="1200" b="0" i="0" u="none" strike="noStrike" kern="1200" cap="none" spc="0" normalizeH="0" baseline="0" noProof="0" smtClean="0">
                <a:ln>
                  <a:noFill/>
                </a:ln>
                <a:solidFill>
                  <a:prstClr val="black"/>
                </a:solidFill>
                <a:effectLst/>
                <a:uLnTx/>
                <a:uFillTx/>
                <a:latin typeface="Georg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Georgia"/>
              <a:ea typeface="+mn-ea"/>
              <a:cs typeface="+mn-cs"/>
            </a:endParaRPr>
          </a:p>
        </p:txBody>
      </p:sp>
      <mc:AlternateContent xmlns:mc="http://schemas.openxmlformats.org/markup-compatibility/2006" xmlns:a14="http://schemas.microsoft.com/office/drawing/2010/main">
        <mc:Choice Requires="a14">
          <p:sp>
            <p:nvSpPr>
              <p:cNvPr id="9" name="Content Placeholder 2"/>
              <p:cNvSpPr txBox="1">
                <a:spLocks/>
              </p:cNvSpPr>
              <p:nvPr/>
            </p:nvSpPr>
            <p:spPr>
              <a:xfrm>
                <a:off x="158141" y="4267200"/>
                <a:ext cx="8077200" cy="2057400"/>
              </a:xfrm>
              <a:prstGeom prst="rect">
                <a:avLst/>
              </a:prstGeom>
            </p:spPr>
            <p:txBody>
              <a:bodyPr vert="horz" rtlCol="0">
                <a:noAutofit/>
              </a:bodyPr>
              <a:lstStyle>
                <a:lvl1pPr marL="342900" indent="-342900" algn="l" rtl="0" eaLnBrk="1" latinLnBrk="0" hangingPunct="1">
                  <a:spcBef>
                    <a:spcPct val="20000"/>
                  </a:spcBef>
                  <a:buSzPct val="70000"/>
                  <a:buFont typeface="Wingdings"/>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shade val="75000"/>
                    </a:schemeClr>
                  </a:buClr>
                  <a:buSzPct val="120000"/>
                  <a:buFont typeface="Arial"/>
                  <a:buChar char="•"/>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tx2"/>
                  </a:buClr>
                  <a:buSzPct val="120000"/>
                  <a:buFont typeface="Arial"/>
                  <a:buChar char="•"/>
                  <a:defRPr kumimoji="0" sz="2600" kern="1200">
                    <a:solidFill>
                      <a:schemeClr val="tx1"/>
                    </a:solidFill>
                    <a:latin typeface="+mn-lt"/>
                    <a:ea typeface="+mn-ea"/>
                    <a:cs typeface="+mn-cs"/>
                  </a:defRPr>
                </a:lvl3pPr>
                <a:lvl4pPr marL="1600200" indent="-228600" algn="l" rtl="0" eaLnBrk="1" latinLnBrk="0" hangingPunct="1">
                  <a:spcBef>
                    <a:spcPct val="20000"/>
                  </a:spcBef>
                  <a:buClr>
                    <a:schemeClr val="accent1">
                      <a:shade val="75000"/>
                    </a:schemeClr>
                  </a:buClr>
                  <a:buFont typeface="Arial"/>
                  <a:buChar char="•"/>
                  <a:defRPr kumimoji="0" sz="2400" kern="1200">
                    <a:solidFill>
                      <a:schemeClr val="tx1"/>
                    </a:solidFill>
                    <a:latin typeface="+mn-lt"/>
                    <a:ea typeface="+mn-ea"/>
                    <a:cs typeface="+mn-cs"/>
                  </a:defRPr>
                </a:lvl4pPr>
                <a:lvl5pPr marL="2057400" indent="-228600" algn="l" rtl="0" eaLnBrk="1" latinLnBrk="0" hangingPunct="1">
                  <a:spcBef>
                    <a:spcPct val="20000"/>
                  </a:spcBef>
                  <a:buClr>
                    <a:schemeClr val="tx2"/>
                  </a:buClr>
                  <a:buFont typeface="Arial"/>
                  <a:buChar char="•"/>
                  <a:defRPr kumimoji="0" sz="2000" kern="1200">
                    <a:solidFill>
                      <a:schemeClr val="tx1"/>
                    </a:solidFill>
                    <a:latin typeface="+mn-lt"/>
                    <a:ea typeface="+mn-ea"/>
                    <a:cs typeface="+mn-cs"/>
                  </a:defRPr>
                </a:lvl5pPr>
                <a:lvl6pPr marL="2514600" indent="-228600" algn="l" rtl="0" eaLnBrk="1" latinLnBrk="0" hangingPunct="1">
                  <a:spcBef>
                    <a:spcPct val="20000"/>
                  </a:spcBef>
                  <a:buClr>
                    <a:schemeClr val="accent1"/>
                  </a:buClr>
                  <a:buFont typeface="Arial"/>
                  <a:buChar char="•"/>
                  <a:defRPr kumimoji="0" sz="1800" kern="1200">
                    <a:solidFill>
                      <a:schemeClr val="tx1"/>
                    </a:solidFill>
                    <a:latin typeface="+mn-lt"/>
                    <a:ea typeface="+mn-ea"/>
                    <a:cs typeface="+mn-cs"/>
                  </a:defRPr>
                </a:lvl6pPr>
                <a:lvl7pPr marL="2971800" indent="-228600" algn="l" rtl="0" eaLnBrk="1" latinLnBrk="0" hangingPunct="1">
                  <a:spcBef>
                    <a:spcPct val="20000"/>
                  </a:spcBef>
                  <a:buClr>
                    <a:schemeClr val="tx2"/>
                  </a:buClr>
                  <a:buFont typeface="Arial"/>
                  <a:buChar char="•"/>
                  <a:defRPr kumimoji="0" sz="1600" kern="1200">
                    <a:solidFill>
                      <a:schemeClr val="tx1"/>
                    </a:solidFill>
                    <a:latin typeface="+mn-lt"/>
                    <a:ea typeface="+mn-ea"/>
                    <a:cs typeface="+mn-cs"/>
                  </a:defRPr>
                </a:lvl7pPr>
                <a:lvl8pPr marL="3429000" indent="-228600" algn="l" rtl="0" eaLnBrk="1" latinLnBrk="0" hangingPunct="1">
                  <a:spcBef>
                    <a:spcPct val="20000"/>
                  </a:spcBef>
                  <a:buClr>
                    <a:schemeClr val="accent1"/>
                  </a:buClr>
                  <a:buFont typeface="Arial"/>
                  <a:buChar char="•"/>
                  <a:defRPr kumimoji="0" sz="1400" kern="1200">
                    <a:solidFill>
                      <a:schemeClr val="tx1"/>
                    </a:solidFill>
                    <a:latin typeface="+mn-lt"/>
                    <a:ea typeface="+mn-ea"/>
                    <a:cs typeface="+mn-cs"/>
                  </a:defRPr>
                </a:lvl8pPr>
                <a:lvl9pPr marL="3886200" indent="-228600" algn="l" rtl="0" eaLnBrk="1" latinLnBrk="0" hangingPunct="1">
                  <a:spcBef>
                    <a:spcPct val="20000"/>
                  </a:spcBef>
                  <a:buClr>
                    <a:schemeClr val="tx2"/>
                  </a:buClr>
                  <a:buFont typeface="Arial"/>
                  <a:buChar char="•"/>
                  <a:defRPr kumimoji="0" sz="1400" kern="1200">
                    <a:solidFill>
                      <a:schemeClr val="tx1"/>
                    </a:solidFill>
                    <a:latin typeface="+mn-lt"/>
                    <a:ea typeface="+mn-ea"/>
                    <a:cs typeface="+mn-cs"/>
                  </a:defRPr>
                </a:lvl9pPr>
              </a:lstStyle>
              <a:p>
                <a:pPr marL="742950" marR="0" lvl="1" indent="-285750" algn="l" defTabSz="914400" rtl="0" eaLnBrk="1" fontAlgn="auto" latinLnBrk="0" hangingPunct="1">
                  <a:lnSpc>
                    <a:spcPct val="150000"/>
                  </a:lnSpc>
                  <a:spcBef>
                    <a:spcPct val="20000"/>
                  </a:spcBef>
                  <a:spcAft>
                    <a:spcPts val="0"/>
                  </a:spcAft>
                  <a:buClr>
                    <a:srgbClr val="E49458">
                      <a:shade val="75000"/>
                    </a:srgbClr>
                  </a:buClr>
                  <a:buSzPct val="120000"/>
                  <a:buFont typeface="Arial"/>
                  <a:buChar char="•"/>
                  <a:tabLst/>
                  <a:defRPr/>
                </a:pPr>
                <a:r>
                  <a:rPr kumimoji="0" lang="en-US" sz="1800" b="0" i="0" u="none" strike="noStrike" kern="1200" cap="none" spc="0" normalizeH="0" baseline="0" noProof="0" dirty="0">
                    <a:ln>
                      <a:noFill/>
                    </a:ln>
                    <a:solidFill>
                      <a:prstClr val="black"/>
                    </a:solidFill>
                    <a:effectLst/>
                    <a:uLnTx/>
                    <a:uFillTx/>
                    <a:latin typeface="Georgia"/>
                    <a:ea typeface="+mn-ea"/>
                    <a:cs typeface="+mn-cs"/>
                  </a:rPr>
                  <a:t>Prior Setting Difference for Variable Selection:</a:t>
                </a:r>
                <a:endParaRPr kumimoji="0" lang="en-US" sz="1800" b="0" i="1" u="none" strike="noStrike" kern="1200" cap="none" spc="0" normalizeH="0" baseline="0" noProof="0" dirty="0">
                  <a:ln>
                    <a:noFill/>
                  </a:ln>
                  <a:solidFill>
                    <a:prstClr val="black"/>
                  </a:solidFill>
                  <a:effectLst/>
                  <a:uLnTx/>
                  <a:uFillTx/>
                  <a:latin typeface="Georgia"/>
                  <a:ea typeface="+mn-ea"/>
                  <a:cs typeface="+mn-cs"/>
                </a:endParaRPr>
              </a:p>
              <a:p>
                <a:pPr marL="457200" marR="0" lvl="1" indent="0" algn="l" defTabSz="914400" rtl="0" eaLnBrk="1" fontAlgn="auto" latinLnBrk="0" hangingPunct="1">
                  <a:lnSpc>
                    <a:spcPct val="150000"/>
                  </a:lnSpc>
                  <a:spcBef>
                    <a:spcPct val="20000"/>
                  </a:spcBef>
                  <a:spcAft>
                    <a:spcPts val="0"/>
                  </a:spcAft>
                  <a:buClr>
                    <a:srgbClr val="E49458">
                      <a:shade val="75000"/>
                    </a:srgbClr>
                  </a:buClr>
                  <a:buSzPct val="120000"/>
                  <a:buFont typeface="Arial"/>
                  <a:buNone/>
                  <a:tabLst/>
                  <a:defRPr/>
                </a:pP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a:ea typeface="+mn-ea"/>
                        <a:cs typeface="+mn-cs"/>
                      </a:rPr>
                      <m:t>𝜋</m:t>
                    </m:r>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a:ea typeface="+mn-ea"/>
                                <a:cs typeface="+mn-cs"/>
                              </a:rPr>
                              <m:t>𝑍</m:t>
                            </m:r>
                          </m:e>
                          <m:sub>
                            <m:r>
                              <a:rPr kumimoji="0" lang="en-US" sz="1800" b="1" i="1" u="none" strike="noStrike" kern="1200" cap="none" spc="0" normalizeH="0" baseline="0" noProof="0" smtClean="0">
                                <a:ln>
                                  <a:noFill/>
                                </a:ln>
                                <a:solidFill>
                                  <a:srgbClr val="FF0000"/>
                                </a:solidFill>
                                <a:effectLst/>
                                <a:uLnTx/>
                                <a:uFillTx/>
                                <a:latin typeface="Cambria Math"/>
                                <a:ea typeface="+mn-ea"/>
                                <a:cs typeface="+mn-cs"/>
                              </a:rPr>
                              <m:t>𝒑</m:t>
                            </m:r>
                          </m:sub>
                        </m:sSub>
                      </m:e>
                      <m:e>
                        <m:r>
                          <a:rPr kumimoji="0" lang="en-US" sz="1800" b="0" i="1" u="none" strike="noStrike" kern="1200" cap="none" spc="0" normalizeH="0" baseline="0" noProof="0">
                            <a:ln>
                              <a:noFill/>
                            </a:ln>
                            <a:solidFill>
                              <a:prstClr val="black"/>
                            </a:solidFill>
                            <a:effectLst/>
                            <a:uLnTx/>
                            <a:uFillTx/>
                            <a:latin typeface="Cambria Math"/>
                            <a:ea typeface="+mn-ea"/>
                            <a:cs typeface="+mn-cs"/>
                          </a:rPr>
                          <m:t>𝑤</m:t>
                        </m:r>
                      </m:e>
                    </m:d>
                    <m:r>
                      <a:rPr kumimoji="0" lang="en-US" sz="1800" b="0" i="1" u="none" strike="noStrike" kern="1200" cap="none" spc="0" normalizeH="0" baseline="0" noProof="0">
                        <a:ln>
                          <a:noFill/>
                        </a:ln>
                        <a:solidFill>
                          <a:prstClr val="black"/>
                        </a:solidFill>
                        <a:effectLst/>
                        <a:uLnTx/>
                        <a:uFillTx/>
                        <a:latin typeface="Cambria Math"/>
                        <a:ea typeface="+mn-ea"/>
                        <a:cs typeface="+mn-cs"/>
                      </a:rPr>
                      <m:t>=</m:t>
                    </m:r>
                    <m:r>
                      <a:rPr kumimoji="0" lang="en-US" sz="1800" b="0" i="1" u="none" strike="noStrike" kern="1200" cap="none" spc="0" normalizeH="0" baseline="0" noProof="0">
                        <a:ln>
                          <a:noFill/>
                        </a:ln>
                        <a:solidFill>
                          <a:prstClr val="black"/>
                        </a:solidFill>
                        <a:effectLst/>
                        <a:uLnTx/>
                        <a:uFillTx/>
                        <a:latin typeface="Cambria Math"/>
                        <a:ea typeface="+mn-ea"/>
                        <a:cs typeface="+mn-cs"/>
                      </a:rPr>
                      <m:t>𝐵𝑒𝑟𝑛𝑜𝑢𝑙𝑙𝑖</m:t>
                    </m:r>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prstClr val="black"/>
                            </a:solidFill>
                            <a:effectLst/>
                            <a:uLnTx/>
                            <a:uFillTx/>
                            <a:latin typeface="Cambria Math"/>
                            <a:ea typeface="+mn-ea"/>
                            <a:cs typeface="+mn-cs"/>
                          </a:rPr>
                          <m:t>𝑤</m:t>
                        </m:r>
                      </m:e>
                    </m:d>
                  </m:oMath>
                </a14:m>
                <a:r>
                  <a:rPr kumimoji="0" lang="en-US" sz="1800" b="0" i="0" u="none" strike="noStrike" kern="1200" cap="none" spc="0" normalizeH="0" baseline="0" noProof="0" dirty="0">
                    <a:ln>
                      <a:noFill/>
                    </a:ln>
                    <a:solidFill>
                      <a:prstClr val="black"/>
                    </a:solidFill>
                    <a:effectLst/>
                    <a:uLnTx/>
                    <a:uFillTx/>
                    <a:latin typeface="Georgia"/>
                    <a:ea typeface="+mn-ea"/>
                    <a:cs typeface="+mn-cs"/>
                  </a:rPr>
                  <a:t> and </a:t>
                </a:r>
                <a14:m>
                  <m:oMath xmlns:m="http://schemas.openxmlformats.org/officeDocument/2006/math">
                    <m:d>
                      <m:dPr>
                        <m:begChr m:val="{"/>
                        <m:end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eqArr>
                          <m:eqArr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eqArrPr>
                          <m:e>
                            <m:r>
                              <a:rPr kumimoji="0" lang="en-US" sz="1800" b="0" i="1" u="none" strike="noStrike" kern="1200" cap="none" spc="0" normalizeH="0" baseline="0" noProof="0">
                                <a:ln>
                                  <a:noFill/>
                                </a:ln>
                                <a:solidFill>
                                  <a:prstClr val="black"/>
                                </a:solidFill>
                                <a:effectLst/>
                                <a:uLnTx/>
                                <a:uFillTx/>
                                <a:latin typeface="Cambria Math"/>
                                <a:ea typeface="+mn-ea"/>
                                <a:cs typeface="+mn-cs"/>
                              </a:rPr>
                              <m:t>𝜋</m:t>
                            </m:r>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a:ea typeface="+mn-ea"/>
                                        <a:cs typeface="+mn-cs"/>
                                      </a:rPr>
                                      <m:t>𝛽</m:t>
                                    </m:r>
                                  </m:e>
                                  <m:sub>
                                    <m:r>
                                      <a:rPr kumimoji="0" lang="en-US" sz="1800" b="0" i="1" u="none" strike="noStrike" kern="1200" cap="none" spc="0" normalizeH="0" baseline="0" noProof="0">
                                        <a:ln>
                                          <a:noFill/>
                                        </a:ln>
                                        <a:solidFill>
                                          <a:prstClr val="black"/>
                                        </a:solidFill>
                                        <a:effectLst/>
                                        <a:uLnTx/>
                                        <a:uFillTx/>
                                        <a:latin typeface="Cambria Math"/>
                                        <a:ea typeface="+mn-ea"/>
                                        <a:cs typeface="+mn-cs"/>
                                      </a:rPr>
                                      <m:t>𝑘𝑝</m:t>
                                    </m:r>
                                  </m:sub>
                                </m:sSub>
                              </m:e>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a:ea typeface="+mn-ea"/>
                                        <a:cs typeface="+mn-cs"/>
                                      </a:rPr>
                                      <m:t>𝑍</m:t>
                                    </m:r>
                                  </m:e>
                                  <m:sub>
                                    <m:r>
                                      <a:rPr kumimoji="0" lang="en-US" sz="1800" b="1" i="1" u="none" strike="noStrike" kern="1200" cap="none" spc="0" normalizeH="0" baseline="0" noProof="0" smtClean="0">
                                        <a:ln>
                                          <a:noFill/>
                                        </a:ln>
                                        <a:solidFill>
                                          <a:srgbClr val="FF0000"/>
                                        </a:solidFill>
                                        <a:effectLst/>
                                        <a:uLnTx/>
                                        <a:uFillTx/>
                                        <a:latin typeface="Cambria Math"/>
                                        <a:ea typeface="+mn-ea"/>
                                        <a:cs typeface="+mn-cs"/>
                                      </a:rPr>
                                      <m:t>𝒑</m:t>
                                    </m:r>
                                  </m:sub>
                                </m:sSub>
                                <m:r>
                                  <a:rPr kumimoji="0" lang="en-US" sz="1800" b="0" i="1" u="none" strike="noStrike" kern="1200" cap="none" spc="0" normalizeH="0" baseline="0" noProof="0">
                                    <a:ln>
                                      <a:noFill/>
                                    </a:ln>
                                    <a:solidFill>
                                      <a:prstClr val="black"/>
                                    </a:solidFill>
                                    <a:effectLst/>
                                    <a:uLnTx/>
                                    <a:uFillTx/>
                                    <a:latin typeface="Cambria Math"/>
                                    <a:ea typeface="+mn-ea"/>
                                    <a:cs typeface="+mn-cs"/>
                                  </a:rPr>
                                  <m:t>=1</m:t>
                                </m:r>
                              </m:e>
                            </m:d>
                            <m:r>
                              <a:rPr kumimoji="0" lang="en-US" sz="1800" b="0" i="1" u="none" strike="noStrike" kern="1200" cap="none" spc="0" normalizeH="0" baseline="0" noProof="0">
                                <a:ln>
                                  <a:noFill/>
                                </a:ln>
                                <a:solidFill>
                                  <a:prstClr val="black"/>
                                </a:solidFill>
                                <a:effectLst/>
                                <a:uLnTx/>
                                <a:uFillTx/>
                                <a:latin typeface="Cambria Math"/>
                                <a:ea typeface="+mn-ea"/>
                                <a:cs typeface="+mn-cs"/>
                              </a:rPr>
                              <m:t>=</m:t>
                            </m:r>
                            <m:r>
                              <a:rPr kumimoji="0" lang="en-US" sz="1800" b="0" i="1" u="none" strike="noStrike" kern="1200" cap="none" spc="0" normalizeH="0" baseline="0" noProof="0">
                                <a:ln>
                                  <a:noFill/>
                                </a:ln>
                                <a:solidFill>
                                  <a:prstClr val="black"/>
                                </a:solidFill>
                                <a:effectLst/>
                                <a:uLnTx/>
                                <a:uFillTx/>
                                <a:latin typeface="Cambria Math"/>
                                <a:ea typeface="+mn-ea"/>
                                <a:cs typeface="+mn-cs"/>
                              </a:rPr>
                              <m:t>𝑁</m:t>
                            </m:r>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prstClr val="black"/>
                                    </a:solidFill>
                                    <a:effectLst/>
                                    <a:uLnTx/>
                                    <a:uFillTx/>
                                    <a:latin typeface="Cambria Math"/>
                                    <a:ea typeface="+mn-ea"/>
                                    <a:cs typeface="+mn-cs"/>
                                  </a:rPr>
                                  <m:t>0, </m:t>
                                </m:r>
                                <m:sSubSup>
                                  <m:sSub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a:ln>
                                          <a:noFill/>
                                        </a:ln>
                                        <a:solidFill>
                                          <a:prstClr val="black"/>
                                        </a:solidFill>
                                        <a:effectLst/>
                                        <a:uLnTx/>
                                        <a:uFillTx/>
                                        <a:latin typeface="Cambria Math"/>
                                        <a:ea typeface="+mn-ea"/>
                                        <a:cs typeface="+mn-cs"/>
                                      </a:rPr>
                                      <m:t>𝜏</m:t>
                                    </m:r>
                                  </m:e>
                                  <m:sub>
                                    <m:r>
                                      <a:rPr kumimoji="0" lang="en-US" sz="1800" b="0" i="1" u="none" strike="noStrike" kern="1200" cap="none" spc="0" normalizeH="0" baseline="0" noProof="0">
                                        <a:ln>
                                          <a:noFill/>
                                        </a:ln>
                                        <a:solidFill>
                                          <a:prstClr val="black"/>
                                        </a:solidFill>
                                        <a:effectLst/>
                                        <a:uLnTx/>
                                        <a:uFillTx/>
                                        <a:latin typeface="Cambria Math"/>
                                        <a:ea typeface="+mn-ea"/>
                                        <a:cs typeface="+mn-cs"/>
                                      </a:rPr>
                                      <m:t>𝑝</m:t>
                                    </m:r>
                                  </m:sub>
                                  <m:sup>
                                    <m:r>
                                      <a:rPr kumimoji="0" lang="en-US" sz="1800" b="0" i="1" u="none" strike="noStrike" kern="1200" cap="none" spc="0" normalizeH="0" baseline="0" noProof="0">
                                        <a:ln>
                                          <a:noFill/>
                                        </a:ln>
                                        <a:solidFill>
                                          <a:prstClr val="black"/>
                                        </a:solidFill>
                                        <a:effectLst/>
                                        <a:uLnTx/>
                                        <a:uFillTx/>
                                        <a:latin typeface="Cambria Math"/>
                                        <a:ea typeface="+mn-ea"/>
                                        <a:cs typeface="+mn-cs"/>
                                      </a:rPr>
                                      <m:t>2</m:t>
                                    </m:r>
                                  </m:sup>
                                </m:sSubSup>
                              </m:e>
                            </m:d>
                            <m:r>
                              <a:rPr kumimoji="0" lang="en-US" sz="1800" b="0" i="1" u="none" strike="noStrike" kern="1200" cap="none" spc="0" normalizeH="0" baseline="0" noProof="0">
                                <a:ln>
                                  <a:noFill/>
                                </a:ln>
                                <a:solidFill>
                                  <a:prstClr val="black"/>
                                </a:solidFill>
                                <a:effectLst/>
                                <a:uLnTx/>
                                <a:uFillTx/>
                                <a:latin typeface="Cambria Math"/>
                                <a:ea typeface="+mn-ea"/>
                                <a:cs typeface="+mn-cs"/>
                              </a:rPr>
                              <m:t>  </m:t>
                            </m:r>
                          </m:e>
                          <m:e>
                            <m:r>
                              <a:rPr kumimoji="0" lang="en-US" sz="1800" b="0" i="1" u="none" strike="noStrike" kern="1200" cap="none" spc="0" normalizeH="0" baseline="0" noProof="0">
                                <a:ln>
                                  <a:noFill/>
                                </a:ln>
                                <a:solidFill>
                                  <a:prstClr val="black"/>
                                </a:solidFill>
                                <a:effectLst/>
                                <a:uLnTx/>
                                <a:uFillTx/>
                                <a:latin typeface="Cambria Math"/>
                                <a:ea typeface="+mn-ea"/>
                                <a:cs typeface="+mn-cs"/>
                              </a:rPr>
                              <m:t>𝜋</m:t>
                            </m:r>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a:ea typeface="+mn-ea"/>
                                        <a:cs typeface="+mn-cs"/>
                                      </a:rPr>
                                      <m:t>𝛽</m:t>
                                    </m:r>
                                  </m:e>
                                  <m:sub>
                                    <m:r>
                                      <a:rPr kumimoji="0" lang="en-US" sz="1800" b="0" i="1" u="none" strike="noStrike" kern="1200" cap="none" spc="0" normalizeH="0" baseline="0" noProof="0">
                                        <a:ln>
                                          <a:noFill/>
                                        </a:ln>
                                        <a:solidFill>
                                          <a:prstClr val="black"/>
                                        </a:solidFill>
                                        <a:effectLst/>
                                        <a:uLnTx/>
                                        <a:uFillTx/>
                                        <a:latin typeface="Cambria Math"/>
                                        <a:ea typeface="+mn-ea"/>
                                        <a:cs typeface="+mn-cs"/>
                                      </a:rPr>
                                      <m:t>𝑘𝑝</m:t>
                                    </m:r>
                                  </m:sub>
                                </m:sSub>
                                <m:r>
                                  <a:rPr kumimoji="0" lang="en-US" sz="1800" b="0" i="1" u="none" strike="noStrike" kern="1200" cap="none" spc="0" normalizeH="0" baseline="0" noProof="0">
                                    <a:ln>
                                      <a:noFill/>
                                    </a:ln>
                                    <a:solidFill>
                                      <a:prstClr val="black"/>
                                    </a:solidFill>
                                    <a:effectLst/>
                                    <a:uLnTx/>
                                    <a:uFillTx/>
                                    <a:latin typeface="Cambria Math"/>
                                    <a:ea typeface="+mn-ea"/>
                                    <a:cs typeface="+mn-cs"/>
                                  </a:rPr>
                                  <m:t>=0</m:t>
                                </m:r>
                              </m:e>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a:ea typeface="+mn-ea"/>
                                        <a:cs typeface="+mn-cs"/>
                                      </a:rPr>
                                      <m:t>𝑍</m:t>
                                    </m:r>
                                  </m:e>
                                  <m:sub>
                                    <m:r>
                                      <a:rPr kumimoji="0" lang="en-US" sz="1800" b="1" i="1" u="none" strike="noStrike" kern="1200" cap="none" spc="0" normalizeH="0" baseline="0" noProof="0" smtClean="0">
                                        <a:ln>
                                          <a:noFill/>
                                        </a:ln>
                                        <a:solidFill>
                                          <a:srgbClr val="FF0000"/>
                                        </a:solidFill>
                                        <a:effectLst/>
                                        <a:uLnTx/>
                                        <a:uFillTx/>
                                        <a:latin typeface="Cambria Math"/>
                                        <a:ea typeface="+mn-ea"/>
                                        <a:cs typeface="+mn-cs"/>
                                      </a:rPr>
                                      <m:t>𝒑</m:t>
                                    </m:r>
                                  </m:sub>
                                </m:sSub>
                                <m:r>
                                  <a:rPr kumimoji="0" lang="en-US" sz="1800" b="0" i="1" u="none" strike="noStrike" kern="1200" cap="none" spc="0" normalizeH="0" baseline="0" noProof="0">
                                    <a:ln>
                                      <a:noFill/>
                                    </a:ln>
                                    <a:solidFill>
                                      <a:prstClr val="black"/>
                                    </a:solidFill>
                                    <a:effectLst/>
                                    <a:uLnTx/>
                                    <a:uFillTx/>
                                    <a:latin typeface="Cambria Math"/>
                                    <a:ea typeface="+mn-ea"/>
                                    <a:cs typeface="+mn-cs"/>
                                  </a:rPr>
                                  <m:t>=0</m:t>
                                </m:r>
                              </m:e>
                            </m:d>
                            <m:r>
                              <a:rPr kumimoji="0" lang="en-US" sz="1800" b="0" i="1" u="none" strike="noStrike" kern="1200" cap="none" spc="0" normalizeH="0" baseline="0" noProof="0">
                                <a:ln>
                                  <a:noFill/>
                                </a:ln>
                                <a:solidFill>
                                  <a:prstClr val="black"/>
                                </a:solidFill>
                                <a:effectLst/>
                                <a:uLnTx/>
                                <a:uFillTx/>
                                <a:latin typeface="Cambria Math"/>
                                <a:ea typeface="+mn-ea"/>
                                <a:cs typeface="+mn-cs"/>
                              </a:rPr>
                              <m:t>=1 .</m:t>
                            </m:r>
                          </m:e>
                        </m:eqArr>
                      </m:e>
                    </m:d>
                  </m:oMath>
                </a14:m>
                <a:endParaRPr kumimoji="0" lang="en-US" sz="1800" b="0" i="0" u="none" strike="noStrike" kern="1200" cap="none" spc="0" normalizeH="0" baseline="0" noProof="0" dirty="0">
                  <a:ln>
                    <a:noFill/>
                  </a:ln>
                  <a:solidFill>
                    <a:prstClr val="black"/>
                  </a:solidFill>
                  <a:effectLst/>
                  <a:uLnTx/>
                  <a:uFillTx/>
                  <a:latin typeface="Georgia"/>
                  <a:ea typeface="+mn-ea"/>
                  <a:cs typeface="+mn-cs"/>
                </a:endParaRPr>
              </a:p>
              <a:p>
                <a:pPr marL="742950" marR="0" lvl="1" indent="-285750" algn="l" defTabSz="914400" rtl="0" eaLnBrk="1" fontAlgn="auto" latinLnBrk="0" hangingPunct="1">
                  <a:lnSpc>
                    <a:spcPct val="150000"/>
                  </a:lnSpc>
                  <a:spcBef>
                    <a:spcPct val="20000"/>
                  </a:spcBef>
                  <a:spcAft>
                    <a:spcPts val="0"/>
                  </a:spcAft>
                  <a:buClr>
                    <a:srgbClr val="E49458">
                      <a:shade val="75000"/>
                    </a:srgbClr>
                  </a:buClr>
                  <a:buSzPct val="120000"/>
                  <a:buFont typeface="Arial"/>
                  <a:buNone/>
                  <a:tabLst/>
                  <a:defRPr/>
                </a:pPr>
                <a:endParaRPr kumimoji="0" lang="en-US" sz="1800" b="0" i="0" u="none" strike="noStrike" kern="1200" cap="none" spc="0" normalizeH="0" baseline="0" noProof="0" dirty="0">
                  <a:ln>
                    <a:noFill/>
                  </a:ln>
                  <a:solidFill>
                    <a:prstClr val="black"/>
                  </a:solidFill>
                  <a:effectLst/>
                  <a:uLnTx/>
                  <a:uFillTx/>
                  <a:latin typeface="Georgia"/>
                  <a:ea typeface="+mn-ea"/>
                  <a:cs typeface="+mn-cs"/>
                </a:endParaRPr>
              </a:p>
            </p:txBody>
          </p:sp>
        </mc:Choice>
        <mc:Fallback xmlns="">
          <p:sp>
            <p:nvSpPr>
              <p:cNvPr id="9" name="Content Placeholder 2"/>
              <p:cNvSpPr txBox="1">
                <a:spLocks noRot="1" noChangeAspect="1" noMove="1" noResize="1" noEditPoints="1" noAdjustHandles="1" noChangeArrowheads="1" noChangeShapeType="1" noTextEdit="1"/>
              </p:cNvSpPr>
              <p:nvPr/>
            </p:nvSpPr>
            <p:spPr>
              <a:xfrm>
                <a:off x="158141" y="4267200"/>
                <a:ext cx="8077200" cy="2057400"/>
              </a:xfrm>
              <a:prstGeom prst="rect">
                <a:avLst/>
              </a:prstGeom>
              <a:blipFill rotWithShape="1">
                <a:blip r:embed="rId3" cstate="print"/>
                <a:stretch>
                  <a:fillRect/>
                </a:stretch>
              </a:blipFill>
            </p:spPr>
            <p:txBody>
              <a:bodyPr/>
              <a:lstStyle/>
              <a:p>
                <a:r>
                  <a:rPr lang="en-US">
                    <a:noFill/>
                  </a:rPr>
                  <a:t> </a:t>
                </a:r>
              </a:p>
            </p:txBody>
          </p:sp>
        </mc:Fallback>
      </mc:AlternateContent>
      <p:sp>
        <p:nvSpPr>
          <p:cNvPr id="7" name="Rectangle 6"/>
          <p:cNvSpPr/>
          <p:nvPr/>
        </p:nvSpPr>
        <p:spPr>
          <a:xfrm>
            <a:off x="304800" y="6553200"/>
            <a:ext cx="2017336"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Georgia"/>
                <a:ea typeface="+mn-ea"/>
                <a:cs typeface="+mn-cs"/>
              </a:rPr>
              <a:t>INTRODUCTION</a:t>
            </a:r>
          </a:p>
        </p:txBody>
      </p:sp>
      <p:sp>
        <p:nvSpPr>
          <p:cNvPr id="10" name="Rectangle 7"/>
          <p:cNvSpPr/>
          <p:nvPr/>
        </p:nvSpPr>
        <p:spPr>
          <a:xfrm>
            <a:off x="2286000" y="6553200"/>
            <a:ext cx="1986941" cy="31432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Georgia"/>
                <a:ea typeface="+mn-ea"/>
                <a:cs typeface="+mn-cs"/>
              </a:rPr>
              <a:t>FOUR MODELS</a:t>
            </a:r>
          </a:p>
        </p:txBody>
      </p:sp>
      <p:sp>
        <p:nvSpPr>
          <p:cNvPr id="11" name="Rectangle 8"/>
          <p:cNvSpPr/>
          <p:nvPr/>
        </p:nvSpPr>
        <p:spPr>
          <a:xfrm>
            <a:off x="42672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Georgia"/>
                <a:ea typeface="+mn-ea"/>
                <a:cs typeface="+mn-cs"/>
              </a:rPr>
              <a:t>RESULTS</a:t>
            </a:r>
          </a:p>
        </p:txBody>
      </p:sp>
      <p:sp>
        <p:nvSpPr>
          <p:cNvPr id="12" name="Rectangle 9"/>
          <p:cNvSpPr/>
          <p:nvPr/>
        </p:nvSpPr>
        <p:spPr>
          <a:xfrm>
            <a:off x="62484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Georgia"/>
                <a:ea typeface="+mn-ea"/>
                <a:cs typeface="+mn-cs"/>
              </a:rPr>
              <a:t>DISCUSSION</a:t>
            </a:r>
          </a:p>
        </p:txBody>
      </p:sp>
    </p:spTree>
    <p:extLst>
      <p:ext uri="{BB962C8B-B14F-4D97-AF65-F5344CB8AC3E}">
        <p14:creationId xmlns:p14="http://schemas.microsoft.com/office/powerpoint/2010/main" val="3962609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22" grpId="0"/>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Table 21"/>
          <p:cNvGraphicFramePr>
            <a:graphicFrameLocks noGrp="1"/>
          </p:cNvGraphicFramePr>
          <p:nvPr>
            <p:extLst/>
          </p:nvPr>
        </p:nvGraphicFramePr>
        <p:xfrm>
          <a:off x="3810000" y="990600"/>
          <a:ext cx="1108658" cy="5562600"/>
        </p:xfrm>
        <a:graphic>
          <a:graphicData uri="http://schemas.openxmlformats.org/drawingml/2006/table">
            <a:tbl>
              <a:tblPr>
                <a:tableStyleId>{08FB837D-C827-4EFA-A057-4D05807E0F7C}</a:tableStyleId>
              </a:tblPr>
              <a:tblGrid>
                <a:gridCol w="1108658">
                  <a:extLst>
                    <a:ext uri="{9D8B030D-6E8A-4147-A177-3AD203B41FA5}">
                      <a16:colId xmlns:a16="http://schemas.microsoft.com/office/drawing/2014/main" val="20000"/>
                    </a:ext>
                  </a:extLst>
                </a:gridCol>
              </a:tblGrid>
              <a:tr h="222504">
                <a:tc>
                  <a:txBody>
                    <a:bodyPr/>
                    <a:lstStyle/>
                    <a:p>
                      <a:pPr algn="ctr" fontAlgn="b"/>
                      <a:r>
                        <a:rPr lang="en-US" sz="1200" u="none" strike="noStrike" dirty="0">
                          <a:effectLst/>
                        </a:rPr>
                        <a:t>Coefficients</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0"/>
                  </a:ext>
                </a:extLst>
              </a:tr>
              <a:tr h="222504">
                <a:tc>
                  <a:txBody>
                    <a:bodyPr/>
                    <a:lstStyle/>
                    <a:p>
                      <a:pPr algn="ctr" fontAlgn="b"/>
                      <a:r>
                        <a:rPr lang="en-US" sz="1200" u="none" strike="noStrike" dirty="0">
                          <a:effectLst/>
                        </a:rPr>
                        <a:t>Segment 2</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1"/>
                  </a:ext>
                </a:extLst>
              </a:tr>
              <a:tr h="222504">
                <a:tc>
                  <a:txBody>
                    <a:bodyPr/>
                    <a:lstStyle/>
                    <a:p>
                      <a:pPr algn="ctr" fontAlgn="b"/>
                      <a:r>
                        <a:rPr lang="en-US" sz="1200" u="none" strike="noStrike" dirty="0">
                          <a:effectLst/>
                        </a:rPr>
                        <a:t>1*</a:t>
                      </a:r>
                      <a:endParaRPr lang="en-US" sz="1200" b="0" i="0" u="none" strike="noStrike" dirty="0">
                        <a:solidFill>
                          <a:srgbClr val="000000"/>
                        </a:solidFill>
                        <a:effectLst/>
                        <a:latin typeface="Calibri"/>
                      </a:endParaRPr>
                    </a:p>
                  </a:txBody>
                  <a:tcPr marL="9052" marR="9052" marT="9052" marB="0" anchor="b">
                    <a:solidFill>
                      <a:srgbClr val="FFFF00"/>
                    </a:solidFill>
                  </a:tcPr>
                </a:tc>
                <a:extLst>
                  <a:ext uri="{0D108BD9-81ED-4DB2-BD59-A6C34878D82A}">
                    <a16:rowId xmlns:a16="http://schemas.microsoft.com/office/drawing/2014/main" val="10002"/>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3"/>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4"/>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5"/>
                  </a:ext>
                </a:extLst>
              </a:tr>
              <a:tr h="222504">
                <a:tc>
                  <a:txBody>
                    <a:bodyPr/>
                    <a:lstStyle/>
                    <a:p>
                      <a:pPr algn="ctr" fontAlgn="b"/>
                      <a:r>
                        <a:rPr lang="en-US" sz="1200" u="none" strike="noStrike" dirty="0">
                          <a:effectLst/>
                        </a:rPr>
                        <a:t>1.2*</a:t>
                      </a:r>
                      <a:endParaRPr lang="en-US" sz="1200" b="0" i="0" u="none" strike="noStrike" dirty="0">
                        <a:solidFill>
                          <a:srgbClr val="000000"/>
                        </a:solidFill>
                        <a:effectLst/>
                        <a:latin typeface="Calibri"/>
                      </a:endParaRPr>
                    </a:p>
                  </a:txBody>
                  <a:tcPr marL="9052" marR="9052" marT="9052" marB="0" anchor="b">
                    <a:solidFill>
                      <a:srgbClr val="FFFF00"/>
                    </a:solidFill>
                  </a:tcPr>
                </a:tc>
                <a:extLst>
                  <a:ext uri="{0D108BD9-81ED-4DB2-BD59-A6C34878D82A}">
                    <a16:rowId xmlns:a16="http://schemas.microsoft.com/office/drawing/2014/main" val="10006"/>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7"/>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8"/>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9"/>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0"/>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1"/>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2"/>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3"/>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4"/>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5"/>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6"/>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7"/>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8"/>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9"/>
                  </a:ext>
                </a:extLst>
              </a:tr>
              <a:tr h="222504">
                <a:tc>
                  <a:txBody>
                    <a:bodyPr/>
                    <a:lstStyle/>
                    <a:p>
                      <a:pPr algn="ctr" fontAlgn="b"/>
                      <a:r>
                        <a:rPr lang="en-US" sz="1200" u="none" strike="noStrike" dirty="0">
                          <a:effectLst/>
                        </a:rPr>
                        <a:t>1.5*</a:t>
                      </a:r>
                      <a:endParaRPr lang="en-US" sz="1200" b="0" i="0" u="none" strike="noStrike" dirty="0">
                        <a:solidFill>
                          <a:srgbClr val="000000"/>
                        </a:solidFill>
                        <a:effectLst/>
                        <a:latin typeface="Calibri"/>
                      </a:endParaRPr>
                    </a:p>
                  </a:txBody>
                  <a:tcPr marL="9052" marR="9052" marT="9052" marB="0" anchor="b">
                    <a:solidFill>
                      <a:srgbClr val="FFFF00"/>
                    </a:solidFill>
                  </a:tcPr>
                </a:tc>
                <a:extLst>
                  <a:ext uri="{0D108BD9-81ED-4DB2-BD59-A6C34878D82A}">
                    <a16:rowId xmlns:a16="http://schemas.microsoft.com/office/drawing/2014/main" val="10020"/>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21"/>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22"/>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23"/>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24"/>
                  </a:ext>
                </a:extLst>
              </a:tr>
            </a:tbl>
          </a:graphicData>
        </a:graphic>
      </p:graphicFrame>
      <p:graphicFrame>
        <p:nvGraphicFramePr>
          <p:cNvPr id="23" name="Table 22"/>
          <p:cNvGraphicFramePr>
            <a:graphicFrameLocks noGrp="1"/>
          </p:cNvGraphicFramePr>
          <p:nvPr>
            <p:extLst/>
          </p:nvPr>
        </p:nvGraphicFramePr>
        <p:xfrm>
          <a:off x="304800" y="990612"/>
          <a:ext cx="3505200" cy="5562600"/>
        </p:xfrm>
        <a:graphic>
          <a:graphicData uri="http://schemas.openxmlformats.org/drawingml/2006/table">
            <a:tbl>
              <a:tblPr>
                <a:tableStyleId>{35758FB7-9AC5-4552-8A53-C91805E547FA}</a:tableStyleId>
              </a:tblPr>
              <a:tblGrid>
                <a:gridCol w="1259989">
                  <a:extLst>
                    <a:ext uri="{9D8B030D-6E8A-4147-A177-3AD203B41FA5}">
                      <a16:colId xmlns:a16="http://schemas.microsoft.com/office/drawing/2014/main" val="20000"/>
                    </a:ext>
                  </a:extLst>
                </a:gridCol>
                <a:gridCol w="1256062">
                  <a:extLst>
                    <a:ext uri="{9D8B030D-6E8A-4147-A177-3AD203B41FA5}">
                      <a16:colId xmlns:a16="http://schemas.microsoft.com/office/drawing/2014/main" val="20001"/>
                    </a:ext>
                  </a:extLst>
                </a:gridCol>
                <a:gridCol w="989149">
                  <a:extLst>
                    <a:ext uri="{9D8B030D-6E8A-4147-A177-3AD203B41FA5}">
                      <a16:colId xmlns:a16="http://schemas.microsoft.com/office/drawing/2014/main" val="20002"/>
                    </a:ext>
                  </a:extLst>
                </a:gridCol>
              </a:tblGrid>
              <a:tr h="222504">
                <a:tc rowSpan="2">
                  <a:txBody>
                    <a:bodyPr/>
                    <a:lstStyle/>
                    <a:p>
                      <a:pPr algn="ctr" fontAlgn="ctr"/>
                      <a:r>
                        <a:rPr lang="en-US" sz="1200" u="none" strike="noStrike" dirty="0">
                          <a:effectLst/>
                        </a:rPr>
                        <a:t>Dimension</a:t>
                      </a:r>
                      <a:endParaRPr lang="en-US" sz="1200" b="0" i="0" u="none" strike="noStrike" dirty="0">
                        <a:solidFill>
                          <a:srgbClr val="000000"/>
                        </a:solidFill>
                        <a:effectLst/>
                        <a:latin typeface="Calibri"/>
                      </a:endParaRPr>
                    </a:p>
                  </a:txBody>
                  <a:tcPr marL="9052" marR="9052" marT="9052" marB="0" anchor="ctr"/>
                </a:tc>
                <a:tc>
                  <a:txBody>
                    <a:bodyPr/>
                    <a:lstStyle/>
                    <a:p>
                      <a:pPr algn="ctr" fontAlgn="b"/>
                      <a:r>
                        <a:rPr lang="en-US" sz="1200" u="none" strike="noStrike" dirty="0">
                          <a:effectLst/>
                        </a:rPr>
                        <a:t>Variables</a:t>
                      </a:r>
                      <a:endParaRPr lang="en-US" sz="1200" b="0" i="0" u="none" strike="noStrike" dirty="0">
                        <a:solidFill>
                          <a:srgbClr val="000000"/>
                        </a:solidFill>
                        <a:effectLst/>
                        <a:latin typeface="Calibri"/>
                      </a:endParaRPr>
                    </a:p>
                  </a:txBody>
                  <a:tcPr marL="9052" marR="9052" marT="9052" marB="0" anchor="b"/>
                </a:tc>
                <a:tc>
                  <a:txBody>
                    <a:bodyPr/>
                    <a:lstStyle/>
                    <a:p>
                      <a:pPr algn="ctr" fontAlgn="b"/>
                      <a:r>
                        <a:rPr lang="en-US" sz="1200" u="none" strike="noStrike" dirty="0">
                          <a:effectLst/>
                        </a:rPr>
                        <a:t>Coefficients</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0"/>
                  </a:ext>
                </a:extLst>
              </a:tr>
              <a:tr h="222504">
                <a:tc vMerge="1">
                  <a:txBody>
                    <a:bodyPr/>
                    <a:lstStyle/>
                    <a:p>
                      <a:endParaRPr lang="en-US"/>
                    </a:p>
                  </a:txBody>
                  <a:tcPr/>
                </a:tc>
                <a:tc>
                  <a:txBody>
                    <a:bodyPr/>
                    <a:lstStyle/>
                    <a:p>
                      <a:pPr algn="ctr" fontAlgn="b"/>
                      <a:r>
                        <a:rPr lang="en-US" sz="1200" u="none" strike="noStrike" dirty="0">
                          <a:effectLst/>
                        </a:rPr>
                        <a:t>Segment</a:t>
                      </a:r>
                      <a:endParaRPr lang="en-US" sz="1200" b="0" i="0" u="none" strike="noStrike" dirty="0">
                        <a:solidFill>
                          <a:srgbClr val="000000"/>
                        </a:solidFill>
                        <a:effectLst/>
                        <a:latin typeface="Calibri"/>
                      </a:endParaRPr>
                    </a:p>
                  </a:txBody>
                  <a:tcPr marL="9052" marR="9052" marT="9052" marB="0" anchor="b"/>
                </a:tc>
                <a:tc>
                  <a:txBody>
                    <a:bodyPr/>
                    <a:lstStyle/>
                    <a:p>
                      <a:pPr algn="ctr" fontAlgn="b"/>
                      <a:r>
                        <a:rPr lang="en-US" sz="1200" u="none" strike="noStrike" dirty="0">
                          <a:effectLst/>
                        </a:rPr>
                        <a:t>Segment 1</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1"/>
                  </a:ext>
                </a:extLst>
              </a:tr>
              <a:tr h="222504">
                <a:tc>
                  <a:txBody>
                    <a:bodyPr/>
                    <a:lstStyle/>
                    <a:p>
                      <a:pPr algn="ctr" fontAlgn="ctr"/>
                      <a:r>
                        <a:rPr lang="en-US" sz="1200" u="none" strike="noStrike" dirty="0">
                          <a:effectLst/>
                        </a:rPr>
                        <a:t>Intercept</a:t>
                      </a:r>
                      <a:endParaRPr lang="en-US" sz="1200" b="0" i="0" u="none" strike="noStrike" dirty="0">
                        <a:solidFill>
                          <a:srgbClr val="000000"/>
                        </a:solidFill>
                        <a:effectLst/>
                        <a:latin typeface="Calibri"/>
                      </a:endParaRPr>
                    </a:p>
                  </a:txBody>
                  <a:tcPr marL="9052" marR="9052" marT="9052" marB="0" anchor="ctr"/>
                </a:tc>
                <a:tc>
                  <a:txBody>
                    <a:bodyPr/>
                    <a:lstStyle/>
                    <a:p>
                      <a:pPr algn="ctr" fontAlgn="b"/>
                      <a:r>
                        <a:rPr lang="en-US" sz="1200" u="none" strike="noStrike">
                          <a:effectLst/>
                        </a:rPr>
                        <a:t>Intercept</a:t>
                      </a:r>
                      <a:endParaRPr lang="en-US" sz="1200" b="0" i="0" u="none" strike="noStrike">
                        <a:solidFill>
                          <a:srgbClr val="000000"/>
                        </a:solidFill>
                        <a:effectLst/>
                        <a:latin typeface="Calibri"/>
                      </a:endParaRPr>
                    </a:p>
                  </a:txBody>
                  <a:tcPr marL="9052" marR="9052" marT="9052" marB="0" anchor="b"/>
                </a:tc>
                <a:tc>
                  <a:txBody>
                    <a:bodyPr/>
                    <a:lstStyle/>
                    <a:p>
                      <a:pPr algn="ctr" fontAlgn="b"/>
                      <a:r>
                        <a:rPr lang="en-US" sz="1200" u="none" strike="noStrike" dirty="0">
                          <a:effectLst/>
                        </a:rPr>
                        <a:t>0.5*</a:t>
                      </a:r>
                      <a:endParaRPr lang="en-US" sz="1200" b="0" i="0" u="none" strike="noStrike" dirty="0">
                        <a:solidFill>
                          <a:srgbClr val="000000"/>
                        </a:solidFill>
                        <a:effectLst/>
                        <a:latin typeface="Calibri"/>
                      </a:endParaRPr>
                    </a:p>
                  </a:txBody>
                  <a:tcPr marL="9052" marR="9052" marT="9052" marB="0" anchor="b">
                    <a:solidFill>
                      <a:srgbClr val="FFFF00"/>
                    </a:solidFill>
                  </a:tcPr>
                </a:tc>
                <a:extLst>
                  <a:ext uri="{0D108BD9-81ED-4DB2-BD59-A6C34878D82A}">
                    <a16:rowId xmlns:a16="http://schemas.microsoft.com/office/drawing/2014/main" val="10002"/>
                  </a:ext>
                </a:extLst>
              </a:tr>
              <a:tr h="222504">
                <a:tc rowSpan="5">
                  <a:txBody>
                    <a:bodyPr/>
                    <a:lstStyle/>
                    <a:p>
                      <a:pPr algn="ctr" fontAlgn="ctr"/>
                      <a:r>
                        <a:rPr lang="en-US" sz="1200" u="none" strike="noStrike" dirty="0">
                          <a:effectLst/>
                        </a:rPr>
                        <a:t>Reliability</a:t>
                      </a:r>
                      <a:endParaRPr lang="en-US" sz="1200" b="0" i="0" u="none" strike="noStrike" dirty="0">
                        <a:solidFill>
                          <a:srgbClr val="000000"/>
                        </a:solidFill>
                        <a:effectLst/>
                        <a:latin typeface="Calibri"/>
                      </a:endParaRPr>
                    </a:p>
                  </a:txBody>
                  <a:tcPr marL="9052" marR="9052" marT="9052" marB="0" anchor="ctr"/>
                </a:tc>
                <a:tc>
                  <a:txBody>
                    <a:bodyPr/>
                    <a:lstStyle/>
                    <a:p>
                      <a:pPr algn="ctr" fontAlgn="b"/>
                      <a:r>
                        <a:rPr lang="en-US" sz="1200" u="none" strike="noStrike" dirty="0">
                          <a:effectLst/>
                        </a:rPr>
                        <a:t>Reliability1</a:t>
                      </a:r>
                      <a:endParaRPr lang="en-US" sz="1200" b="0" i="0" u="none" strike="noStrike" dirty="0">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3"/>
                  </a:ext>
                </a:extLst>
              </a:tr>
              <a:tr h="222504">
                <a:tc vMerge="1">
                  <a:txBody>
                    <a:bodyPr/>
                    <a:lstStyle/>
                    <a:p>
                      <a:endParaRPr lang="en-US"/>
                    </a:p>
                  </a:txBody>
                  <a:tcPr/>
                </a:tc>
                <a:tc>
                  <a:txBody>
                    <a:bodyPr/>
                    <a:lstStyle/>
                    <a:p>
                      <a:pPr algn="ctr" fontAlgn="b"/>
                      <a:r>
                        <a:rPr lang="en-US" sz="1200" u="none" strike="noStrike" dirty="0">
                          <a:effectLst/>
                        </a:rPr>
                        <a:t>Reliability2</a:t>
                      </a:r>
                      <a:endParaRPr lang="en-US" sz="1200" b="0" i="0" u="none" strike="noStrike" dirty="0">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4"/>
                  </a:ext>
                </a:extLst>
              </a:tr>
              <a:tr h="222504">
                <a:tc vMerge="1">
                  <a:txBody>
                    <a:bodyPr/>
                    <a:lstStyle/>
                    <a:p>
                      <a:endParaRPr lang="en-US"/>
                    </a:p>
                  </a:txBody>
                  <a:tcPr/>
                </a:tc>
                <a:tc>
                  <a:txBody>
                    <a:bodyPr/>
                    <a:lstStyle/>
                    <a:p>
                      <a:pPr algn="ctr" fontAlgn="b"/>
                      <a:r>
                        <a:rPr lang="en-US" sz="1200" u="none" strike="noStrike">
                          <a:effectLst/>
                        </a:rPr>
                        <a:t>Reliability3</a:t>
                      </a:r>
                      <a:endParaRPr lang="en-US" sz="1200" b="0" i="0" u="none" strike="noStrike">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5"/>
                  </a:ext>
                </a:extLst>
              </a:tr>
              <a:tr h="222504">
                <a:tc vMerge="1">
                  <a:txBody>
                    <a:bodyPr/>
                    <a:lstStyle/>
                    <a:p>
                      <a:endParaRPr lang="en-US"/>
                    </a:p>
                  </a:txBody>
                  <a:tcPr/>
                </a:tc>
                <a:tc>
                  <a:txBody>
                    <a:bodyPr/>
                    <a:lstStyle/>
                    <a:p>
                      <a:pPr algn="ctr" fontAlgn="b"/>
                      <a:r>
                        <a:rPr lang="en-US" sz="1200" u="none" strike="noStrike" dirty="0">
                          <a:effectLst/>
                        </a:rPr>
                        <a:t>Reliability4</a:t>
                      </a:r>
                      <a:endParaRPr lang="en-US" sz="1200" b="0" i="0" u="none" strike="noStrike" dirty="0">
                        <a:solidFill>
                          <a:srgbClr val="000000"/>
                        </a:solidFill>
                        <a:effectLst/>
                        <a:latin typeface="Calibri"/>
                      </a:endParaRPr>
                    </a:p>
                  </a:txBody>
                  <a:tcPr marL="9052" marR="9052" marT="9052" marB="0" anchor="b"/>
                </a:tc>
                <a:tc>
                  <a:txBody>
                    <a:bodyPr/>
                    <a:lstStyle/>
                    <a:p>
                      <a:pPr algn="ctr" fontAlgn="b"/>
                      <a:r>
                        <a:rPr lang="en-US" sz="1200" u="none" strike="noStrike" dirty="0">
                          <a:effectLst/>
                        </a:rPr>
                        <a:t>0.5*</a:t>
                      </a:r>
                      <a:endParaRPr lang="en-US" sz="1200" b="0" i="0" u="none" strike="noStrike" dirty="0">
                        <a:solidFill>
                          <a:srgbClr val="000000"/>
                        </a:solidFill>
                        <a:effectLst/>
                        <a:latin typeface="Calibri"/>
                      </a:endParaRPr>
                    </a:p>
                  </a:txBody>
                  <a:tcPr marL="9052" marR="9052" marT="9052" marB="0" anchor="b">
                    <a:solidFill>
                      <a:srgbClr val="FFFF00"/>
                    </a:solidFill>
                  </a:tcPr>
                </a:tc>
                <a:extLst>
                  <a:ext uri="{0D108BD9-81ED-4DB2-BD59-A6C34878D82A}">
                    <a16:rowId xmlns:a16="http://schemas.microsoft.com/office/drawing/2014/main" val="10006"/>
                  </a:ext>
                </a:extLst>
              </a:tr>
              <a:tr h="222504">
                <a:tc vMerge="1">
                  <a:txBody>
                    <a:bodyPr/>
                    <a:lstStyle/>
                    <a:p>
                      <a:endParaRPr lang="en-US"/>
                    </a:p>
                  </a:txBody>
                  <a:tcPr/>
                </a:tc>
                <a:tc>
                  <a:txBody>
                    <a:bodyPr/>
                    <a:lstStyle/>
                    <a:p>
                      <a:pPr algn="ctr" fontAlgn="b"/>
                      <a:r>
                        <a:rPr lang="en-US" sz="1200" u="none" strike="noStrike" dirty="0">
                          <a:effectLst/>
                        </a:rPr>
                        <a:t>Reliability5</a:t>
                      </a:r>
                      <a:endParaRPr lang="en-US" sz="1200" b="0" i="0" u="none" strike="noStrike" dirty="0">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7"/>
                  </a:ext>
                </a:extLst>
              </a:tr>
              <a:tr h="222504">
                <a:tc rowSpan="5">
                  <a:txBody>
                    <a:bodyPr/>
                    <a:lstStyle/>
                    <a:p>
                      <a:pPr algn="ctr" fontAlgn="ctr"/>
                      <a:r>
                        <a:rPr lang="en-US" sz="1200" u="none" strike="noStrike" dirty="0">
                          <a:effectLst/>
                        </a:rPr>
                        <a:t>Empathy</a:t>
                      </a:r>
                      <a:endParaRPr lang="en-US" sz="1200" b="0" i="0" u="none" strike="noStrike" dirty="0">
                        <a:solidFill>
                          <a:srgbClr val="000000"/>
                        </a:solidFill>
                        <a:effectLst/>
                        <a:latin typeface="Calibri"/>
                      </a:endParaRPr>
                    </a:p>
                  </a:txBody>
                  <a:tcPr marL="9052" marR="9052" marT="9052" marB="0" anchor="ctr"/>
                </a:tc>
                <a:tc>
                  <a:txBody>
                    <a:bodyPr/>
                    <a:lstStyle/>
                    <a:p>
                      <a:pPr algn="ctr" fontAlgn="b"/>
                      <a:r>
                        <a:rPr lang="en-US" sz="1200" u="none" strike="noStrike" dirty="0">
                          <a:effectLst/>
                        </a:rPr>
                        <a:t>Empathy1</a:t>
                      </a:r>
                      <a:endParaRPr lang="en-US" sz="1200" b="0" i="0" u="none" strike="noStrike" dirty="0">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8"/>
                  </a:ext>
                </a:extLst>
              </a:tr>
              <a:tr h="222504">
                <a:tc vMerge="1">
                  <a:txBody>
                    <a:bodyPr/>
                    <a:lstStyle/>
                    <a:p>
                      <a:endParaRPr lang="en-US"/>
                    </a:p>
                  </a:txBody>
                  <a:tcPr/>
                </a:tc>
                <a:tc>
                  <a:txBody>
                    <a:bodyPr/>
                    <a:lstStyle/>
                    <a:p>
                      <a:pPr algn="ctr" fontAlgn="b"/>
                      <a:r>
                        <a:rPr lang="en-US" sz="1200" u="none" strike="noStrike" dirty="0">
                          <a:effectLst/>
                        </a:rPr>
                        <a:t>Empathy2</a:t>
                      </a:r>
                      <a:endParaRPr lang="en-US" sz="1200" b="0" i="0" u="none" strike="noStrike" dirty="0">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9"/>
                  </a:ext>
                </a:extLst>
              </a:tr>
              <a:tr h="222504">
                <a:tc vMerge="1">
                  <a:txBody>
                    <a:bodyPr/>
                    <a:lstStyle/>
                    <a:p>
                      <a:endParaRPr lang="en-US"/>
                    </a:p>
                  </a:txBody>
                  <a:tcPr/>
                </a:tc>
                <a:tc>
                  <a:txBody>
                    <a:bodyPr/>
                    <a:lstStyle/>
                    <a:p>
                      <a:pPr algn="ctr" fontAlgn="b"/>
                      <a:r>
                        <a:rPr lang="en-US" sz="1200" u="none" strike="noStrike" dirty="0">
                          <a:effectLst/>
                        </a:rPr>
                        <a:t>Empathy3</a:t>
                      </a:r>
                      <a:endParaRPr lang="en-US" sz="1200" b="0" i="0" u="none" strike="noStrike" dirty="0">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0"/>
                  </a:ext>
                </a:extLst>
              </a:tr>
              <a:tr h="222504">
                <a:tc vMerge="1">
                  <a:txBody>
                    <a:bodyPr/>
                    <a:lstStyle/>
                    <a:p>
                      <a:endParaRPr lang="en-US"/>
                    </a:p>
                  </a:txBody>
                  <a:tcPr/>
                </a:tc>
                <a:tc>
                  <a:txBody>
                    <a:bodyPr/>
                    <a:lstStyle/>
                    <a:p>
                      <a:pPr algn="ctr" fontAlgn="b"/>
                      <a:r>
                        <a:rPr lang="en-US" sz="1200" u="none" strike="noStrike" dirty="0">
                          <a:effectLst/>
                        </a:rPr>
                        <a:t>Empathy4</a:t>
                      </a:r>
                      <a:endParaRPr lang="en-US" sz="1200" b="0" i="0" u="none" strike="noStrike" dirty="0">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1"/>
                  </a:ext>
                </a:extLst>
              </a:tr>
              <a:tr h="222504">
                <a:tc vMerge="1">
                  <a:txBody>
                    <a:bodyPr/>
                    <a:lstStyle/>
                    <a:p>
                      <a:endParaRPr lang="en-US"/>
                    </a:p>
                  </a:txBody>
                  <a:tcPr/>
                </a:tc>
                <a:tc>
                  <a:txBody>
                    <a:bodyPr/>
                    <a:lstStyle/>
                    <a:p>
                      <a:pPr algn="ctr" fontAlgn="b"/>
                      <a:r>
                        <a:rPr lang="en-US" sz="1200" u="none" strike="noStrike" dirty="0">
                          <a:effectLst/>
                        </a:rPr>
                        <a:t>Empathy5</a:t>
                      </a:r>
                      <a:endParaRPr lang="en-US" sz="1200" b="0" i="0" u="none" strike="noStrike" dirty="0">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2"/>
                  </a:ext>
                </a:extLst>
              </a:tr>
              <a:tr h="222504">
                <a:tc rowSpan="4">
                  <a:txBody>
                    <a:bodyPr/>
                    <a:lstStyle/>
                    <a:p>
                      <a:pPr algn="ctr" fontAlgn="ctr"/>
                      <a:r>
                        <a:rPr lang="en-US" sz="1200" u="none" strike="noStrike" dirty="0">
                          <a:effectLst/>
                        </a:rPr>
                        <a:t>Tangibles</a:t>
                      </a:r>
                      <a:endParaRPr lang="en-US" sz="1200" b="0" i="0" u="none" strike="noStrike" dirty="0">
                        <a:solidFill>
                          <a:srgbClr val="000000"/>
                        </a:solidFill>
                        <a:effectLst/>
                        <a:latin typeface="Calibri"/>
                      </a:endParaRPr>
                    </a:p>
                  </a:txBody>
                  <a:tcPr marL="9052" marR="9052" marT="9052" marB="0" anchor="ctr"/>
                </a:tc>
                <a:tc>
                  <a:txBody>
                    <a:bodyPr/>
                    <a:lstStyle/>
                    <a:p>
                      <a:pPr algn="ctr" fontAlgn="b"/>
                      <a:r>
                        <a:rPr lang="en-US" sz="1200" u="none" strike="noStrike" dirty="0">
                          <a:effectLst/>
                        </a:rPr>
                        <a:t>Tangibles1</a:t>
                      </a:r>
                      <a:endParaRPr lang="en-US" sz="1200" b="0" i="0" u="none" strike="noStrike" dirty="0">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3"/>
                  </a:ext>
                </a:extLst>
              </a:tr>
              <a:tr h="222504">
                <a:tc vMerge="1">
                  <a:txBody>
                    <a:bodyPr/>
                    <a:lstStyle/>
                    <a:p>
                      <a:endParaRPr lang="en-US"/>
                    </a:p>
                  </a:txBody>
                  <a:tcPr/>
                </a:tc>
                <a:tc>
                  <a:txBody>
                    <a:bodyPr/>
                    <a:lstStyle/>
                    <a:p>
                      <a:pPr algn="ctr" fontAlgn="b"/>
                      <a:r>
                        <a:rPr lang="en-US" sz="1200" u="none" strike="noStrike">
                          <a:effectLst/>
                        </a:rPr>
                        <a:t>Tangibles2</a:t>
                      </a:r>
                      <a:endParaRPr lang="en-US" sz="1200" b="0" i="0" u="none" strike="noStrike">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4"/>
                  </a:ext>
                </a:extLst>
              </a:tr>
              <a:tr h="222504">
                <a:tc vMerge="1">
                  <a:txBody>
                    <a:bodyPr/>
                    <a:lstStyle/>
                    <a:p>
                      <a:endParaRPr lang="en-US"/>
                    </a:p>
                  </a:txBody>
                  <a:tcPr/>
                </a:tc>
                <a:tc>
                  <a:txBody>
                    <a:bodyPr/>
                    <a:lstStyle/>
                    <a:p>
                      <a:pPr algn="ctr" fontAlgn="b"/>
                      <a:r>
                        <a:rPr lang="en-US" sz="1200" u="none" strike="noStrike">
                          <a:effectLst/>
                        </a:rPr>
                        <a:t>Tangibles3</a:t>
                      </a:r>
                      <a:endParaRPr lang="en-US" sz="1200" b="0" i="0" u="none" strike="noStrike">
                        <a:solidFill>
                          <a:srgbClr val="000000"/>
                        </a:solidFill>
                        <a:effectLst/>
                        <a:latin typeface="Calibri"/>
                      </a:endParaRPr>
                    </a:p>
                  </a:txBody>
                  <a:tcPr marL="9052" marR="9052" marT="9052" marB="0" anchor="b"/>
                </a:tc>
                <a:tc>
                  <a:txBody>
                    <a:bodyPr/>
                    <a:lstStyle/>
                    <a:p>
                      <a:pPr marL="0" algn="ctr" rtl="0" eaLnBrk="1" fontAlgn="b" latinLnBrk="0" hangingPunct="1"/>
                      <a:r>
                        <a:rPr kumimoji="0" lang="en-US" sz="1200" u="none" strike="noStrike" kern="1200" dirty="0">
                          <a:effectLst/>
                        </a:rPr>
                        <a:t>0</a:t>
                      </a:r>
                      <a:endParaRPr kumimoji="0" lang="en-US" sz="1200" u="none" strike="noStrike" kern="1200" dirty="0">
                        <a:solidFill>
                          <a:schemeClr val="dk1"/>
                        </a:solidFill>
                        <a:effectLst/>
                        <a:latin typeface="+mn-lt"/>
                        <a:ea typeface="+mn-ea"/>
                        <a:cs typeface="+mn-cs"/>
                      </a:endParaRPr>
                    </a:p>
                  </a:txBody>
                  <a:tcPr marL="9052" marR="9052" marT="9052" marB="0" anchor="b"/>
                </a:tc>
                <a:extLst>
                  <a:ext uri="{0D108BD9-81ED-4DB2-BD59-A6C34878D82A}">
                    <a16:rowId xmlns:a16="http://schemas.microsoft.com/office/drawing/2014/main" val="10015"/>
                  </a:ext>
                </a:extLst>
              </a:tr>
              <a:tr h="222504">
                <a:tc vMerge="1">
                  <a:txBody>
                    <a:bodyPr/>
                    <a:lstStyle/>
                    <a:p>
                      <a:endParaRPr lang="en-US"/>
                    </a:p>
                  </a:txBody>
                  <a:tcPr/>
                </a:tc>
                <a:tc>
                  <a:txBody>
                    <a:bodyPr/>
                    <a:lstStyle/>
                    <a:p>
                      <a:pPr algn="ctr" fontAlgn="b"/>
                      <a:r>
                        <a:rPr lang="en-US" sz="1200" u="none" strike="noStrike">
                          <a:effectLst/>
                        </a:rPr>
                        <a:t>Tangibles4</a:t>
                      </a:r>
                      <a:endParaRPr lang="en-US" sz="1200" b="0" i="0" u="none" strike="noStrike">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6"/>
                  </a:ext>
                </a:extLst>
              </a:tr>
              <a:tr h="222504">
                <a:tc rowSpan="4">
                  <a:txBody>
                    <a:bodyPr/>
                    <a:lstStyle/>
                    <a:p>
                      <a:pPr algn="ctr" fontAlgn="ctr"/>
                      <a:r>
                        <a:rPr lang="en-US" sz="1200" u="none" strike="noStrike" dirty="0">
                          <a:effectLst/>
                        </a:rPr>
                        <a:t>Responsiveness</a:t>
                      </a:r>
                      <a:endParaRPr lang="en-US" sz="1200" b="0" i="0" u="none" strike="noStrike" dirty="0">
                        <a:solidFill>
                          <a:srgbClr val="000000"/>
                        </a:solidFill>
                        <a:effectLst/>
                        <a:latin typeface="Calibri"/>
                      </a:endParaRPr>
                    </a:p>
                  </a:txBody>
                  <a:tcPr marL="9052" marR="9052" marT="9052" marB="0" anchor="ctr"/>
                </a:tc>
                <a:tc>
                  <a:txBody>
                    <a:bodyPr/>
                    <a:lstStyle/>
                    <a:p>
                      <a:pPr algn="ctr" fontAlgn="b"/>
                      <a:r>
                        <a:rPr lang="en-US" sz="1200" u="none" strike="noStrike" dirty="0">
                          <a:effectLst/>
                        </a:rPr>
                        <a:t>Responsiveness1</a:t>
                      </a:r>
                      <a:endParaRPr lang="en-US" sz="1200" b="0" i="0" u="none" strike="noStrike" dirty="0">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7"/>
                  </a:ext>
                </a:extLst>
              </a:tr>
              <a:tr h="222504">
                <a:tc vMerge="1">
                  <a:txBody>
                    <a:bodyPr/>
                    <a:lstStyle/>
                    <a:p>
                      <a:endParaRPr lang="en-US"/>
                    </a:p>
                  </a:txBody>
                  <a:tcPr/>
                </a:tc>
                <a:tc>
                  <a:txBody>
                    <a:bodyPr/>
                    <a:lstStyle/>
                    <a:p>
                      <a:pPr algn="ctr" fontAlgn="b"/>
                      <a:r>
                        <a:rPr lang="en-US" sz="1200" u="none" strike="noStrike" dirty="0">
                          <a:effectLst/>
                        </a:rPr>
                        <a:t>Responsiveness2</a:t>
                      </a:r>
                      <a:endParaRPr lang="en-US" sz="1200" b="0" i="0" u="none" strike="noStrike" dirty="0">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8"/>
                  </a:ext>
                </a:extLst>
              </a:tr>
              <a:tr h="222504">
                <a:tc vMerge="1">
                  <a:txBody>
                    <a:bodyPr/>
                    <a:lstStyle/>
                    <a:p>
                      <a:endParaRPr lang="en-US"/>
                    </a:p>
                  </a:txBody>
                  <a:tcPr/>
                </a:tc>
                <a:tc>
                  <a:txBody>
                    <a:bodyPr/>
                    <a:lstStyle/>
                    <a:p>
                      <a:pPr algn="ctr" fontAlgn="b"/>
                      <a:r>
                        <a:rPr lang="en-US" sz="1200" u="none" strike="noStrike" dirty="0">
                          <a:effectLst/>
                        </a:rPr>
                        <a:t>Responsiveness3</a:t>
                      </a:r>
                      <a:endParaRPr lang="en-US" sz="1200" b="0" i="0" u="none" strike="noStrike" dirty="0">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9"/>
                  </a:ext>
                </a:extLst>
              </a:tr>
              <a:tr h="222504">
                <a:tc vMerge="1">
                  <a:txBody>
                    <a:bodyPr/>
                    <a:lstStyle/>
                    <a:p>
                      <a:endParaRPr lang="en-US"/>
                    </a:p>
                  </a:txBody>
                  <a:tcPr/>
                </a:tc>
                <a:tc>
                  <a:txBody>
                    <a:bodyPr/>
                    <a:lstStyle/>
                    <a:p>
                      <a:pPr algn="ctr" fontAlgn="b"/>
                      <a:r>
                        <a:rPr lang="en-US" sz="1200" u="none" strike="noStrike" dirty="0">
                          <a:effectLst/>
                        </a:rPr>
                        <a:t>Responsiveness4</a:t>
                      </a:r>
                      <a:endParaRPr lang="en-US" sz="1200" b="0" i="0" u="none" strike="noStrike" dirty="0">
                        <a:solidFill>
                          <a:srgbClr val="000000"/>
                        </a:solidFill>
                        <a:effectLst/>
                        <a:latin typeface="Calibri"/>
                      </a:endParaRPr>
                    </a:p>
                  </a:txBody>
                  <a:tcPr marL="9052" marR="9052" marT="9052" marB="0" anchor="b"/>
                </a:tc>
                <a:tc>
                  <a:txBody>
                    <a:bodyPr/>
                    <a:lstStyle/>
                    <a:p>
                      <a:pPr algn="ctr" fontAlgn="b"/>
                      <a:r>
                        <a:rPr lang="en-US" sz="1200" u="none" strike="noStrike" dirty="0">
                          <a:effectLst/>
                        </a:rPr>
                        <a:t>1*</a:t>
                      </a:r>
                      <a:endParaRPr lang="en-US" sz="1200" b="0" i="0" u="none" strike="noStrike" dirty="0">
                        <a:solidFill>
                          <a:srgbClr val="000000"/>
                        </a:solidFill>
                        <a:effectLst/>
                        <a:latin typeface="Calibri"/>
                      </a:endParaRPr>
                    </a:p>
                  </a:txBody>
                  <a:tcPr marL="9052" marR="9052" marT="9052" marB="0" anchor="b">
                    <a:solidFill>
                      <a:srgbClr val="FFFF00"/>
                    </a:solidFill>
                  </a:tcPr>
                </a:tc>
                <a:extLst>
                  <a:ext uri="{0D108BD9-81ED-4DB2-BD59-A6C34878D82A}">
                    <a16:rowId xmlns:a16="http://schemas.microsoft.com/office/drawing/2014/main" val="10020"/>
                  </a:ext>
                </a:extLst>
              </a:tr>
              <a:tr h="222504">
                <a:tc rowSpan="4">
                  <a:txBody>
                    <a:bodyPr/>
                    <a:lstStyle/>
                    <a:p>
                      <a:pPr algn="ctr" fontAlgn="ctr"/>
                      <a:r>
                        <a:rPr lang="en-US" sz="1200" u="none" strike="noStrike" dirty="0">
                          <a:effectLst/>
                        </a:rPr>
                        <a:t>Assurance</a:t>
                      </a:r>
                      <a:endParaRPr lang="en-US" sz="1200" b="0" i="0" u="none" strike="noStrike" dirty="0">
                        <a:solidFill>
                          <a:srgbClr val="000000"/>
                        </a:solidFill>
                        <a:effectLst/>
                        <a:latin typeface="Calibri"/>
                      </a:endParaRPr>
                    </a:p>
                  </a:txBody>
                  <a:tcPr marL="9052" marR="9052" marT="9052" marB="0" anchor="ctr"/>
                </a:tc>
                <a:tc>
                  <a:txBody>
                    <a:bodyPr/>
                    <a:lstStyle/>
                    <a:p>
                      <a:pPr algn="ctr" fontAlgn="b"/>
                      <a:r>
                        <a:rPr lang="en-US" sz="1200" u="none" strike="noStrike" dirty="0">
                          <a:effectLst/>
                        </a:rPr>
                        <a:t>Assurance1</a:t>
                      </a:r>
                      <a:endParaRPr lang="en-US" sz="1200" b="0" i="0" u="none" strike="noStrike" dirty="0">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21"/>
                  </a:ext>
                </a:extLst>
              </a:tr>
              <a:tr h="222504">
                <a:tc vMerge="1">
                  <a:txBody>
                    <a:bodyPr/>
                    <a:lstStyle/>
                    <a:p>
                      <a:endParaRPr lang="en-US"/>
                    </a:p>
                  </a:txBody>
                  <a:tcPr/>
                </a:tc>
                <a:tc>
                  <a:txBody>
                    <a:bodyPr/>
                    <a:lstStyle/>
                    <a:p>
                      <a:pPr algn="ctr" fontAlgn="b"/>
                      <a:r>
                        <a:rPr lang="en-US" sz="1200" u="none" strike="noStrike">
                          <a:effectLst/>
                        </a:rPr>
                        <a:t>Assurance2</a:t>
                      </a:r>
                      <a:endParaRPr lang="en-US" sz="1200" b="0" i="0" u="none" strike="noStrike">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22"/>
                  </a:ext>
                </a:extLst>
              </a:tr>
              <a:tr h="222504">
                <a:tc vMerge="1">
                  <a:txBody>
                    <a:bodyPr/>
                    <a:lstStyle/>
                    <a:p>
                      <a:endParaRPr lang="en-US"/>
                    </a:p>
                  </a:txBody>
                  <a:tcPr/>
                </a:tc>
                <a:tc>
                  <a:txBody>
                    <a:bodyPr/>
                    <a:lstStyle/>
                    <a:p>
                      <a:pPr algn="ctr" fontAlgn="b"/>
                      <a:r>
                        <a:rPr lang="en-US" sz="1200" u="none" strike="noStrike">
                          <a:effectLst/>
                        </a:rPr>
                        <a:t>Assurance3</a:t>
                      </a:r>
                      <a:endParaRPr lang="en-US" sz="1200" b="0" i="0" u="none" strike="noStrike">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23"/>
                  </a:ext>
                </a:extLst>
              </a:tr>
              <a:tr h="222504">
                <a:tc vMerge="1">
                  <a:txBody>
                    <a:bodyPr/>
                    <a:lstStyle/>
                    <a:p>
                      <a:endParaRPr lang="en-US"/>
                    </a:p>
                  </a:txBody>
                  <a:tcPr/>
                </a:tc>
                <a:tc>
                  <a:txBody>
                    <a:bodyPr/>
                    <a:lstStyle/>
                    <a:p>
                      <a:pPr algn="ctr" fontAlgn="b"/>
                      <a:r>
                        <a:rPr lang="en-US" sz="1200" u="none" strike="noStrike" dirty="0">
                          <a:effectLst/>
                        </a:rPr>
                        <a:t>Assurance4</a:t>
                      </a:r>
                      <a:endParaRPr lang="en-US" sz="1200" b="0" i="0" u="none" strike="noStrike" dirty="0">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24"/>
                  </a:ext>
                </a:extLst>
              </a:tr>
            </a:tbl>
          </a:graphicData>
        </a:graphic>
      </p:graphicFrame>
      <p:sp>
        <p:nvSpPr>
          <p:cNvPr id="21" name="Title 1"/>
          <p:cNvSpPr>
            <a:spLocks noGrp="1"/>
          </p:cNvSpPr>
          <p:nvPr>
            <p:ph type="title"/>
          </p:nvPr>
        </p:nvSpPr>
        <p:spPr>
          <a:xfrm>
            <a:off x="284395" y="50816"/>
            <a:ext cx="8554805" cy="939784"/>
          </a:xfrm>
        </p:spPr>
        <p:txBody>
          <a:bodyPr>
            <a:normAutofit/>
          </a:bodyPr>
          <a:lstStyle/>
          <a:p>
            <a:r>
              <a:rPr lang="en-US" sz="4000" b="1" dirty="0">
                <a:effectLst/>
              </a:rPr>
              <a:t>Common Factors Model</a:t>
            </a:r>
          </a:p>
        </p:txBody>
      </p:sp>
      <p:sp>
        <p:nvSpPr>
          <p:cNvPr id="8" name="Slide Number Placehold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E8A9E9-CABF-40EA-AD60-F59542DE86E2}" type="slidenum">
              <a:rPr kumimoji="0" lang="en-US" sz="1200" b="0" i="0" u="none" strike="noStrike" kern="1200" cap="none" spc="0" normalizeH="0" baseline="0" noProof="0" smtClean="0">
                <a:ln>
                  <a:noFill/>
                </a:ln>
                <a:solidFill>
                  <a:prstClr val="black"/>
                </a:solidFill>
                <a:effectLst/>
                <a:uLnTx/>
                <a:uFillTx/>
                <a:latin typeface="Georg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Georgia"/>
              <a:ea typeface="+mn-ea"/>
              <a:cs typeface="+mn-cs"/>
            </a:endParaRPr>
          </a:p>
        </p:txBody>
      </p:sp>
      <p:sp>
        <p:nvSpPr>
          <p:cNvPr id="11" name="TextBox 10"/>
          <p:cNvSpPr txBox="1"/>
          <p:nvPr/>
        </p:nvSpPr>
        <p:spPr>
          <a:xfrm>
            <a:off x="6019800" y="2219355"/>
            <a:ext cx="990600" cy="461665"/>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black"/>
                </a:solidFill>
                <a:effectLst/>
                <a:uLnTx/>
                <a:uFillTx/>
                <a:latin typeface="Georgia"/>
                <a:ea typeface="+mn-ea"/>
                <a:cs typeface="+mn-cs"/>
              </a:rPr>
              <a:t>Z</a:t>
            </a:r>
            <a:r>
              <a:rPr kumimoji="0" lang="en-US" sz="2400" b="1" i="0" u="none" strike="noStrike" kern="1200" cap="none" spc="0" normalizeH="0" baseline="-25000" noProof="0" dirty="0" err="1">
                <a:ln>
                  <a:noFill/>
                </a:ln>
                <a:solidFill>
                  <a:prstClr val="black"/>
                </a:solidFill>
                <a:effectLst/>
                <a:uLnTx/>
                <a:uFillTx/>
                <a:latin typeface="Georgia"/>
                <a:ea typeface="+mn-ea"/>
                <a:cs typeface="+mn-cs"/>
              </a:rPr>
              <a:t>p</a:t>
            </a:r>
            <a:r>
              <a:rPr kumimoji="0" lang="en-US" sz="2400" b="1" i="0" u="none" strike="noStrike" kern="1200" cap="none" spc="0" normalizeH="0" baseline="0" noProof="0" dirty="0">
                <a:ln>
                  <a:noFill/>
                </a:ln>
                <a:solidFill>
                  <a:prstClr val="black"/>
                </a:solidFill>
                <a:effectLst/>
                <a:uLnTx/>
                <a:uFillTx/>
                <a:latin typeface="Georgia"/>
                <a:ea typeface="+mn-ea"/>
                <a:cs typeface="+mn-cs"/>
              </a:rPr>
              <a:t>=1</a:t>
            </a:r>
          </a:p>
        </p:txBody>
      </p:sp>
      <p:sp>
        <p:nvSpPr>
          <p:cNvPr id="15" name="TextBox 14"/>
          <p:cNvSpPr txBox="1"/>
          <p:nvPr/>
        </p:nvSpPr>
        <p:spPr>
          <a:xfrm>
            <a:off x="6015912" y="3729335"/>
            <a:ext cx="990600" cy="461665"/>
          </a:xfrm>
          <a:prstGeom prst="rect">
            <a:avLst/>
          </a:prstGeom>
          <a:gradFill flip="none" rotWithShape="1">
            <a:gsLst>
              <a:gs pos="0">
                <a:srgbClr val="1909E7">
                  <a:tint val="66000"/>
                  <a:satMod val="160000"/>
                </a:srgbClr>
              </a:gs>
              <a:gs pos="50000">
                <a:srgbClr val="1909E7">
                  <a:tint val="44500"/>
                  <a:satMod val="160000"/>
                </a:srgbClr>
              </a:gs>
              <a:gs pos="100000">
                <a:srgbClr val="1909E7">
                  <a:tint val="23500"/>
                  <a:satMod val="160000"/>
                </a:srgbClr>
              </a:gs>
            </a:gsLst>
            <a:lin ang="0" scaled="1"/>
            <a:tileRect/>
          </a:gra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black"/>
                </a:solidFill>
                <a:effectLst/>
                <a:uLnTx/>
                <a:uFillTx/>
                <a:latin typeface="Georgia"/>
                <a:ea typeface="+mn-ea"/>
                <a:cs typeface="+mn-cs"/>
              </a:rPr>
              <a:t>Z</a:t>
            </a:r>
            <a:r>
              <a:rPr kumimoji="0" lang="en-US" sz="2400" b="1" i="0" u="none" strike="noStrike" kern="1200" cap="none" spc="0" normalizeH="0" baseline="-25000" noProof="0" dirty="0" err="1">
                <a:ln>
                  <a:noFill/>
                </a:ln>
                <a:solidFill>
                  <a:prstClr val="black"/>
                </a:solidFill>
                <a:effectLst/>
                <a:uLnTx/>
                <a:uFillTx/>
                <a:latin typeface="Georgia"/>
                <a:ea typeface="+mn-ea"/>
                <a:cs typeface="+mn-cs"/>
              </a:rPr>
              <a:t>p</a:t>
            </a:r>
            <a:r>
              <a:rPr kumimoji="0" lang="en-US" sz="2400" b="1" i="0" u="none" strike="noStrike" kern="1200" cap="none" spc="0" normalizeH="0" baseline="0" noProof="0" dirty="0">
                <a:ln>
                  <a:noFill/>
                </a:ln>
                <a:solidFill>
                  <a:prstClr val="black"/>
                </a:solidFill>
                <a:effectLst/>
                <a:uLnTx/>
                <a:uFillTx/>
                <a:latin typeface="Georgia"/>
                <a:ea typeface="+mn-ea"/>
                <a:cs typeface="+mn-cs"/>
              </a:rPr>
              <a:t>=0</a:t>
            </a:r>
          </a:p>
        </p:txBody>
      </p:sp>
      <p:cxnSp>
        <p:nvCxnSpPr>
          <p:cNvPr id="17" name="Straight Arrow Connector 16"/>
          <p:cNvCxnSpPr/>
          <p:nvPr/>
        </p:nvCxnSpPr>
        <p:spPr>
          <a:xfrm flipH="1">
            <a:off x="5001208" y="2450186"/>
            <a:ext cx="980492"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4953000" y="3979730"/>
            <a:ext cx="1015483" cy="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5524500" y="4876800"/>
            <a:ext cx="324938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Georgia"/>
                <a:ea typeface="+mn-ea"/>
                <a:cs typeface="+mn-cs"/>
              </a:rPr>
              <a:t>Z</a:t>
            </a:r>
            <a:r>
              <a:rPr kumimoji="0" lang="en-US" sz="1800" b="0" i="0" u="none" strike="noStrike" kern="1200" cap="none" spc="0" normalizeH="0" baseline="-25000" noProof="0" dirty="0" err="1">
                <a:ln>
                  <a:noFill/>
                </a:ln>
                <a:solidFill>
                  <a:prstClr val="black"/>
                </a:solidFill>
                <a:effectLst/>
                <a:uLnTx/>
                <a:uFillTx/>
                <a:latin typeface="Georgia"/>
                <a:ea typeface="+mn-ea"/>
                <a:cs typeface="+mn-cs"/>
              </a:rPr>
              <a:t>p</a:t>
            </a:r>
            <a:r>
              <a:rPr kumimoji="0" lang="en-US" sz="1800" b="0" i="0" u="none" strike="noStrike" kern="1200" cap="none" spc="0" normalizeH="0" baseline="0" noProof="0" dirty="0">
                <a:ln>
                  <a:noFill/>
                </a:ln>
                <a:solidFill>
                  <a:prstClr val="black"/>
                </a:solidFill>
                <a:effectLst/>
                <a:uLnTx/>
                <a:uFillTx/>
                <a:latin typeface="Georgia"/>
                <a:ea typeface="+mn-ea"/>
                <a:cs typeface="+mn-cs"/>
              </a:rPr>
              <a:t> indicates if the </a:t>
            </a:r>
            <a:r>
              <a:rPr kumimoji="0" lang="en-US" sz="1800" b="0" i="0" u="none" strike="noStrike" kern="1200" cap="none" spc="0" normalizeH="0" baseline="0" noProof="0" dirty="0" err="1">
                <a:ln>
                  <a:noFill/>
                </a:ln>
                <a:solidFill>
                  <a:prstClr val="black"/>
                </a:solidFill>
                <a:effectLst/>
                <a:uLnTx/>
                <a:uFillTx/>
                <a:latin typeface="Georgia"/>
                <a:ea typeface="+mn-ea"/>
                <a:cs typeface="+mn-cs"/>
              </a:rPr>
              <a:t>p</a:t>
            </a:r>
            <a:r>
              <a:rPr kumimoji="0" lang="en-US" sz="1800" b="0" i="0" u="none" strike="noStrike" kern="1200" cap="none" spc="0" normalizeH="0" baseline="30000" noProof="0" dirty="0" err="1">
                <a:ln>
                  <a:noFill/>
                </a:ln>
                <a:solidFill>
                  <a:prstClr val="black"/>
                </a:solidFill>
                <a:effectLst/>
                <a:uLnTx/>
                <a:uFillTx/>
                <a:latin typeface="Georgia"/>
                <a:ea typeface="+mn-ea"/>
                <a:cs typeface="+mn-cs"/>
              </a:rPr>
              <a:t>th</a:t>
            </a:r>
            <a:r>
              <a:rPr kumimoji="0" lang="en-US" sz="1800" b="0" i="0" u="none" strike="noStrike" kern="1200" cap="none" spc="0" normalizeH="0" baseline="0" noProof="0" dirty="0">
                <a:ln>
                  <a:noFill/>
                </a:ln>
                <a:solidFill>
                  <a:prstClr val="black"/>
                </a:solidFill>
                <a:effectLst/>
                <a:uLnTx/>
                <a:uFillTx/>
                <a:latin typeface="Georgia"/>
                <a:ea typeface="+mn-ea"/>
                <a:cs typeface="+mn-cs"/>
              </a:rPr>
              <a:t> vector of coefficients across segments can be selected or not. </a:t>
            </a:r>
          </a:p>
        </p:txBody>
      </p:sp>
      <p:sp>
        <p:nvSpPr>
          <p:cNvPr id="12" name="Rectangle 11"/>
          <p:cNvSpPr/>
          <p:nvPr/>
        </p:nvSpPr>
        <p:spPr>
          <a:xfrm>
            <a:off x="304800" y="6553200"/>
            <a:ext cx="2017336"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Georgia"/>
                <a:ea typeface="+mn-ea"/>
                <a:cs typeface="+mn-cs"/>
              </a:rPr>
              <a:t>INTRODUCTION</a:t>
            </a:r>
          </a:p>
        </p:txBody>
      </p:sp>
      <p:sp>
        <p:nvSpPr>
          <p:cNvPr id="13" name="Rectangle 12"/>
          <p:cNvSpPr/>
          <p:nvPr/>
        </p:nvSpPr>
        <p:spPr>
          <a:xfrm>
            <a:off x="2286000" y="6553200"/>
            <a:ext cx="1986941" cy="31432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Georgia"/>
                <a:ea typeface="+mn-ea"/>
                <a:cs typeface="+mn-cs"/>
              </a:rPr>
              <a:t>FOUR MODELS</a:t>
            </a:r>
          </a:p>
        </p:txBody>
      </p:sp>
      <p:sp>
        <p:nvSpPr>
          <p:cNvPr id="14" name="Rectangle 13"/>
          <p:cNvSpPr/>
          <p:nvPr/>
        </p:nvSpPr>
        <p:spPr>
          <a:xfrm>
            <a:off x="42672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Georgia"/>
                <a:ea typeface="+mn-ea"/>
                <a:cs typeface="+mn-cs"/>
              </a:rPr>
              <a:t>RESULTS</a:t>
            </a:r>
          </a:p>
        </p:txBody>
      </p:sp>
      <p:sp>
        <p:nvSpPr>
          <p:cNvPr id="16" name="Rectangle 15"/>
          <p:cNvSpPr/>
          <p:nvPr/>
        </p:nvSpPr>
        <p:spPr>
          <a:xfrm>
            <a:off x="62484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Georgia"/>
                <a:ea typeface="+mn-ea"/>
                <a:cs typeface="+mn-cs"/>
              </a:rPr>
              <a:t>DISCUSSION</a:t>
            </a:r>
          </a:p>
        </p:txBody>
      </p:sp>
      <p:sp>
        <p:nvSpPr>
          <p:cNvPr id="18" name="Oval 17"/>
          <p:cNvSpPr/>
          <p:nvPr/>
        </p:nvSpPr>
        <p:spPr>
          <a:xfrm>
            <a:off x="2819400" y="2285999"/>
            <a:ext cx="2181808" cy="32837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20" name="Oval 19"/>
          <p:cNvSpPr/>
          <p:nvPr/>
        </p:nvSpPr>
        <p:spPr>
          <a:xfrm>
            <a:off x="2819400" y="3815542"/>
            <a:ext cx="2163147" cy="32837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Tree>
    <p:extLst>
      <p:ext uri="{BB962C8B-B14F-4D97-AF65-F5344CB8AC3E}">
        <p14:creationId xmlns:p14="http://schemas.microsoft.com/office/powerpoint/2010/main" val="348692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0"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33" grpId="0"/>
      <p:bldP spid="18" grpId="0" animBg="1"/>
      <p:bldP spid="2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7750" y="1181100"/>
            <a:ext cx="8500050" cy="1181100"/>
          </a:xfrm>
        </p:spPr>
        <p:txBody>
          <a:bodyPr>
            <a:noAutofit/>
          </a:bodyPr>
          <a:lstStyle/>
          <a:p>
            <a:pPr>
              <a:lnSpc>
                <a:spcPct val="130000"/>
              </a:lnSpc>
            </a:pPr>
            <a:r>
              <a:rPr lang="en-US" sz="2000" dirty="0">
                <a:solidFill>
                  <a:schemeClr val="tx1"/>
                </a:solidFill>
              </a:rPr>
              <a:t>Each derived market segment utilizes </a:t>
            </a:r>
            <a:r>
              <a:rPr lang="en-US" sz="2000" i="1" dirty="0">
                <a:solidFill>
                  <a:schemeClr val="tx1"/>
                </a:solidFill>
              </a:rPr>
              <a:t>different drivers </a:t>
            </a:r>
            <a:r>
              <a:rPr lang="en-US" sz="2000" dirty="0">
                <a:solidFill>
                  <a:schemeClr val="tx1"/>
                </a:solidFill>
              </a:rPr>
              <a:t>of service quality.</a:t>
            </a:r>
          </a:p>
        </p:txBody>
      </p:sp>
      <p:sp>
        <p:nvSpPr>
          <p:cNvPr id="2" name="Title 1"/>
          <p:cNvSpPr>
            <a:spLocks noGrp="1"/>
          </p:cNvSpPr>
          <p:nvPr>
            <p:ph type="title"/>
          </p:nvPr>
        </p:nvSpPr>
        <p:spPr>
          <a:xfrm>
            <a:off x="303475" y="152400"/>
            <a:ext cx="8554805" cy="939784"/>
          </a:xfrm>
        </p:spPr>
        <p:txBody>
          <a:bodyPr>
            <a:normAutofit/>
          </a:bodyPr>
          <a:lstStyle/>
          <a:p>
            <a:r>
              <a:rPr lang="en-US" b="1" dirty="0">
                <a:effectLst/>
              </a:rPr>
              <a:t>Distinctive Factors </a:t>
            </a:r>
            <a:r>
              <a:rPr lang="en-US" b="1" dirty="0"/>
              <a:t>Model</a:t>
            </a:r>
          </a:p>
        </p:txBody>
      </p:sp>
      <p:sp>
        <p:nvSpPr>
          <p:cNvPr id="10" name="Content Placeholder 2"/>
          <p:cNvSpPr txBox="1">
            <a:spLocks/>
          </p:cNvSpPr>
          <p:nvPr/>
        </p:nvSpPr>
        <p:spPr>
          <a:xfrm>
            <a:off x="394996" y="2171700"/>
            <a:ext cx="8444204" cy="952500"/>
          </a:xfrm>
          <a:prstGeom prst="rect">
            <a:avLst/>
          </a:prstGeom>
        </p:spPr>
        <p:txBody>
          <a:bodyPr vert="horz" rtlCol="0">
            <a:noAutofit/>
          </a:bodyPr>
          <a:lstStyle>
            <a:lvl1pPr marL="342900" indent="-342900" algn="l" rtl="0" eaLnBrk="1" latinLnBrk="0" hangingPunct="1">
              <a:spcBef>
                <a:spcPct val="20000"/>
              </a:spcBef>
              <a:buSzPct val="70000"/>
              <a:buFont typeface="Wingdings"/>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shade val="75000"/>
                </a:schemeClr>
              </a:buClr>
              <a:buSzPct val="120000"/>
              <a:buFont typeface="Arial"/>
              <a:buChar char="•"/>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tx2"/>
              </a:buClr>
              <a:buSzPct val="120000"/>
              <a:buFont typeface="Arial"/>
              <a:buChar char="•"/>
              <a:defRPr kumimoji="0" sz="2600" kern="1200">
                <a:solidFill>
                  <a:schemeClr val="tx1"/>
                </a:solidFill>
                <a:latin typeface="+mn-lt"/>
                <a:ea typeface="+mn-ea"/>
                <a:cs typeface="+mn-cs"/>
              </a:defRPr>
            </a:lvl3pPr>
            <a:lvl4pPr marL="1600200" indent="-228600" algn="l" rtl="0" eaLnBrk="1" latinLnBrk="0" hangingPunct="1">
              <a:spcBef>
                <a:spcPct val="20000"/>
              </a:spcBef>
              <a:buClr>
                <a:schemeClr val="accent1">
                  <a:shade val="75000"/>
                </a:schemeClr>
              </a:buClr>
              <a:buFont typeface="Arial"/>
              <a:buChar char="•"/>
              <a:defRPr kumimoji="0" sz="2400" kern="1200">
                <a:solidFill>
                  <a:schemeClr val="tx1"/>
                </a:solidFill>
                <a:latin typeface="+mn-lt"/>
                <a:ea typeface="+mn-ea"/>
                <a:cs typeface="+mn-cs"/>
              </a:defRPr>
            </a:lvl4pPr>
            <a:lvl5pPr marL="2057400" indent="-228600" algn="l" rtl="0" eaLnBrk="1" latinLnBrk="0" hangingPunct="1">
              <a:spcBef>
                <a:spcPct val="20000"/>
              </a:spcBef>
              <a:buClr>
                <a:schemeClr val="tx2"/>
              </a:buClr>
              <a:buFont typeface="Arial"/>
              <a:buChar char="•"/>
              <a:defRPr kumimoji="0" sz="2000" kern="1200">
                <a:solidFill>
                  <a:schemeClr val="tx1"/>
                </a:solidFill>
                <a:latin typeface="+mn-lt"/>
                <a:ea typeface="+mn-ea"/>
                <a:cs typeface="+mn-cs"/>
              </a:defRPr>
            </a:lvl5pPr>
            <a:lvl6pPr marL="2514600" indent="-228600" algn="l" rtl="0" eaLnBrk="1" latinLnBrk="0" hangingPunct="1">
              <a:spcBef>
                <a:spcPct val="20000"/>
              </a:spcBef>
              <a:buClr>
                <a:schemeClr val="accent1"/>
              </a:buClr>
              <a:buFont typeface="Arial"/>
              <a:buChar char="•"/>
              <a:defRPr kumimoji="0" sz="1800" kern="1200">
                <a:solidFill>
                  <a:schemeClr val="tx1"/>
                </a:solidFill>
                <a:latin typeface="+mn-lt"/>
                <a:ea typeface="+mn-ea"/>
                <a:cs typeface="+mn-cs"/>
              </a:defRPr>
            </a:lvl6pPr>
            <a:lvl7pPr marL="2971800" indent="-228600" algn="l" rtl="0" eaLnBrk="1" latinLnBrk="0" hangingPunct="1">
              <a:spcBef>
                <a:spcPct val="20000"/>
              </a:spcBef>
              <a:buClr>
                <a:schemeClr val="tx2"/>
              </a:buClr>
              <a:buFont typeface="Arial"/>
              <a:buChar char="•"/>
              <a:defRPr kumimoji="0" sz="1600" kern="1200">
                <a:solidFill>
                  <a:schemeClr val="tx1"/>
                </a:solidFill>
                <a:latin typeface="+mn-lt"/>
                <a:ea typeface="+mn-ea"/>
                <a:cs typeface="+mn-cs"/>
              </a:defRPr>
            </a:lvl7pPr>
            <a:lvl8pPr marL="3429000" indent="-228600" algn="l" rtl="0" eaLnBrk="1" latinLnBrk="0" hangingPunct="1">
              <a:spcBef>
                <a:spcPct val="20000"/>
              </a:spcBef>
              <a:buClr>
                <a:schemeClr val="accent1"/>
              </a:buClr>
              <a:buFont typeface="Arial"/>
              <a:buChar char="•"/>
              <a:defRPr kumimoji="0" sz="1400" kern="1200">
                <a:solidFill>
                  <a:schemeClr val="tx1"/>
                </a:solidFill>
                <a:latin typeface="+mn-lt"/>
                <a:ea typeface="+mn-ea"/>
                <a:cs typeface="+mn-cs"/>
              </a:defRPr>
            </a:lvl8pPr>
            <a:lvl9pPr marL="3886200" indent="-228600" algn="l" rtl="0" eaLnBrk="1" latinLnBrk="0" hangingPunct="1">
              <a:spcBef>
                <a:spcPct val="20000"/>
              </a:spcBef>
              <a:buClr>
                <a:schemeClr val="tx2"/>
              </a:buClr>
              <a:buFont typeface="Arial"/>
              <a:buChar char="•"/>
              <a:defRPr kumimoji="0" sz="1400" kern="1200">
                <a:solidFill>
                  <a:schemeClr val="tx1"/>
                </a:solidFill>
                <a:latin typeface="+mn-lt"/>
                <a:ea typeface="+mn-ea"/>
                <a:cs typeface="+mn-cs"/>
              </a:defRPr>
            </a:lvl9pPr>
          </a:lstStyle>
          <a:p>
            <a:pPr marL="742950" marR="0" lvl="1" indent="-285750" algn="l" defTabSz="914400" rtl="0" eaLnBrk="1" fontAlgn="auto" latinLnBrk="0" hangingPunct="1">
              <a:lnSpc>
                <a:spcPct val="130000"/>
              </a:lnSpc>
              <a:spcBef>
                <a:spcPct val="20000"/>
              </a:spcBef>
              <a:spcAft>
                <a:spcPts val="0"/>
              </a:spcAft>
              <a:buClr>
                <a:srgbClr val="E49458">
                  <a:shade val="75000"/>
                </a:srgbClr>
              </a:buClr>
              <a:buSzPct val="120000"/>
              <a:buFont typeface="Arial"/>
              <a:buChar char="•"/>
              <a:tabLst/>
              <a:defRPr/>
            </a:pPr>
            <a:r>
              <a:rPr kumimoji="0" lang="en-US" sz="1800" b="0" i="0" u="none" strike="noStrike" kern="1200" cap="none" spc="0" normalizeH="0" baseline="0" noProof="0" dirty="0">
                <a:ln>
                  <a:noFill/>
                </a:ln>
                <a:solidFill>
                  <a:prstClr val="black"/>
                </a:solidFill>
                <a:effectLst/>
                <a:uLnTx/>
                <a:uFillTx/>
                <a:latin typeface="Georgia"/>
                <a:ea typeface="+mn-ea"/>
                <a:cs typeface="+mn-cs"/>
              </a:rPr>
              <a:t>Practical importance that the identified segments respond entirely differently to alternative marketing mixes (Wedel and Kamakura, 2000). </a:t>
            </a:r>
          </a:p>
        </p:txBody>
      </p:sp>
      <p:sp>
        <p:nvSpPr>
          <p:cNvPr id="7" name="Content Placeholder 2"/>
          <p:cNvSpPr txBox="1">
            <a:spLocks/>
          </p:cNvSpPr>
          <p:nvPr/>
        </p:nvSpPr>
        <p:spPr>
          <a:xfrm>
            <a:off x="394996" y="3048000"/>
            <a:ext cx="8384357" cy="1371600"/>
          </a:xfrm>
          <a:prstGeom prst="rect">
            <a:avLst/>
          </a:prstGeom>
        </p:spPr>
        <p:txBody>
          <a:bodyPr vert="horz" rtlCol="0">
            <a:noAutofit/>
          </a:bodyPr>
          <a:lstStyle>
            <a:lvl1pPr marL="342900" indent="-342900" algn="l" rtl="0" eaLnBrk="1" latinLnBrk="0" hangingPunct="1">
              <a:spcBef>
                <a:spcPct val="20000"/>
              </a:spcBef>
              <a:buSzPct val="70000"/>
              <a:buFont typeface="Wingdings"/>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shade val="75000"/>
                </a:schemeClr>
              </a:buClr>
              <a:buSzPct val="120000"/>
              <a:buFont typeface="Arial"/>
              <a:buChar char="•"/>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tx2"/>
              </a:buClr>
              <a:buSzPct val="120000"/>
              <a:buFont typeface="Arial"/>
              <a:buChar char="•"/>
              <a:defRPr kumimoji="0" sz="2600" kern="1200">
                <a:solidFill>
                  <a:schemeClr val="tx1"/>
                </a:solidFill>
                <a:latin typeface="+mn-lt"/>
                <a:ea typeface="+mn-ea"/>
                <a:cs typeface="+mn-cs"/>
              </a:defRPr>
            </a:lvl3pPr>
            <a:lvl4pPr marL="1600200" indent="-228600" algn="l" rtl="0" eaLnBrk="1" latinLnBrk="0" hangingPunct="1">
              <a:spcBef>
                <a:spcPct val="20000"/>
              </a:spcBef>
              <a:buClr>
                <a:schemeClr val="accent1">
                  <a:shade val="75000"/>
                </a:schemeClr>
              </a:buClr>
              <a:buFont typeface="Arial"/>
              <a:buChar char="•"/>
              <a:defRPr kumimoji="0" sz="2400" kern="1200">
                <a:solidFill>
                  <a:schemeClr val="tx1"/>
                </a:solidFill>
                <a:latin typeface="+mn-lt"/>
                <a:ea typeface="+mn-ea"/>
                <a:cs typeface="+mn-cs"/>
              </a:defRPr>
            </a:lvl4pPr>
            <a:lvl5pPr marL="2057400" indent="-228600" algn="l" rtl="0" eaLnBrk="1" latinLnBrk="0" hangingPunct="1">
              <a:spcBef>
                <a:spcPct val="20000"/>
              </a:spcBef>
              <a:buClr>
                <a:schemeClr val="tx2"/>
              </a:buClr>
              <a:buFont typeface="Arial"/>
              <a:buChar char="•"/>
              <a:defRPr kumimoji="0" sz="2000" kern="1200">
                <a:solidFill>
                  <a:schemeClr val="tx1"/>
                </a:solidFill>
                <a:latin typeface="+mn-lt"/>
                <a:ea typeface="+mn-ea"/>
                <a:cs typeface="+mn-cs"/>
              </a:defRPr>
            </a:lvl5pPr>
            <a:lvl6pPr marL="2514600" indent="-228600" algn="l" rtl="0" eaLnBrk="1" latinLnBrk="0" hangingPunct="1">
              <a:spcBef>
                <a:spcPct val="20000"/>
              </a:spcBef>
              <a:buClr>
                <a:schemeClr val="accent1"/>
              </a:buClr>
              <a:buFont typeface="Arial"/>
              <a:buChar char="•"/>
              <a:defRPr kumimoji="0" sz="1800" kern="1200">
                <a:solidFill>
                  <a:schemeClr val="tx1"/>
                </a:solidFill>
                <a:latin typeface="+mn-lt"/>
                <a:ea typeface="+mn-ea"/>
                <a:cs typeface="+mn-cs"/>
              </a:defRPr>
            </a:lvl6pPr>
            <a:lvl7pPr marL="2971800" indent="-228600" algn="l" rtl="0" eaLnBrk="1" latinLnBrk="0" hangingPunct="1">
              <a:spcBef>
                <a:spcPct val="20000"/>
              </a:spcBef>
              <a:buClr>
                <a:schemeClr val="tx2"/>
              </a:buClr>
              <a:buFont typeface="Arial"/>
              <a:buChar char="•"/>
              <a:defRPr kumimoji="0" sz="1600" kern="1200">
                <a:solidFill>
                  <a:schemeClr val="tx1"/>
                </a:solidFill>
                <a:latin typeface="+mn-lt"/>
                <a:ea typeface="+mn-ea"/>
                <a:cs typeface="+mn-cs"/>
              </a:defRPr>
            </a:lvl7pPr>
            <a:lvl8pPr marL="3429000" indent="-228600" algn="l" rtl="0" eaLnBrk="1" latinLnBrk="0" hangingPunct="1">
              <a:spcBef>
                <a:spcPct val="20000"/>
              </a:spcBef>
              <a:buClr>
                <a:schemeClr val="accent1"/>
              </a:buClr>
              <a:buFont typeface="Arial"/>
              <a:buChar char="•"/>
              <a:defRPr kumimoji="0" sz="1400" kern="1200">
                <a:solidFill>
                  <a:schemeClr val="tx1"/>
                </a:solidFill>
                <a:latin typeface="+mn-lt"/>
                <a:ea typeface="+mn-ea"/>
                <a:cs typeface="+mn-cs"/>
              </a:defRPr>
            </a:lvl8pPr>
            <a:lvl9pPr marL="3886200" indent="-228600" algn="l" rtl="0" eaLnBrk="1" latinLnBrk="0" hangingPunct="1">
              <a:spcBef>
                <a:spcPct val="20000"/>
              </a:spcBef>
              <a:buClr>
                <a:schemeClr val="tx2"/>
              </a:buClr>
              <a:buFont typeface="Arial"/>
              <a:buChar char="•"/>
              <a:defRPr kumimoji="0" sz="1400" kern="1200">
                <a:solidFill>
                  <a:schemeClr val="tx1"/>
                </a:solidFill>
                <a:latin typeface="+mn-lt"/>
                <a:ea typeface="+mn-ea"/>
                <a:cs typeface="+mn-cs"/>
              </a:defRPr>
            </a:lvl9pPr>
          </a:lstStyle>
          <a:p>
            <a:pPr marL="742950" marR="0" lvl="1" indent="-285750" algn="l" defTabSz="914400" rtl="0" eaLnBrk="1" fontAlgn="auto" latinLnBrk="0" hangingPunct="1">
              <a:lnSpc>
                <a:spcPct val="130000"/>
              </a:lnSpc>
              <a:spcBef>
                <a:spcPct val="20000"/>
              </a:spcBef>
              <a:spcAft>
                <a:spcPts val="0"/>
              </a:spcAft>
              <a:buClr>
                <a:srgbClr val="E49458">
                  <a:shade val="75000"/>
                </a:srgbClr>
              </a:buClr>
              <a:buSzPct val="120000"/>
              <a:buFont typeface="Arial"/>
              <a:buChar char="•"/>
              <a:tabLst/>
              <a:defRPr/>
            </a:pPr>
            <a:r>
              <a:rPr kumimoji="0" lang="en-US" sz="1800" b="0" i="0" u="none" strike="noStrike" kern="1200" cap="none" spc="0" normalizeH="0" baseline="0" noProof="0" dirty="0">
                <a:ln>
                  <a:noFill/>
                </a:ln>
                <a:solidFill>
                  <a:prstClr val="black"/>
                </a:solidFill>
                <a:effectLst/>
                <a:uLnTx/>
                <a:uFillTx/>
                <a:latin typeface="Georgia"/>
                <a:ea typeface="+mn-ea"/>
                <a:cs typeface="+mn-cs"/>
              </a:rPr>
              <a:t>E.g., Allstate insurance may wish to employ such constraints to ensure </a:t>
            </a:r>
            <a:r>
              <a:rPr kumimoji="0" lang="en-US" sz="1800" b="1" i="0" u="none" strike="noStrike" kern="1200" cap="none" spc="0" normalizeH="0" baseline="0" noProof="0" dirty="0">
                <a:ln>
                  <a:noFill/>
                </a:ln>
                <a:solidFill>
                  <a:srgbClr val="FF0000"/>
                </a:solidFill>
                <a:effectLst/>
                <a:uLnTx/>
                <a:uFillTx/>
                <a:latin typeface="Georgia"/>
                <a:ea typeface="+mn-ea"/>
                <a:cs typeface="+mn-cs"/>
              </a:rPr>
              <a:t>distinctive service positioning </a:t>
            </a:r>
            <a:r>
              <a:rPr kumimoji="0" lang="en-US" sz="1800" b="0" i="0" u="none" strike="noStrike" kern="1200" cap="none" spc="0" normalizeH="0" baseline="0" noProof="0" dirty="0">
                <a:ln>
                  <a:noFill/>
                </a:ln>
                <a:solidFill>
                  <a:prstClr val="black"/>
                </a:solidFill>
                <a:effectLst/>
                <a:uLnTx/>
                <a:uFillTx/>
                <a:latin typeface="Georgia"/>
                <a:ea typeface="+mn-ea"/>
                <a:cs typeface="+mn-cs"/>
              </a:rPr>
              <a:t>to minimize cannibalization between two brands. </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E8A9E9-CABF-40EA-AD60-F59542DE86E2}" type="slidenum">
              <a:rPr kumimoji="0" lang="en-US" sz="1200" b="0" i="0" u="none" strike="noStrike" kern="1200" cap="none" spc="0" normalizeH="0" baseline="0" noProof="0" smtClean="0">
                <a:ln>
                  <a:noFill/>
                </a:ln>
                <a:solidFill>
                  <a:prstClr val="black"/>
                </a:solidFill>
                <a:effectLst/>
                <a:uLnTx/>
                <a:uFillTx/>
                <a:latin typeface="Georg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Georgia"/>
              <a:ea typeface="+mn-ea"/>
              <a:cs typeface="+mn-cs"/>
            </a:endParaRPr>
          </a:p>
        </p:txBody>
      </p:sp>
      <p:sp>
        <p:nvSpPr>
          <p:cNvPr id="8" name="Rectangle 7"/>
          <p:cNvSpPr/>
          <p:nvPr/>
        </p:nvSpPr>
        <p:spPr>
          <a:xfrm>
            <a:off x="304800" y="6553200"/>
            <a:ext cx="2017336"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Georgia"/>
                <a:ea typeface="+mn-ea"/>
                <a:cs typeface="+mn-cs"/>
              </a:rPr>
              <a:t>INTRODUCTION</a:t>
            </a:r>
          </a:p>
        </p:txBody>
      </p:sp>
      <p:sp>
        <p:nvSpPr>
          <p:cNvPr id="9" name="Rectangle 8"/>
          <p:cNvSpPr/>
          <p:nvPr/>
        </p:nvSpPr>
        <p:spPr>
          <a:xfrm>
            <a:off x="2286000" y="6553200"/>
            <a:ext cx="1986941" cy="31432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Georgia"/>
                <a:ea typeface="+mn-ea"/>
                <a:cs typeface="+mn-cs"/>
              </a:rPr>
              <a:t>FOUR MODELS</a:t>
            </a:r>
          </a:p>
        </p:txBody>
      </p:sp>
      <p:sp>
        <p:nvSpPr>
          <p:cNvPr id="12" name="Rectangle 11"/>
          <p:cNvSpPr/>
          <p:nvPr/>
        </p:nvSpPr>
        <p:spPr>
          <a:xfrm>
            <a:off x="42672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Georgia"/>
                <a:ea typeface="+mn-ea"/>
                <a:cs typeface="+mn-cs"/>
              </a:rPr>
              <a:t>RESULTS</a:t>
            </a:r>
          </a:p>
        </p:txBody>
      </p:sp>
      <p:sp>
        <p:nvSpPr>
          <p:cNvPr id="13" name="Rectangle 12"/>
          <p:cNvSpPr/>
          <p:nvPr/>
        </p:nvSpPr>
        <p:spPr>
          <a:xfrm>
            <a:off x="62484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Georgia"/>
                <a:ea typeface="+mn-ea"/>
                <a:cs typeface="+mn-cs"/>
              </a:rPr>
              <a:t>DISCUSSION</a:t>
            </a: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43564" y="4410269"/>
            <a:ext cx="3505200" cy="197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7319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0"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fade">
                                      <p:cBhvr>
                                        <p:cTn id="15"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a:spLocks noGrp="1"/>
          </p:cNvSpPr>
          <p:nvPr>
            <p:ph type="title"/>
          </p:nvPr>
        </p:nvSpPr>
        <p:spPr>
          <a:xfrm>
            <a:off x="284395" y="50816"/>
            <a:ext cx="8554805" cy="939784"/>
          </a:xfrm>
        </p:spPr>
        <p:txBody>
          <a:bodyPr>
            <a:normAutofit/>
          </a:bodyPr>
          <a:lstStyle/>
          <a:p>
            <a:r>
              <a:rPr lang="en-US" sz="4000" b="1" dirty="0">
                <a:effectLst/>
              </a:rPr>
              <a:t>Distinctive Factors Model</a:t>
            </a:r>
          </a:p>
        </p:txBody>
      </p:sp>
      <p:sp>
        <p:nvSpPr>
          <p:cNvPr id="8" name="Slide Number Placehold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E8A9E9-CABF-40EA-AD60-F59542DE86E2}" type="slidenum">
              <a:rPr kumimoji="0" lang="en-US" sz="1200" b="0" i="0" u="none" strike="noStrike" kern="1200" cap="none" spc="0" normalizeH="0" baseline="0" noProof="0" smtClean="0">
                <a:ln>
                  <a:noFill/>
                </a:ln>
                <a:solidFill>
                  <a:prstClr val="black"/>
                </a:solidFill>
                <a:effectLst/>
                <a:uLnTx/>
                <a:uFillTx/>
                <a:latin typeface="Georg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Georgia"/>
              <a:ea typeface="+mn-ea"/>
              <a:cs typeface="+mn-cs"/>
            </a:endParaRPr>
          </a:p>
        </p:txBody>
      </p:sp>
      <p:sp>
        <p:nvSpPr>
          <p:cNvPr id="11" name="TextBox 10"/>
          <p:cNvSpPr txBox="1"/>
          <p:nvPr/>
        </p:nvSpPr>
        <p:spPr>
          <a:xfrm>
            <a:off x="5105400" y="1905000"/>
            <a:ext cx="914400" cy="461665"/>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black"/>
                </a:solidFill>
                <a:effectLst/>
                <a:uLnTx/>
                <a:uFillTx/>
                <a:latin typeface="Georgia"/>
                <a:ea typeface="+mn-ea"/>
                <a:cs typeface="+mn-cs"/>
              </a:rPr>
              <a:t>r</a:t>
            </a:r>
            <a:r>
              <a:rPr kumimoji="0" lang="en-US" sz="2400" b="1" i="0" u="none" strike="noStrike" kern="1200" cap="none" spc="0" normalizeH="0" baseline="-25000" noProof="0" dirty="0" err="1">
                <a:ln>
                  <a:noFill/>
                </a:ln>
                <a:solidFill>
                  <a:prstClr val="black"/>
                </a:solidFill>
                <a:effectLst/>
                <a:uLnTx/>
                <a:uFillTx/>
                <a:latin typeface="Georgia"/>
                <a:ea typeface="+mn-ea"/>
                <a:cs typeface="+mn-cs"/>
              </a:rPr>
              <a:t>p</a:t>
            </a:r>
            <a:r>
              <a:rPr kumimoji="0" lang="en-US" sz="2400" b="1" i="0" u="none" strike="noStrike" kern="1200" cap="none" spc="0" normalizeH="0" baseline="0" noProof="0" dirty="0">
                <a:ln>
                  <a:noFill/>
                </a:ln>
                <a:solidFill>
                  <a:prstClr val="black"/>
                </a:solidFill>
                <a:effectLst/>
                <a:uLnTx/>
                <a:uFillTx/>
                <a:latin typeface="Georgia"/>
                <a:ea typeface="+mn-ea"/>
                <a:cs typeface="+mn-cs"/>
              </a:rPr>
              <a:t>=1</a:t>
            </a:r>
          </a:p>
        </p:txBody>
      </p:sp>
      <p:sp>
        <p:nvSpPr>
          <p:cNvPr id="15" name="TextBox 14"/>
          <p:cNvSpPr txBox="1"/>
          <p:nvPr/>
        </p:nvSpPr>
        <p:spPr>
          <a:xfrm>
            <a:off x="5181600" y="3653135"/>
            <a:ext cx="914400" cy="461665"/>
          </a:xfrm>
          <a:prstGeom prst="rect">
            <a:avLst/>
          </a:prstGeom>
          <a:gradFill flip="none" rotWithShape="1">
            <a:gsLst>
              <a:gs pos="0">
                <a:srgbClr val="1909E7">
                  <a:tint val="66000"/>
                  <a:satMod val="160000"/>
                </a:srgbClr>
              </a:gs>
              <a:gs pos="50000">
                <a:srgbClr val="1909E7">
                  <a:tint val="44500"/>
                  <a:satMod val="160000"/>
                </a:srgbClr>
              </a:gs>
              <a:gs pos="100000">
                <a:srgbClr val="1909E7">
                  <a:tint val="23500"/>
                  <a:satMod val="160000"/>
                </a:srgbClr>
              </a:gs>
            </a:gsLst>
            <a:lin ang="0" scaled="1"/>
            <a:tileRect/>
          </a:gra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black"/>
                </a:solidFill>
                <a:effectLst/>
                <a:uLnTx/>
                <a:uFillTx/>
                <a:latin typeface="Georgia"/>
                <a:ea typeface="+mn-ea"/>
                <a:cs typeface="+mn-cs"/>
              </a:rPr>
              <a:t>r</a:t>
            </a:r>
            <a:r>
              <a:rPr kumimoji="0" lang="en-US" sz="2400" b="1" i="0" u="none" strike="noStrike" kern="1200" cap="none" spc="0" normalizeH="0" baseline="-25000" noProof="0" dirty="0" err="1">
                <a:ln>
                  <a:noFill/>
                </a:ln>
                <a:solidFill>
                  <a:prstClr val="black"/>
                </a:solidFill>
                <a:effectLst/>
                <a:uLnTx/>
                <a:uFillTx/>
                <a:latin typeface="Georgia"/>
                <a:ea typeface="+mn-ea"/>
                <a:cs typeface="+mn-cs"/>
              </a:rPr>
              <a:t>p</a:t>
            </a:r>
            <a:r>
              <a:rPr kumimoji="0" lang="en-US" sz="2400" b="1" i="0" u="none" strike="noStrike" kern="1200" cap="none" spc="0" normalizeH="0" baseline="0" noProof="0" dirty="0">
                <a:ln>
                  <a:noFill/>
                </a:ln>
                <a:solidFill>
                  <a:prstClr val="black"/>
                </a:solidFill>
                <a:effectLst/>
                <a:uLnTx/>
                <a:uFillTx/>
                <a:latin typeface="Georgia"/>
                <a:ea typeface="+mn-ea"/>
                <a:cs typeface="+mn-cs"/>
              </a:rPr>
              <a:t>=0</a:t>
            </a:r>
          </a:p>
        </p:txBody>
      </p:sp>
      <p:cxnSp>
        <p:nvCxnSpPr>
          <p:cNvPr id="19" name="Straight Arrow Connector 18"/>
          <p:cNvCxnSpPr/>
          <p:nvPr/>
        </p:nvCxnSpPr>
        <p:spPr>
          <a:xfrm flipH="1">
            <a:off x="4724401" y="3881734"/>
            <a:ext cx="457199" cy="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800600" y="4694872"/>
            <a:ext cx="4315408" cy="147732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Georgia"/>
                <a:ea typeface="+mn-ea"/>
                <a:cs typeface="+mn-cs"/>
              </a:rPr>
              <a:t>r</a:t>
            </a:r>
            <a:r>
              <a:rPr kumimoji="0" lang="en-US" sz="1800" b="0" i="0" u="none" strike="noStrike" kern="1200" cap="none" spc="0" normalizeH="0" baseline="-25000" noProof="0" dirty="0" err="1">
                <a:ln>
                  <a:noFill/>
                </a:ln>
                <a:solidFill>
                  <a:prstClr val="black"/>
                </a:solidFill>
                <a:effectLst/>
                <a:uLnTx/>
                <a:uFillTx/>
                <a:latin typeface="Georgia"/>
                <a:ea typeface="+mn-ea"/>
                <a:cs typeface="+mn-cs"/>
              </a:rPr>
              <a:t>p</a:t>
            </a:r>
            <a:r>
              <a:rPr kumimoji="0" lang="en-US" sz="1800" b="0" i="0" u="none" strike="noStrike" kern="1200" cap="none" spc="0" normalizeH="0" baseline="0" noProof="0" dirty="0">
                <a:ln>
                  <a:noFill/>
                </a:ln>
                <a:solidFill>
                  <a:prstClr val="black"/>
                </a:solidFill>
                <a:effectLst/>
                <a:uLnTx/>
                <a:uFillTx/>
                <a:latin typeface="Georgia"/>
                <a:ea typeface="+mn-ea"/>
                <a:cs typeface="+mn-cs"/>
              </a:rPr>
              <a:t> indicates if the </a:t>
            </a:r>
            <a:r>
              <a:rPr kumimoji="0" lang="en-US" sz="1800" b="0" i="0" u="none" strike="noStrike" kern="1200" cap="none" spc="0" normalizeH="0" baseline="0" noProof="0" dirty="0" err="1">
                <a:ln>
                  <a:noFill/>
                </a:ln>
                <a:solidFill>
                  <a:prstClr val="black"/>
                </a:solidFill>
                <a:effectLst/>
                <a:uLnTx/>
                <a:uFillTx/>
                <a:latin typeface="Georgia"/>
                <a:ea typeface="+mn-ea"/>
                <a:cs typeface="+mn-cs"/>
              </a:rPr>
              <a:t>p</a:t>
            </a:r>
            <a:r>
              <a:rPr kumimoji="0" lang="en-US" sz="1800" b="0" i="0" u="none" strike="noStrike" kern="1200" cap="none" spc="0" normalizeH="0" baseline="30000" noProof="0" dirty="0" err="1">
                <a:ln>
                  <a:noFill/>
                </a:ln>
                <a:solidFill>
                  <a:prstClr val="black"/>
                </a:solidFill>
                <a:effectLst/>
                <a:uLnTx/>
                <a:uFillTx/>
                <a:latin typeface="Georgia"/>
                <a:ea typeface="+mn-ea"/>
                <a:cs typeface="+mn-cs"/>
              </a:rPr>
              <a:t>th</a:t>
            </a:r>
            <a:r>
              <a:rPr kumimoji="0" lang="en-US" sz="1800" b="0" i="0" u="none" strike="noStrike" kern="1200" cap="none" spc="0" normalizeH="0" baseline="0" noProof="0" dirty="0">
                <a:ln>
                  <a:noFill/>
                </a:ln>
                <a:solidFill>
                  <a:prstClr val="black"/>
                </a:solidFill>
                <a:effectLst/>
                <a:uLnTx/>
                <a:uFillTx/>
                <a:latin typeface="Georgia"/>
                <a:ea typeface="+mn-ea"/>
                <a:cs typeface="+mn-cs"/>
              </a:rPr>
              <a:t> vector of coefficients across segments can be selected or not. </a:t>
            </a:r>
          </a:p>
          <a:p>
            <a:pPr marL="285750" marR="0" lvl="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800" b="0" i="0" u="none" strike="noStrike" kern="1200" cap="none" spc="0" normalizeH="0" baseline="0" noProof="0" dirty="0">
                <a:ln>
                  <a:noFill/>
                </a:ln>
                <a:solidFill>
                  <a:prstClr val="black"/>
                </a:solidFill>
                <a:effectLst/>
                <a:uLnTx/>
                <a:uFillTx/>
                <a:latin typeface="Georgia"/>
                <a:ea typeface="+mn-ea"/>
                <a:cs typeface="+mn-cs"/>
              </a:rPr>
              <a:t>When </a:t>
            </a:r>
            <a:r>
              <a:rPr kumimoji="0" lang="en-US" sz="1800" b="0" i="0" u="none" strike="noStrike" kern="1200" cap="none" spc="0" normalizeH="0" baseline="0" noProof="0" dirty="0" err="1">
                <a:ln>
                  <a:noFill/>
                </a:ln>
                <a:solidFill>
                  <a:prstClr val="black"/>
                </a:solidFill>
                <a:effectLst/>
                <a:uLnTx/>
                <a:uFillTx/>
                <a:latin typeface="Georgia"/>
                <a:ea typeface="+mn-ea"/>
                <a:cs typeface="+mn-cs"/>
              </a:rPr>
              <a:t>r</a:t>
            </a:r>
            <a:r>
              <a:rPr kumimoji="0" lang="en-US" sz="1800" b="0" i="0" u="none" strike="noStrike" kern="1200" cap="none" spc="0" normalizeH="0" baseline="-25000" noProof="0" dirty="0" err="1">
                <a:ln>
                  <a:noFill/>
                </a:ln>
                <a:solidFill>
                  <a:prstClr val="black"/>
                </a:solidFill>
                <a:effectLst/>
                <a:uLnTx/>
                <a:uFillTx/>
                <a:latin typeface="Georgia"/>
                <a:ea typeface="+mn-ea"/>
                <a:cs typeface="+mn-cs"/>
              </a:rPr>
              <a:t>p</a:t>
            </a:r>
            <a:r>
              <a:rPr kumimoji="0" lang="en-US" sz="1800" b="0" i="0" u="none" strike="noStrike" kern="1200" cap="none" spc="0" normalizeH="0" baseline="0" noProof="0" dirty="0">
                <a:ln>
                  <a:noFill/>
                </a:ln>
                <a:solidFill>
                  <a:prstClr val="black"/>
                </a:solidFill>
                <a:effectLst/>
                <a:uLnTx/>
                <a:uFillTx/>
                <a:latin typeface="Georgia"/>
                <a:ea typeface="+mn-ea"/>
                <a:cs typeface="+mn-cs"/>
              </a:rPr>
              <a:t>=1, only one key variable can be selected based on probability </a:t>
            </a:r>
            <a:r>
              <a:rPr kumimoji="0" lang="en-US" sz="1800" b="0" i="0" u="sng" strike="noStrike" kern="1200" cap="none" spc="0" normalizeH="0" baseline="0" noProof="0" dirty="0">
                <a:ln>
                  <a:noFill/>
                </a:ln>
                <a:solidFill>
                  <a:prstClr val="black"/>
                </a:solidFill>
                <a:effectLst/>
                <a:uLnTx/>
                <a:uFillTx/>
                <a:latin typeface="Georgia"/>
                <a:ea typeface="+mn-ea"/>
                <a:cs typeface="+mn-cs"/>
              </a:rPr>
              <a:t>w</a:t>
            </a:r>
            <a:r>
              <a:rPr kumimoji="0" lang="en-US" sz="1800" b="0" i="0" u="none" strike="noStrike" kern="1200" cap="none" spc="0" normalizeH="0" baseline="0" noProof="0" dirty="0">
                <a:ln>
                  <a:noFill/>
                </a:ln>
                <a:solidFill>
                  <a:prstClr val="black"/>
                </a:solidFill>
                <a:effectLst/>
                <a:uLnTx/>
                <a:uFillTx/>
                <a:latin typeface="Georgia"/>
                <a:ea typeface="+mn-ea"/>
                <a:cs typeface="+mn-cs"/>
              </a:rPr>
              <a:t>. </a:t>
            </a:r>
          </a:p>
        </p:txBody>
      </p:sp>
      <p:cxnSp>
        <p:nvCxnSpPr>
          <p:cNvPr id="3" name="Straight Arrow Connector 2"/>
          <p:cNvCxnSpPr/>
          <p:nvPr/>
        </p:nvCxnSpPr>
        <p:spPr>
          <a:xfrm flipH="1" flipV="1">
            <a:off x="6019800" y="2133600"/>
            <a:ext cx="381000" cy="77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324600" y="1962090"/>
            <a:ext cx="2819400" cy="400110"/>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Georgia"/>
                <a:ea typeface="+mn-ea"/>
                <a:cs typeface="+mn-cs"/>
              </a:rPr>
              <a:t>Multinomial (1, </a:t>
            </a:r>
            <a:r>
              <a:rPr kumimoji="0" lang="en-US" sz="2000" b="1" i="0" u="sng" strike="noStrike" kern="1200" cap="none" spc="0" normalizeH="0" baseline="0" noProof="0" dirty="0" err="1">
                <a:ln>
                  <a:noFill/>
                </a:ln>
                <a:solidFill>
                  <a:prstClr val="black"/>
                </a:solidFill>
                <a:effectLst/>
                <a:uLnTx/>
                <a:uFillTx/>
                <a:latin typeface="Georgia"/>
                <a:ea typeface="+mn-ea"/>
                <a:cs typeface="+mn-cs"/>
              </a:rPr>
              <a:t>w</a:t>
            </a:r>
            <a:r>
              <a:rPr kumimoji="0" lang="en-US" sz="2000" b="1" i="0" u="sng" strike="noStrike" kern="1200" cap="none" spc="0" normalizeH="0" baseline="-25000" noProof="0" dirty="0" err="1">
                <a:ln>
                  <a:noFill/>
                </a:ln>
                <a:solidFill>
                  <a:prstClr val="black"/>
                </a:solidFill>
                <a:effectLst/>
                <a:uLnTx/>
                <a:uFillTx/>
                <a:latin typeface="Georgia"/>
                <a:ea typeface="+mn-ea"/>
                <a:cs typeface="+mn-cs"/>
              </a:rPr>
              <a:t>p</a:t>
            </a:r>
            <a:r>
              <a:rPr kumimoji="0" lang="en-US" sz="2000" b="1" i="0" u="none" strike="noStrike" kern="1200" cap="none" spc="0" normalizeH="0" baseline="0" noProof="0" dirty="0">
                <a:ln>
                  <a:noFill/>
                </a:ln>
                <a:solidFill>
                  <a:prstClr val="black"/>
                </a:solidFill>
                <a:effectLst/>
                <a:uLnTx/>
                <a:uFillTx/>
                <a:latin typeface="Georgia"/>
                <a:ea typeface="+mn-ea"/>
                <a:cs typeface="+mn-cs"/>
              </a:rPr>
              <a:t>) </a:t>
            </a:r>
          </a:p>
        </p:txBody>
      </p:sp>
      <mc:AlternateContent xmlns:mc="http://schemas.openxmlformats.org/markup-compatibility/2006" xmlns:a14="http://schemas.microsoft.com/office/drawing/2010/main">
        <mc:Choice Requires="a14">
          <p:sp>
            <p:nvSpPr>
              <p:cNvPr id="10" name="Rectangle 9"/>
              <p:cNvSpPr/>
              <p:nvPr/>
            </p:nvSpPr>
            <p:spPr>
              <a:xfrm>
                <a:off x="5270625" y="2375795"/>
                <a:ext cx="3942490" cy="41049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mn-ea"/>
                          <a:cs typeface="+mn-cs"/>
                        </a:rPr>
                        <m:t>𝜋</m:t>
                      </m:r>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bar>
                                <m:bar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barPr>
                                <m:e>
                                  <m:r>
                                    <a:rPr kumimoji="0" lang="en-US" sz="1800" b="0" i="1" u="none" strike="noStrike" kern="1200" cap="none" spc="0" normalizeH="0" baseline="0" noProof="0">
                                      <a:ln>
                                        <a:noFill/>
                                      </a:ln>
                                      <a:solidFill>
                                        <a:prstClr val="black"/>
                                      </a:solidFill>
                                      <a:effectLst/>
                                      <a:uLnTx/>
                                      <a:uFillTx/>
                                      <a:latin typeface="Cambria Math"/>
                                      <a:ea typeface="+mn-ea"/>
                                      <a:cs typeface="+mn-cs"/>
                                    </a:rPr>
                                    <m:t>𝑍</m:t>
                                  </m:r>
                                </m:e>
                              </m:bar>
                            </m:e>
                            <m:sub>
                              <m:r>
                                <a:rPr kumimoji="0" lang="en-US" sz="1800" b="0" i="1" u="none" strike="noStrike" kern="1200" cap="none" spc="0" normalizeH="0" baseline="0" noProof="0">
                                  <a:ln>
                                    <a:noFill/>
                                  </a:ln>
                                  <a:solidFill>
                                    <a:prstClr val="black"/>
                                  </a:solidFill>
                                  <a:effectLst/>
                                  <a:uLnTx/>
                                  <a:uFillTx/>
                                  <a:latin typeface="Cambria Math"/>
                                  <a:ea typeface="+mn-ea"/>
                                  <a:cs typeface="+mn-cs"/>
                                </a:rPr>
                                <m:t>𝑝</m:t>
                              </m:r>
                            </m:sub>
                          </m:sSub>
                        </m:e>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a:ea typeface="+mn-ea"/>
                                  <a:cs typeface="+mn-cs"/>
                                </a:rPr>
                                <m:t>𝑟</m:t>
                              </m:r>
                            </m:e>
                            <m:sub>
                              <m:r>
                                <a:rPr kumimoji="0" lang="en-US" sz="1800" b="0" i="1" u="none" strike="noStrike" kern="1200" cap="none" spc="0" normalizeH="0" baseline="0" noProof="0">
                                  <a:ln>
                                    <a:noFill/>
                                  </a:ln>
                                  <a:solidFill>
                                    <a:prstClr val="black"/>
                                  </a:solidFill>
                                  <a:effectLst/>
                                  <a:uLnTx/>
                                  <a:uFillTx/>
                                  <a:latin typeface="Cambria Math"/>
                                  <a:ea typeface="+mn-ea"/>
                                  <a:cs typeface="+mn-cs"/>
                                </a:rPr>
                                <m:t>𝑝</m:t>
                              </m:r>
                            </m:sub>
                          </m:sSub>
                          <m:r>
                            <a:rPr kumimoji="0" lang="en-US" sz="1800" b="0" i="1" u="none" strike="noStrike" kern="1200" cap="none" spc="0" normalizeH="0" baseline="0" noProof="0">
                              <a:ln>
                                <a:noFill/>
                              </a:ln>
                              <a:solidFill>
                                <a:prstClr val="black"/>
                              </a:solidFill>
                              <a:effectLst/>
                              <a:uLnTx/>
                              <a:uFillTx/>
                              <a:latin typeface="Cambria Math"/>
                              <a:ea typeface="+mn-ea"/>
                              <a:cs typeface="+mn-cs"/>
                            </a:rPr>
                            <m:t>=1</m:t>
                          </m:r>
                        </m:e>
                      </m:d>
                      <m:r>
                        <a:rPr kumimoji="0" lang="en-US" sz="1800" b="0" i="1" u="none" strike="noStrike" kern="1200" cap="none" spc="0" normalizeH="0" baseline="0" noProof="0">
                          <a:ln>
                            <a:noFill/>
                          </a:ln>
                          <a:solidFill>
                            <a:prstClr val="black"/>
                          </a:solidFill>
                          <a:effectLst/>
                          <a:uLnTx/>
                          <a:uFillTx/>
                          <a:latin typeface="Cambria Math"/>
                          <a:ea typeface="+mn-ea"/>
                          <a:cs typeface="+mn-cs"/>
                        </a:rPr>
                        <m:t>=</m:t>
                      </m:r>
                      <m:r>
                        <a:rPr kumimoji="0" lang="en-US" sz="1800" b="0" i="1" u="none" strike="noStrike" kern="1200" cap="none" spc="0" normalizeH="0" baseline="0" noProof="0">
                          <a:ln>
                            <a:noFill/>
                          </a:ln>
                          <a:solidFill>
                            <a:prstClr val="black"/>
                          </a:solidFill>
                          <a:effectLst/>
                          <a:uLnTx/>
                          <a:uFillTx/>
                          <a:latin typeface="Cambria Math"/>
                          <a:ea typeface="+mn-ea"/>
                          <a:cs typeface="+mn-cs"/>
                        </a:rPr>
                        <m:t>𝑀𝑢𝑙𝑡𝑖𝑛𝑜𝑚𝑖𝑎𝑙</m:t>
                      </m:r>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prstClr val="black"/>
                              </a:solidFill>
                              <a:effectLst/>
                              <a:uLnTx/>
                              <a:uFillTx/>
                              <a:latin typeface="Cambria Math"/>
                              <a:ea typeface="+mn-ea"/>
                              <a:cs typeface="+mn-cs"/>
                            </a:rPr>
                            <m:t>1, </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bar>
                                <m:bar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barPr>
                                <m:e>
                                  <m:r>
                                    <a:rPr kumimoji="0" lang="en-US" sz="1800" b="0" i="1" u="none" strike="noStrike" kern="1200" cap="none" spc="0" normalizeH="0" baseline="0" noProof="0">
                                      <a:ln>
                                        <a:noFill/>
                                      </a:ln>
                                      <a:solidFill>
                                        <a:prstClr val="black"/>
                                      </a:solidFill>
                                      <a:effectLst/>
                                      <a:uLnTx/>
                                      <a:uFillTx/>
                                      <a:latin typeface="Cambria Math"/>
                                      <a:ea typeface="+mn-ea"/>
                                      <a:cs typeface="+mn-cs"/>
                                    </a:rPr>
                                    <m:t>𝑤</m:t>
                                  </m:r>
                                </m:e>
                              </m:bar>
                            </m:e>
                            <m:sub>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𝑝</m:t>
                              </m:r>
                            </m:sub>
                          </m:sSub>
                        </m:e>
                      </m:d>
                    </m:oMath>
                  </m:oMathPara>
                </a14:m>
                <a:endParaRPr kumimoji="0" lang="en-US" sz="1800" b="0" i="0" u="none" strike="noStrike" kern="1200" cap="none" spc="0" normalizeH="0" baseline="0" noProof="0" dirty="0">
                  <a:ln>
                    <a:noFill/>
                  </a:ln>
                  <a:solidFill>
                    <a:prstClr val="black"/>
                  </a:solidFill>
                  <a:effectLst/>
                  <a:uLnTx/>
                  <a:uFillTx/>
                  <a:latin typeface="Georgia"/>
                  <a:ea typeface="+mn-ea"/>
                  <a:cs typeface="+mn-cs"/>
                </a:endParaRPr>
              </a:p>
            </p:txBody>
          </p:sp>
        </mc:Choice>
        <mc:Fallback xmlns="">
          <p:sp>
            <p:nvSpPr>
              <p:cNvPr id="10" name="Rectangle 9"/>
              <p:cNvSpPr>
                <a:spLocks noRot="1" noChangeAspect="1" noMove="1" noResize="1" noEditPoints="1" noAdjustHandles="1" noChangeArrowheads="1" noChangeShapeType="1" noTextEdit="1"/>
              </p:cNvSpPr>
              <p:nvPr/>
            </p:nvSpPr>
            <p:spPr>
              <a:xfrm>
                <a:off x="5270625" y="2375795"/>
                <a:ext cx="3942490" cy="410497"/>
              </a:xfrm>
              <a:prstGeom prst="rect">
                <a:avLst/>
              </a:prstGeom>
              <a:blipFill rotWithShape="1">
                <a:blip r:embed="rId3" cstate="print"/>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5548604" y="4085948"/>
                <a:ext cx="2386166" cy="41049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a:ea typeface="+mn-ea"/>
                          <a:cs typeface="+mn-cs"/>
                        </a:rPr>
                        <m:t>𝜋</m:t>
                      </m:r>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bar>
                                <m:bar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barPr>
                                <m:e>
                                  <m:r>
                                    <a:rPr kumimoji="0" lang="en-US" sz="1800" b="0" i="1" u="none" strike="noStrike" kern="1200" cap="none" spc="0" normalizeH="0" baseline="0" noProof="0">
                                      <a:ln>
                                        <a:noFill/>
                                      </a:ln>
                                      <a:solidFill>
                                        <a:prstClr val="black"/>
                                      </a:solidFill>
                                      <a:effectLst/>
                                      <a:uLnTx/>
                                      <a:uFillTx/>
                                      <a:latin typeface="Cambria Math"/>
                                      <a:ea typeface="+mn-ea"/>
                                      <a:cs typeface="+mn-cs"/>
                                    </a:rPr>
                                    <m:t>𝑍</m:t>
                                  </m:r>
                                </m:e>
                              </m:bar>
                            </m:e>
                            <m:sub>
                              <m:r>
                                <a:rPr kumimoji="0" lang="en-US" sz="1800" b="0" i="1" u="none" strike="noStrike" kern="1200" cap="none" spc="0" normalizeH="0" baseline="0" noProof="0">
                                  <a:ln>
                                    <a:noFill/>
                                  </a:ln>
                                  <a:solidFill>
                                    <a:prstClr val="black"/>
                                  </a:solidFill>
                                  <a:effectLst/>
                                  <a:uLnTx/>
                                  <a:uFillTx/>
                                  <a:latin typeface="Cambria Math"/>
                                  <a:ea typeface="+mn-ea"/>
                                  <a:cs typeface="+mn-cs"/>
                                </a:rPr>
                                <m:t>𝑝</m:t>
                              </m:r>
                            </m:sub>
                          </m:sSub>
                          <m:r>
                            <a:rPr kumimoji="0" lang="en-US" sz="1800" b="0" i="1" u="none" strike="noStrike" kern="1200" cap="none" spc="0" normalizeH="0" baseline="0" noProof="0">
                              <a:ln>
                                <a:noFill/>
                              </a:ln>
                              <a:solidFill>
                                <a:prstClr val="black"/>
                              </a:solidFill>
                              <a:effectLst/>
                              <a:uLnTx/>
                              <a:uFillTx/>
                              <a:latin typeface="Cambria Math"/>
                              <a:ea typeface="+mn-ea"/>
                              <a:cs typeface="+mn-cs"/>
                            </a:rPr>
                            <m:t>=</m:t>
                          </m:r>
                          <m:bar>
                            <m:bar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barPr>
                            <m:e>
                              <m:r>
                                <a:rPr kumimoji="0" lang="en-US" sz="1800" b="0" i="1" u="none" strike="noStrike" kern="1200" cap="none" spc="0" normalizeH="0" baseline="0" noProof="0">
                                  <a:ln>
                                    <a:noFill/>
                                  </a:ln>
                                  <a:solidFill>
                                    <a:prstClr val="black"/>
                                  </a:solidFill>
                                  <a:effectLst/>
                                  <a:uLnTx/>
                                  <a:uFillTx/>
                                  <a:latin typeface="Cambria Math"/>
                                  <a:ea typeface="+mn-ea"/>
                                  <a:cs typeface="+mn-cs"/>
                                </a:rPr>
                                <m:t>0</m:t>
                              </m:r>
                            </m:e>
                          </m:bar>
                        </m:e>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a:ea typeface="+mn-ea"/>
                                  <a:cs typeface="+mn-cs"/>
                                </a:rPr>
                                <m:t>𝑟</m:t>
                              </m:r>
                            </m:e>
                            <m:sub>
                              <m:r>
                                <a:rPr kumimoji="0" lang="en-US" sz="1800" b="0" i="1" u="none" strike="noStrike" kern="1200" cap="none" spc="0" normalizeH="0" baseline="0" noProof="0">
                                  <a:ln>
                                    <a:noFill/>
                                  </a:ln>
                                  <a:solidFill>
                                    <a:prstClr val="black"/>
                                  </a:solidFill>
                                  <a:effectLst/>
                                  <a:uLnTx/>
                                  <a:uFillTx/>
                                  <a:latin typeface="Cambria Math"/>
                                  <a:ea typeface="+mn-ea"/>
                                  <a:cs typeface="+mn-cs"/>
                                </a:rPr>
                                <m:t>𝑝</m:t>
                              </m:r>
                            </m:sub>
                          </m:sSub>
                          <m:r>
                            <a:rPr kumimoji="0" lang="en-US" sz="1800" b="0" i="1" u="none" strike="noStrike" kern="1200" cap="none" spc="0" normalizeH="0" baseline="0" noProof="0">
                              <a:ln>
                                <a:noFill/>
                              </a:ln>
                              <a:solidFill>
                                <a:prstClr val="black"/>
                              </a:solidFill>
                              <a:effectLst/>
                              <a:uLnTx/>
                              <a:uFillTx/>
                              <a:latin typeface="Cambria Math"/>
                              <a:ea typeface="+mn-ea"/>
                              <a:cs typeface="+mn-cs"/>
                            </a:rPr>
                            <m:t>=0</m:t>
                          </m:r>
                        </m:e>
                      </m:d>
                      <m:r>
                        <a:rPr kumimoji="0" lang="en-US" sz="1800" b="0" i="1" u="none" strike="noStrike" kern="1200" cap="none" spc="0" normalizeH="0" baseline="0" noProof="0">
                          <a:ln>
                            <a:noFill/>
                          </a:ln>
                          <a:solidFill>
                            <a:prstClr val="black"/>
                          </a:solidFill>
                          <a:effectLst/>
                          <a:uLnTx/>
                          <a:uFillTx/>
                          <a:latin typeface="Cambria Math"/>
                          <a:ea typeface="+mn-ea"/>
                          <a:cs typeface="+mn-cs"/>
                        </a:rPr>
                        <m:t>=1</m:t>
                      </m:r>
                    </m:oMath>
                  </m:oMathPara>
                </a14:m>
                <a:endParaRPr kumimoji="0" lang="en-US" sz="1800" b="0" i="0" u="none" strike="noStrike" kern="1200" cap="none" spc="0" normalizeH="0" baseline="0" noProof="0" dirty="0">
                  <a:ln>
                    <a:noFill/>
                  </a:ln>
                  <a:solidFill>
                    <a:prstClr val="black"/>
                  </a:solidFill>
                  <a:effectLst/>
                  <a:uLnTx/>
                  <a:uFillTx/>
                  <a:latin typeface="Georgia"/>
                  <a:ea typeface="+mn-ea"/>
                  <a:cs typeface="+mn-cs"/>
                </a:endParaRPr>
              </a:p>
            </p:txBody>
          </p:sp>
        </mc:Choice>
        <mc:Fallback xmlns="">
          <p:sp>
            <p:nvSpPr>
              <p:cNvPr id="12" name="Rectangle 11"/>
              <p:cNvSpPr>
                <a:spLocks noRot="1" noChangeAspect="1" noMove="1" noResize="1" noEditPoints="1" noAdjustHandles="1" noChangeArrowheads="1" noChangeShapeType="1" noTextEdit="1"/>
              </p:cNvSpPr>
              <p:nvPr/>
            </p:nvSpPr>
            <p:spPr>
              <a:xfrm>
                <a:off x="5548604" y="4085948"/>
                <a:ext cx="2386166" cy="410497"/>
              </a:xfrm>
              <a:prstGeom prst="rect">
                <a:avLst/>
              </a:prstGeom>
              <a:blipFill rotWithShape="1">
                <a:blip r:embed="rId4" cstate="print"/>
                <a:stretch>
                  <a:fillRect b="-1471"/>
                </a:stretch>
              </a:blipFill>
            </p:spPr>
            <p:txBody>
              <a:bodyPr/>
              <a:lstStyle/>
              <a:p>
                <a:r>
                  <a:rPr lang="en-US">
                    <a:noFill/>
                  </a:rPr>
                  <a:t> </a:t>
                </a:r>
              </a:p>
            </p:txBody>
          </p:sp>
        </mc:Fallback>
      </mc:AlternateContent>
      <p:sp>
        <p:nvSpPr>
          <p:cNvPr id="16" name="Rectangle 15"/>
          <p:cNvSpPr/>
          <p:nvPr/>
        </p:nvSpPr>
        <p:spPr>
          <a:xfrm>
            <a:off x="304800" y="6553200"/>
            <a:ext cx="2017336"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Georgia"/>
                <a:ea typeface="+mn-ea"/>
                <a:cs typeface="+mn-cs"/>
              </a:rPr>
              <a:t>INTRODUCTION</a:t>
            </a:r>
          </a:p>
        </p:txBody>
      </p:sp>
      <p:sp>
        <p:nvSpPr>
          <p:cNvPr id="18" name="Rectangle 17"/>
          <p:cNvSpPr/>
          <p:nvPr/>
        </p:nvSpPr>
        <p:spPr>
          <a:xfrm>
            <a:off x="2286000" y="6553200"/>
            <a:ext cx="1986941" cy="31432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Georgia"/>
                <a:ea typeface="+mn-ea"/>
                <a:cs typeface="+mn-cs"/>
              </a:rPr>
              <a:t>FOUR MODELS</a:t>
            </a:r>
          </a:p>
        </p:txBody>
      </p:sp>
      <p:sp>
        <p:nvSpPr>
          <p:cNvPr id="20" name="Rectangle 19"/>
          <p:cNvSpPr/>
          <p:nvPr/>
        </p:nvSpPr>
        <p:spPr>
          <a:xfrm>
            <a:off x="42672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Georgia"/>
                <a:ea typeface="+mn-ea"/>
                <a:cs typeface="+mn-cs"/>
              </a:rPr>
              <a:t>RESULTS</a:t>
            </a:r>
          </a:p>
        </p:txBody>
      </p:sp>
      <p:sp>
        <p:nvSpPr>
          <p:cNvPr id="22" name="Rectangle 21"/>
          <p:cNvSpPr/>
          <p:nvPr/>
        </p:nvSpPr>
        <p:spPr>
          <a:xfrm>
            <a:off x="62484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Georgia"/>
                <a:ea typeface="+mn-ea"/>
                <a:cs typeface="+mn-cs"/>
              </a:rPr>
              <a:t>DISCUSSION</a:t>
            </a:r>
          </a:p>
        </p:txBody>
      </p:sp>
      <p:graphicFrame>
        <p:nvGraphicFramePr>
          <p:cNvPr id="26" name="Table 25"/>
          <p:cNvGraphicFramePr>
            <a:graphicFrameLocks noGrp="1"/>
          </p:cNvGraphicFramePr>
          <p:nvPr>
            <p:extLst/>
          </p:nvPr>
        </p:nvGraphicFramePr>
        <p:xfrm>
          <a:off x="3533192" y="914400"/>
          <a:ext cx="1108658" cy="5562600"/>
        </p:xfrm>
        <a:graphic>
          <a:graphicData uri="http://schemas.openxmlformats.org/drawingml/2006/table">
            <a:tbl>
              <a:tblPr>
                <a:tableStyleId>{08FB837D-C827-4EFA-A057-4D05807E0F7C}</a:tableStyleId>
              </a:tblPr>
              <a:tblGrid>
                <a:gridCol w="1108658">
                  <a:extLst>
                    <a:ext uri="{9D8B030D-6E8A-4147-A177-3AD203B41FA5}">
                      <a16:colId xmlns:a16="http://schemas.microsoft.com/office/drawing/2014/main" val="20000"/>
                    </a:ext>
                  </a:extLst>
                </a:gridCol>
              </a:tblGrid>
              <a:tr h="222504">
                <a:tc>
                  <a:txBody>
                    <a:bodyPr/>
                    <a:lstStyle/>
                    <a:p>
                      <a:pPr algn="ctr" fontAlgn="b"/>
                      <a:r>
                        <a:rPr lang="en-US" sz="1200" u="none" strike="noStrike" dirty="0">
                          <a:effectLst/>
                        </a:rPr>
                        <a:t>Coefficients</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0"/>
                  </a:ext>
                </a:extLst>
              </a:tr>
              <a:tr h="222504">
                <a:tc>
                  <a:txBody>
                    <a:bodyPr/>
                    <a:lstStyle/>
                    <a:p>
                      <a:pPr algn="ctr" fontAlgn="b"/>
                      <a:r>
                        <a:rPr lang="en-US" sz="1200" u="none" strike="noStrike" dirty="0">
                          <a:effectLst/>
                        </a:rPr>
                        <a:t>Segment 2</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1"/>
                  </a:ext>
                </a:extLst>
              </a:tr>
              <a:tr h="222504">
                <a:tc>
                  <a:txBody>
                    <a:bodyPr/>
                    <a:lstStyle/>
                    <a:p>
                      <a:pPr algn="ctr" fontAlgn="b"/>
                      <a:r>
                        <a:rPr lang="en-US" sz="1200" u="none" strike="noStrike" dirty="0">
                          <a:effectLst/>
                        </a:rPr>
                        <a:t>1*</a:t>
                      </a:r>
                      <a:endParaRPr lang="en-US" sz="1200" b="0" i="0" u="none" strike="noStrike" dirty="0">
                        <a:solidFill>
                          <a:srgbClr val="000000"/>
                        </a:solidFill>
                        <a:effectLst/>
                        <a:latin typeface="Calibri"/>
                      </a:endParaRPr>
                    </a:p>
                  </a:txBody>
                  <a:tcPr marL="9052" marR="9052" marT="9052" marB="0" anchor="b">
                    <a:solidFill>
                      <a:srgbClr val="FFFF00"/>
                    </a:solidFill>
                  </a:tcPr>
                </a:tc>
                <a:extLst>
                  <a:ext uri="{0D108BD9-81ED-4DB2-BD59-A6C34878D82A}">
                    <a16:rowId xmlns:a16="http://schemas.microsoft.com/office/drawing/2014/main" val="10002"/>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3"/>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4"/>
                  </a:ext>
                </a:extLst>
              </a:tr>
              <a:tr h="222504">
                <a:tc>
                  <a:txBody>
                    <a:bodyPr/>
                    <a:lstStyle/>
                    <a:p>
                      <a:pPr algn="ctr" fontAlgn="b"/>
                      <a:r>
                        <a:rPr lang="en-US" sz="1200" u="none" strike="noStrike" dirty="0">
                          <a:effectLst/>
                        </a:rPr>
                        <a:t>0.7*</a:t>
                      </a:r>
                      <a:endParaRPr lang="en-US" sz="1200" b="0" i="0" u="none" strike="noStrike" dirty="0">
                        <a:solidFill>
                          <a:srgbClr val="000000"/>
                        </a:solidFill>
                        <a:effectLst/>
                        <a:latin typeface="Calibri"/>
                      </a:endParaRPr>
                    </a:p>
                  </a:txBody>
                  <a:tcPr marL="9052" marR="9052" marT="9052" marB="0" anchor="b">
                    <a:solidFill>
                      <a:srgbClr val="FFFF00"/>
                    </a:solidFill>
                  </a:tcPr>
                </a:tc>
                <a:extLst>
                  <a:ext uri="{0D108BD9-81ED-4DB2-BD59-A6C34878D82A}">
                    <a16:rowId xmlns:a16="http://schemas.microsoft.com/office/drawing/2014/main" val="10005"/>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6"/>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7"/>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8"/>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9"/>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0"/>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1"/>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2"/>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3"/>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4"/>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5"/>
                  </a:ext>
                </a:extLst>
              </a:tr>
              <a:tr h="222504">
                <a:tc>
                  <a:txBody>
                    <a:bodyPr/>
                    <a:lstStyle/>
                    <a:p>
                      <a:pPr algn="ctr" fontAlgn="b"/>
                      <a:r>
                        <a:rPr lang="en-US" sz="1200" u="none" strike="noStrike" dirty="0">
                          <a:effectLst/>
                        </a:rPr>
                        <a:t>1.1*</a:t>
                      </a:r>
                      <a:endParaRPr lang="en-US" sz="1200" b="0" i="0" u="none" strike="noStrike" dirty="0">
                        <a:solidFill>
                          <a:srgbClr val="000000"/>
                        </a:solidFill>
                        <a:effectLst/>
                        <a:latin typeface="Calibri"/>
                      </a:endParaRPr>
                    </a:p>
                  </a:txBody>
                  <a:tcPr marL="9052" marR="9052" marT="9052" marB="0" anchor="b">
                    <a:solidFill>
                      <a:srgbClr val="FFFF00"/>
                    </a:solidFill>
                  </a:tcPr>
                </a:tc>
                <a:extLst>
                  <a:ext uri="{0D108BD9-81ED-4DB2-BD59-A6C34878D82A}">
                    <a16:rowId xmlns:a16="http://schemas.microsoft.com/office/drawing/2014/main" val="10016"/>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7"/>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8"/>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9"/>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20"/>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21"/>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22"/>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23"/>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24"/>
                  </a:ext>
                </a:extLst>
              </a:tr>
            </a:tbl>
          </a:graphicData>
        </a:graphic>
      </p:graphicFrame>
      <p:graphicFrame>
        <p:nvGraphicFramePr>
          <p:cNvPr id="27" name="Table 26"/>
          <p:cNvGraphicFramePr>
            <a:graphicFrameLocks noGrp="1"/>
          </p:cNvGraphicFramePr>
          <p:nvPr>
            <p:extLst/>
          </p:nvPr>
        </p:nvGraphicFramePr>
        <p:xfrm>
          <a:off x="27992" y="914412"/>
          <a:ext cx="3505200" cy="5562600"/>
        </p:xfrm>
        <a:graphic>
          <a:graphicData uri="http://schemas.openxmlformats.org/drawingml/2006/table">
            <a:tbl>
              <a:tblPr>
                <a:tableStyleId>{35758FB7-9AC5-4552-8A53-C91805E547FA}</a:tableStyleId>
              </a:tblPr>
              <a:tblGrid>
                <a:gridCol w="1259989">
                  <a:extLst>
                    <a:ext uri="{9D8B030D-6E8A-4147-A177-3AD203B41FA5}">
                      <a16:colId xmlns:a16="http://schemas.microsoft.com/office/drawing/2014/main" val="20000"/>
                    </a:ext>
                  </a:extLst>
                </a:gridCol>
                <a:gridCol w="1256062">
                  <a:extLst>
                    <a:ext uri="{9D8B030D-6E8A-4147-A177-3AD203B41FA5}">
                      <a16:colId xmlns:a16="http://schemas.microsoft.com/office/drawing/2014/main" val="20001"/>
                    </a:ext>
                  </a:extLst>
                </a:gridCol>
                <a:gridCol w="989149">
                  <a:extLst>
                    <a:ext uri="{9D8B030D-6E8A-4147-A177-3AD203B41FA5}">
                      <a16:colId xmlns:a16="http://schemas.microsoft.com/office/drawing/2014/main" val="20002"/>
                    </a:ext>
                  </a:extLst>
                </a:gridCol>
              </a:tblGrid>
              <a:tr h="222504">
                <a:tc rowSpan="2">
                  <a:txBody>
                    <a:bodyPr/>
                    <a:lstStyle/>
                    <a:p>
                      <a:pPr algn="ctr" fontAlgn="ctr"/>
                      <a:r>
                        <a:rPr lang="en-US" sz="1200" u="none" strike="noStrike" dirty="0">
                          <a:effectLst/>
                        </a:rPr>
                        <a:t>Dimension</a:t>
                      </a:r>
                      <a:endParaRPr lang="en-US" sz="1200" b="0" i="0" u="none" strike="noStrike" dirty="0">
                        <a:solidFill>
                          <a:srgbClr val="000000"/>
                        </a:solidFill>
                        <a:effectLst/>
                        <a:latin typeface="Calibri"/>
                      </a:endParaRPr>
                    </a:p>
                  </a:txBody>
                  <a:tcPr marL="9052" marR="9052" marT="9052" marB="0" anchor="ctr"/>
                </a:tc>
                <a:tc>
                  <a:txBody>
                    <a:bodyPr/>
                    <a:lstStyle/>
                    <a:p>
                      <a:pPr algn="ctr" fontAlgn="b"/>
                      <a:r>
                        <a:rPr lang="en-US" sz="1200" u="none" strike="noStrike" dirty="0">
                          <a:effectLst/>
                        </a:rPr>
                        <a:t>Variables</a:t>
                      </a:r>
                      <a:endParaRPr lang="en-US" sz="1200" b="0" i="0" u="none" strike="noStrike" dirty="0">
                        <a:solidFill>
                          <a:srgbClr val="000000"/>
                        </a:solidFill>
                        <a:effectLst/>
                        <a:latin typeface="Calibri"/>
                      </a:endParaRPr>
                    </a:p>
                  </a:txBody>
                  <a:tcPr marL="9052" marR="9052" marT="9052" marB="0" anchor="b"/>
                </a:tc>
                <a:tc>
                  <a:txBody>
                    <a:bodyPr/>
                    <a:lstStyle/>
                    <a:p>
                      <a:pPr algn="ctr" fontAlgn="b"/>
                      <a:r>
                        <a:rPr lang="en-US" sz="1200" u="none" strike="noStrike" dirty="0">
                          <a:effectLst/>
                        </a:rPr>
                        <a:t>Coefficients</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0"/>
                  </a:ext>
                </a:extLst>
              </a:tr>
              <a:tr h="222504">
                <a:tc vMerge="1">
                  <a:txBody>
                    <a:bodyPr/>
                    <a:lstStyle/>
                    <a:p>
                      <a:endParaRPr lang="en-US"/>
                    </a:p>
                  </a:txBody>
                  <a:tcPr/>
                </a:tc>
                <a:tc>
                  <a:txBody>
                    <a:bodyPr/>
                    <a:lstStyle/>
                    <a:p>
                      <a:pPr algn="ctr" fontAlgn="b"/>
                      <a:r>
                        <a:rPr lang="en-US" sz="1200" u="none" strike="noStrike" dirty="0">
                          <a:effectLst/>
                        </a:rPr>
                        <a:t>Segment</a:t>
                      </a:r>
                      <a:endParaRPr lang="en-US" sz="1200" b="0" i="0" u="none" strike="noStrike" dirty="0">
                        <a:solidFill>
                          <a:srgbClr val="000000"/>
                        </a:solidFill>
                        <a:effectLst/>
                        <a:latin typeface="Calibri"/>
                      </a:endParaRPr>
                    </a:p>
                  </a:txBody>
                  <a:tcPr marL="9052" marR="9052" marT="9052" marB="0" anchor="b"/>
                </a:tc>
                <a:tc>
                  <a:txBody>
                    <a:bodyPr/>
                    <a:lstStyle/>
                    <a:p>
                      <a:pPr algn="ctr" fontAlgn="b"/>
                      <a:r>
                        <a:rPr lang="en-US" sz="1200" u="none" strike="noStrike" dirty="0">
                          <a:effectLst/>
                        </a:rPr>
                        <a:t>Segment 1</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1"/>
                  </a:ext>
                </a:extLst>
              </a:tr>
              <a:tr h="222504">
                <a:tc>
                  <a:txBody>
                    <a:bodyPr/>
                    <a:lstStyle/>
                    <a:p>
                      <a:pPr algn="ctr" fontAlgn="ctr"/>
                      <a:r>
                        <a:rPr lang="en-US" sz="1200" u="none" strike="noStrike" dirty="0">
                          <a:effectLst/>
                        </a:rPr>
                        <a:t>Intercept</a:t>
                      </a:r>
                      <a:endParaRPr lang="en-US" sz="1200" b="0" i="0" u="none" strike="noStrike" dirty="0">
                        <a:solidFill>
                          <a:srgbClr val="000000"/>
                        </a:solidFill>
                        <a:effectLst/>
                        <a:latin typeface="Calibri"/>
                      </a:endParaRPr>
                    </a:p>
                  </a:txBody>
                  <a:tcPr marL="9052" marR="9052" marT="9052" marB="0" anchor="ctr"/>
                </a:tc>
                <a:tc>
                  <a:txBody>
                    <a:bodyPr/>
                    <a:lstStyle/>
                    <a:p>
                      <a:pPr algn="ctr" fontAlgn="b"/>
                      <a:r>
                        <a:rPr lang="en-US" sz="1200" u="none" strike="noStrike">
                          <a:effectLst/>
                        </a:rPr>
                        <a:t>Intercept</a:t>
                      </a:r>
                      <a:endParaRPr lang="en-US" sz="1200" b="0" i="0" u="none" strike="noStrike">
                        <a:solidFill>
                          <a:srgbClr val="000000"/>
                        </a:solidFill>
                        <a:effectLst/>
                        <a:latin typeface="Calibri"/>
                      </a:endParaRPr>
                    </a:p>
                  </a:txBody>
                  <a:tcPr marL="9052" marR="9052" marT="9052" marB="0" anchor="b"/>
                </a:tc>
                <a:tc>
                  <a:txBody>
                    <a:bodyPr/>
                    <a:lstStyle/>
                    <a:p>
                      <a:pPr algn="ctr" fontAlgn="b"/>
                      <a:r>
                        <a:rPr lang="en-US" sz="1200" u="none" strike="noStrike" dirty="0">
                          <a:effectLst/>
                        </a:rPr>
                        <a:t>0.5*</a:t>
                      </a:r>
                      <a:endParaRPr lang="en-US" sz="1200" b="0" i="0" u="none" strike="noStrike" dirty="0">
                        <a:solidFill>
                          <a:srgbClr val="000000"/>
                        </a:solidFill>
                        <a:effectLst/>
                        <a:latin typeface="Calibri"/>
                      </a:endParaRPr>
                    </a:p>
                  </a:txBody>
                  <a:tcPr marL="9052" marR="9052" marT="9052" marB="0" anchor="b">
                    <a:solidFill>
                      <a:srgbClr val="FFFF00"/>
                    </a:solidFill>
                  </a:tcPr>
                </a:tc>
                <a:extLst>
                  <a:ext uri="{0D108BD9-81ED-4DB2-BD59-A6C34878D82A}">
                    <a16:rowId xmlns:a16="http://schemas.microsoft.com/office/drawing/2014/main" val="10002"/>
                  </a:ext>
                </a:extLst>
              </a:tr>
              <a:tr h="222504">
                <a:tc rowSpan="5">
                  <a:txBody>
                    <a:bodyPr/>
                    <a:lstStyle/>
                    <a:p>
                      <a:pPr algn="ctr" fontAlgn="ctr"/>
                      <a:r>
                        <a:rPr lang="en-US" sz="1200" u="none" strike="noStrike" dirty="0">
                          <a:effectLst/>
                        </a:rPr>
                        <a:t>Reliability</a:t>
                      </a:r>
                      <a:endParaRPr lang="en-US" sz="1200" b="0" i="0" u="none" strike="noStrike" dirty="0">
                        <a:solidFill>
                          <a:srgbClr val="000000"/>
                        </a:solidFill>
                        <a:effectLst/>
                        <a:latin typeface="Calibri"/>
                      </a:endParaRPr>
                    </a:p>
                  </a:txBody>
                  <a:tcPr marL="9052" marR="9052" marT="9052" marB="0" anchor="ctr"/>
                </a:tc>
                <a:tc>
                  <a:txBody>
                    <a:bodyPr/>
                    <a:lstStyle/>
                    <a:p>
                      <a:pPr algn="ctr" fontAlgn="b"/>
                      <a:r>
                        <a:rPr lang="en-US" sz="1200" u="none" strike="noStrike" dirty="0">
                          <a:effectLst/>
                        </a:rPr>
                        <a:t>Reliability1</a:t>
                      </a:r>
                      <a:endParaRPr lang="en-US" sz="1200" b="0" i="0" u="none" strike="noStrike" dirty="0">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3"/>
                  </a:ext>
                </a:extLst>
              </a:tr>
              <a:tr h="222504">
                <a:tc vMerge="1">
                  <a:txBody>
                    <a:bodyPr/>
                    <a:lstStyle/>
                    <a:p>
                      <a:endParaRPr lang="en-US"/>
                    </a:p>
                  </a:txBody>
                  <a:tcPr/>
                </a:tc>
                <a:tc>
                  <a:txBody>
                    <a:bodyPr/>
                    <a:lstStyle/>
                    <a:p>
                      <a:pPr algn="ctr" fontAlgn="b"/>
                      <a:r>
                        <a:rPr lang="en-US" sz="1200" u="none" strike="noStrike" dirty="0">
                          <a:effectLst/>
                        </a:rPr>
                        <a:t>Reliability2</a:t>
                      </a:r>
                      <a:endParaRPr lang="en-US" sz="1200" b="0" i="0" u="none" strike="noStrike" dirty="0">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4"/>
                  </a:ext>
                </a:extLst>
              </a:tr>
              <a:tr h="222504">
                <a:tc vMerge="1">
                  <a:txBody>
                    <a:bodyPr/>
                    <a:lstStyle/>
                    <a:p>
                      <a:endParaRPr lang="en-US"/>
                    </a:p>
                  </a:txBody>
                  <a:tcPr/>
                </a:tc>
                <a:tc>
                  <a:txBody>
                    <a:bodyPr/>
                    <a:lstStyle/>
                    <a:p>
                      <a:pPr algn="ctr" fontAlgn="b"/>
                      <a:r>
                        <a:rPr lang="en-US" sz="1200" u="none" strike="noStrike">
                          <a:effectLst/>
                        </a:rPr>
                        <a:t>Reliability3</a:t>
                      </a:r>
                      <a:endParaRPr lang="en-US" sz="1200" b="0" i="0" u="none" strike="noStrike">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5"/>
                  </a:ext>
                </a:extLst>
              </a:tr>
              <a:tr h="222504">
                <a:tc vMerge="1">
                  <a:txBody>
                    <a:bodyPr/>
                    <a:lstStyle/>
                    <a:p>
                      <a:endParaRPr lang="en-US"/>
                    </a:p>
                  </a:txBody>
                  <a:tcPr/>
                </a:tc>
                <a:tc>
                  <a:txBody>
                    <a:bodyPr/>
                    <a:lstStyle/>
                    <a:p>
                      <a:pPr algn="ctr" fontAlgn="b"/>
                      <a:r>
                        <a:rPr lang="en-US" sz="1200" u="none" strike="noStrike" dirty="0">
                          <a:effectLst/>
                        </a:rPr>
                        <a:t>Reliability4</a:t>
                      </a:r>
                      <a:endParaRPr lang="en-US" sz="1200" b="0" i="0" u="none" strike="noStrike" dirty="0">
                        <a:solidFill>
                          <a:srgbClr val="000000"/>
                        </a:solidFill>
                        <a:effectLst/>
                        <a:latin typeface="Calibri"/>
                      </a:endParaRPr>
                    </a:p>
                  </a:txBody>
                  <a:tcPr marL="9052" marR="9052" marT="9052" marB="0" anchor="b"/>
                </a:tc>
                <a:tc>
                  <a:txBody>
                    <a:bodyPr/>
                    <a:lstStyle/>
                    <a:p>
                      <a:pPr algn="ctr" fontAlgn="b"/>
                      <a:r>
                        <a:rPr lang="en-US" sz="1200" u="none" strike="noStrike" dirty="0">
                          <a:effectLst/>
                        </a:rPr>
                        <a:t>0.5*</a:t>
                      </a:r>
                      <a:endParaRPr lang="en-US" sz="1200" b="0" i="0" u="none" strike="noStrike" dirty="0">
                        <a:solidFill>
                          <a:srgbClr val="000000"/>
                        </a:solidFill>
                        <a:effectLst/>
                        <a:latin typeface="Calibri"/>
                      </a:endParaRPr>
                    </a:p>
                  </a:txBody>
                  <a:tcPr marL="9052" marR="9052" marT="9052" marB="0" anchor="b">
                    <a:solidFill>
                      <a:srgbClr val="FFFF00"/>
                    </a:solidFill>
                  </a:tcPr>
                </a:tc>
                <a:extLst>
                  <a:ext uri="{0D108BD9-81ED-4DB2-BD59-A6C34878D82A}">
                    <a16:rowId xmlns:a16="http://schemas.microsoft.com/office/drawing/2014/main" val="10006"/>
                  </a:ext>
                </a:extLst>
              </a:tr>
              <a:tr h="222504">
                <a:tc vMerge="1">
                  <a:txBody>
                    <a:bodyPr/>
                    <a:lstStyle/>
                    <a:p>
                      <a:endParaRPr lang="en-US"/>
                    </a:p>
                  </a:txBody>
                  <a:tcPr/>
                </a:tc>
                <a:tc>
                  <a:txBody>
                    <a:bodyPr/>
                    <a:lstStyle/>
                    <a:p>
                      <a:pPr algn="ctr" fontAlgn="b"/>
                      <a:r>
                        <a:rPr lang="en-US" sz="1200" u="none" strike="noStrike" dirty="0">
                          <a:effectLst/>
                        </a:rPr>
                        <a:t>Reliability5</a:t>
                      </a:r>
                      <a:endParaRPr lang="en-US" sz="1200" b="0" i="0" u="none" strike="noStrike" dirty="0">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7"/>
                  </a:ext>
                </a:extLst>
              </a:tr>
              <a:tr h="222504">
                <a:tc rowSpan="5">
                  <a:txBody>
                    <a:bodyPr/>
                    <a:lstStyle/>
                    <a:p>
                      <a:pPr algn="ctr" fontAlgn="ctr"/>
                      <a:r>
                        <a:rPr lang="en-US" sz="1200" u="none" strike="noStrike" dirty="0">
                          <a:effectLst/>
                        </a:rPr>
                        <a:t>Empathy</a:t>
                      </a:r>
                      <a:endParaRPr lang="en-US" sz="1200" b="0" i="0" u="none" strike="noStrike" dirty="0">
                        <a:solidFill>
                          <a:srgbClr val="000000"/>
                        </a:solidFill>
                        <a:effectLst/>
                        <a:latin typeface="Calibri"/>
                      </a:endParaRPr>
                    </a:p>
                  </a:txBody>
                  <a:tcPr marL="9052" marR="9052" marT="9052" marB="0" anchor="ctr"/>
                </a:tc>
                <a:tc>
                  <a:txBody>
                    <a:bodyPr/>
                    <a:lstStyle/>
                    <a:p>
                      <a:pPr algn="ctr" fontAlgn="b"/>
                      <a:r>
                        <a:rPr lang="en-US" sz="1200" u="none" strike="noStrike" dirty="0">
                          <a:effectLst/>
                        </a:rPr>
                        <a:t>Empathy1</a:t>
                      </a:r>
                      <a:endParaRPr lang="en-US" sz="1200" b="0" i="0" u="none" strike="noStrike" dirty="0">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8"/>
                  </a:ext>
                </a:extLst>
              </a:tr>
              <a:tr h="222504">
                <a:tc vMerge="1">
                  <a:txBody>
                    <a:bodyPr/>
                    <a:lstStyle/>
                    <a:p>
                      <a:endParaRPr lang="en-US"/>
                    </a:p>
                  </a:txBody>
                  <a:tcPr/>
                </a:tc>
                <a:tc>
                  <a:txBody>
                    <a:bodyPr/>
                    <a:lstStyle/>
                    <a:p>
                      <a:pPr algn="ctr" fontAlgn="b"/>
                      <a:r>
                        <a:rPr lang="en-US" sz="1200" u="none" strike="noStrike" dirty="0">
                          <a:effectLst/>
                        </a:rPr>
                        <a:t>Empathy2</a:t>
                      </a:r>
                      <a:endParaRPr lang="en-US" sz="1200" b="0" i="0" u="none" strike="noStrike" dirty="0">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9"/>
                  </a:ext>
                </a:extLst>
              </a:tr>
              <a:tr h="222504">
                <a:tc vMerge="1">
                  <a:txBody>
                    <a:bodyPr/>
                    <a:lstStyle/>
                    <a:p>
                      <a:endParaRPr lang="en-US"/>
                    </a:p>
                  </a:txBody>
                  <a:tcPr/>
                </a:tc>
                <a:tc>
                  <a:txBody>
                    <a:bodyPr/>
                    <a:lstStyle/>
                    <a:p>
                      <a:pPr algn="ctr" fontAlgn="b"/>
                      <a:r>
                        <a:rPr lang="en-US" sz="1200" u="none" strike="noStrike" dirty="0">
                          <a:effectLst/>
                        </a:rPr>
                        <a:t>Empathy3</a:t>
                      </a:r>
                      <a:endParaRPr lang="en-US" sz="1200" b="0" i="0" u="none" strike="noStrike" dirty="0">
                        <a:solidFill>
                          <a:srgbClr val="000000"/>
                        </a:solidFill>
                        <a:effectLst/>
                        <a:latin typeface="Calibri"/>
                      </a:endParaRPr>
                    </a:p>
                  </a:txBody>
                  <a:tcPr marL="9052" marR="9052" marT="9052" marB="0" anchor="b"/>
                </a:tc>
                <a:tc>
                  <a:txBody>
                    <a:bodyPr/>
                    <a:lstStyle/>
                    <a:p>
                      <a:pPr algn="ctr" fontAlgn="b"/>
                      <a:r>
                        <a:rPr lang="en-US" sz="1200" b="0" i="0" u="none" strike="noStrike" dirty="0">
                          <a:solidFill>
                            <a:schemeClr val="dk1"/>
                          </a:solidFill>
                          <a:effectLst/>
                          <a:latin typeface="+mn-lt"/>
                        </a:rPr>
                        <a:t>1.6*</a:t>
                      </a:r>
                      <a:endParaRPr lang="en-US" sz="1200" b="0" i="0" u="none" strike="noStrike" dirty="0">
                        <a:solidFill>
                          <a:srgbClr val="000000"/>
                        </a:solidFill>
                        <a:effectLst/>
                        <a:latin typeface="Calibri"/>
                      </a:endParaRPr>
                    </a:p>
                  </a:txBody>
                  <a:tcPr marL="9052" marR="9052" marT="9052" marB="0" anchor="b">
                    <a:solidFill>
                      <a:srgbClr val="FFFF00"/>
                    </a:solidFill>
                  </a:tcPr>
                </a:tc>
                <a:extLst>
                  <a:ext uri="{0D108BD9-81ED-4DB2-BD59-A6C34878D82A}">
                    <a16:rowId xmlns:a16="http://schemas.microsoft.com/office/drawing/2014/main" val="10010"/>
                  </a:ext>
                </a:extLst>
              </a:tr>
              <a:tr h="222504">
                <a:tc vMerge="1">
                  <a:txBody>
                    <a:bodyPr/>
                    <a:lstStyle/>
                    <a:p>
                      <a:endParaRPr lang="en-US"/>
                    </a:p>
                  </a:txBody>
                  <a:tcPr/>
                </a:tc>
                <a:tc>
                  <a:txBody>
                    <a:bodyPr/>
                    <a:lstStyle/>
                    <a:p>
                      <a:pPr algn="ctr" fontAlgn="b"/>
                      <a:r>
                        <a:rPr lang="en-US" sz="1200" u="none" strike="noStrike" dirty="0">
                          <a:effectLst/>
                        </a:rPr>
                        <a:t>Empathy4</a:t>
                      </a:r>
                      <a:endParaRPr lang="en-US" sz="1200" b="0" i="0" u="none" strike="noStrike" dirty="0">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1"/>
                  </a:ext>
                </a:extLst>
              </a:tr>
              <a:tr h="222504">
                <a:tc vMerge="1">
                  <a:txBody>
                    <a:bodyPr/>
                    <a:lstStyle/>
                    <a:p>
                      <a:endParaRPr lang="en-US"/>
                    </a:p>
                  </a:txBody>
                  <a:tcPr/>
                </a:tc>
                <a:tc>
                  <a:txBody>
                    <a:bodyPr/>
                    <a:lstStyle/>
                    <a:p>
                      <a:pPr algn="ctr" fontAlgn="b"/>
                      <a:r>
                        <a:rPr lang="en-US" sz="1200" u="none" strike="noStrike" dirty="0">
                          <a:effectLst/>
                        </a:rPr>
                        <a:t>Empathy5</a:t>
                      </a:r>
                      <a:endParaRPr lang="en-US" sz="1200" b="0" i="0" u="none" strike="noStrike" dirty="0">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2"/>
                  </a:ext>
                </a:extLst>
              </a:tr>
              <a:tr h="222504">
                <a:tc rowSpan="4">
                  <a:txBody>
                    <a:bodyPr/>
                    <a:lstStyle/>
                    <a:p>
                      <a:pPr algn="ctr" fontAlgn="ctr"/>
                      <a:r>
                        <a:rPr lang="en-US" sz="1200" u="none" strike="noStrike" dirty="0">
                          <a:effectLst/>
                        </a:rPr>
                        <a:t>Tangibles</a:t>
                      </a:r>
                      <a:endParaRPr lang="en-US" sz="1200" b="0" i="0" u="none" strike="noStrike" dirty="0">
                        <a:solidFill>
                          <a:srgbClr val="000000"/>
                        </a:solidFill>
                        <a:effectLst/>
                        <a:latin typeface="Calibri"/>
                      </a:endParaRPr>
                    </a:p>
                  </a:txBody>
                  <a:tcPr marL="9052" marR="9052" marT="9052" marB="0" anchor="ctr"/>
                </a:tc>
                <a:tc>
                  <a:txBody>
                    <a:bodyPr/>
                    <a:lstStyle/>
                    <a:p>
                      <a:pPr algn="ctr" fontAlgn="b"/>
                      <a:r>
                        <a:rPr lang="en-US" sz="1200" u="none" strike="noStrike" dirty="0">
                          <a:effectLst/>
                        </a:rPr>
                        <a:t>Tangibles1</a:t>
                      </a:r>
                      <a:endParaRPr lang="en-US" sz="1200" b="0" i="0" u="none" strike="noStrike" dirty="0">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3"/>
                  </a:ext>
                </a:extLst>
              </a:tr>
              <a:tr h="222504">
                <a:tc vMerge="1">
                  <a:txBody>
                    <a:bodyPr/>
                    <a:lstStyle/>
                    <a:p>
                      <a:endParaRPr lang="en-US"/>
                    </a:p>
                  </a:txBody>
                  <a:tcPr/>
                </a:tc>
                <a:tc>
                  <a:txBody>
                    <a:bodyPr/>
                    <a:lstStyle/>
                    <a:p>
                      <a:pPr algn="ctr" fontAlgn="b"/>
                      <a:r>
                        <a:rPr lang="en-US" sz="1200" u="none" strike="noStrike">
                          <a:effectLst/>
                        </a:rPr>
                        <a:t>Tangibles2</a:t>
                      </a:r>
                      <a:endParaRPr lang="en-US" sz="1200" b="0" i="0" u="none" strike="noStrike">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4"/>
                  </a:ext>
                </a:extLst>
              </a:tr>
              <a:tr h="222504">
                <a:tc vMerge="1">
                  <a:txBody>
                    <a:bodyPr/>
                    <a:lstStyle/>
                    <a:p>
                      <a:endParaRPr lang="en-US"/>
                    </a:p>
                  </a:txBody>
                  <a:tcPr/>
                </a:tc>
                <a:tc>
                  <a:txBody>
                    <a:bodyPr/>
                    <a:lstStyle/>
                    <a:p>
                      <a:pPr algn="ctr" fontAlgn="b"/>
                      <a:r>
                        <a:rPr lang="en-US" sz="1200" u="none" strike="noStrike">
                          <a:effectLst/>
                        </a:rPr>
                        <a:t>Tangibles3</a:t>
                      </a:r>
                      <a:endParaRPr lang="en-US" sz="1200" b="0" i="0" u="none" strike="noStrike">
                        <a:solidFill>
                          <a:srgbClr val="000000"/>
                        </a:solidFill>
                        <a:effectLst/>
                        <a:latin typeface="Calibri"/>
                      </a:endParaRPr>
                    </a:p>
                  </a:txBody>
                  <a:tcPr marL="9052" marR="9052" marT="9052" marB="0" anchor="b"/>
                </a:tc>
                <a:tc>
                  <a:txBody>
                    <a:bodyPr/>
                    <a:lstStyle/>
                    <a:p>
                      <a:pPr marL="0" algn="ctr" rtl="0" eaLnBrk="1" fontAlgn="b" latinLnBrk="0" hangingPunct="1"/>
                      <a:r>
                        <a:rPr kumimoji="0" lang="en-US" sz="1200" u="none" strike="noStrike" kern="1200" dirty="0">
                          <a:effectLst/>
                        </a:rPr>
                        <a:t>0</a:t>
                      </a:r>
                      <a:endParaRPr kumimoji="0" lang="en-US" sz="1200" u="none" strike="noStrike" kern="1200" dirty="0">
                        <a:solidFill>
                          <a:schemeClr val="dk1"/>
                        </a:solidFill>
                        <a:effectLst/>
                        <a:latin typeface="+mn-lt"/>
                        <a:ea typeface="+mn-ea"/>
                        <a:cs typeface="+mn-cs"/>
                      </a:endParaRPr>
                    </a:p>
                  </a:txBody>
                  <a:tcPr marL="9052" marR="9052" marT="9052" marB="0" anchor="b"/>
                </a:tc>
                <a:extLst>
                  <a:ext uri="{0D108BD9-81ED-4DB2-BD59-A6C34878D82A}">
                    <a16:rowId xmlns:a16="http://schemas.microsoft.com/office/drawing/2014/main" val="10015"/>
                  </a:ext>
                </a:extLst>
              </a:tr>
              <a:tr h="222504">
                <a:tc vMerge="1">
                  <a:txBody>
                    <a:bodyPr/>
                    <a:lstStyle/>
                    <a:p>
                      <a:endParaRPr lang="en-US"/>
                    </a:p>
                  </a:txBody>
                  <a:tcPr/>
                </a:tc>
                <a:tc>
                  <a:txBody>
                    <a:bodyPr/>
                    <a:lstStyle/>
                    <a:p>
                      <a:pPr algn="ctr" fontAlgn="b"/>
                      <a:r>
                        <a:rPr lang="en-US" sz="1200" u="none" strike="noStrike">
                          <a:effectLst/>
                        </a:rPr>
                        <a:t>Tangibles4</a:t>
                      </a:r>
                      <a:endParaRPr lang="en-US" sz="1200" b="0" i="0" u="none" strike="noStrike">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6"/>
                  </a:ext>
                </a:extLst>
              </a:tr>
              <a:tr h="222504">
                <a:tc rowSpan="4">
                  <a:txBody>
                    <a:bodyPr/>
                    <a:lstStyle/>
                    <a:p>
                      <a:pPr algn="ctr" fontAlgn="ctr"/>
                      <a:r>
                        <a:rPr lang="en-US" sz="1200" u="none" strike="noStrike" dirty="0">
                          <a:effectLst/>
                        </a:rPr>
                        <a:t>Responsiveness</a:t>
                      </a:r>
                      <a:endParaRPr lang="en-US" sz="1200" b="0" i="0" u="none" strike="noStrike" dirty="0">
                        <a:solidFill>
                          <a:srgbClr val="000000"/>
                        </a:solidFill>
                        <a:effectLst/>
                        <a:latin typeface="Calibri"/>
                      </a:endParaRPr>
                    </a:p>
                  </a:txBody>
                  <a:tcPr marL="9052" marR="9052" marT="9052" marB="0" anchor="ctr"/>
                </a:tc>
                <a:tc>
                  <a:txBody>
                    <a:bodyPr/>
                    <a:lstStyle/>
                    <a:p>
                      <a:pPr algn="ctr" fontAlgn="b"/>
                      <a:r>
                        <a:rPr lang="en-US" sz="1200" u="none" strike="noStrike" dirty="0">
                          <a:effectLst/>
                        </a:rPr>
                        <a:t>Responsiveness1</a:t>
                      </a:r>
                      <a:endParaRPr lang="en-US" sz="1200" b="0" i="0" u="none" strike="noStrike" dirty="0">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7"/>
                  </a:ext>
                </a:extLst>
              </a:tr>
              <a:tr h="222504">
                <a:tc vMerge="1">
                  <a:txBody>
                    <a:bodyPr/>
                    <a:lstStyle/>
                    <a:p>
                      <a:endParaRPr lang="en-US"/>
                    </a:p>
                  </a:txBody>
                  <a:tcPr/>
                </a:tc>
                <a:tc>
                  <a:txBody>
                    <a:bodyPr/>
                    <a:lstStyle/>
                    <a:p>
                      <a:pPr algn="ctr" fontAlgn="b"/>
                      <a:r>
                        <a:rPr lang="en-US" sz="1200" u="none" strike="noStrike" dirty="0">
                          <a:effectLst/>
                        </a:rPr>
                        <a:t>Responsiveness2</a:t>
                      </a:r>
                      <a:endParaRPr lang="en-US" sz="1200" b="0" i="0" u="none" strike="noStrike" dirty="0">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8"/>
                  </a:ext>
                </a:extLst>
              </a:tr>
              <a:tr h="222504">
                <a:tc vMerge="1">
                  <a:txBody>
                    <a:bodyPr/>
                    <a:lstStyle/>
                    <a:p>
                      <a:endParaRPr lang="en-US"/>
                    </a:p>
                  </a:txBody>
                  <a:tcPr/>
                </a:tc>
                <a:tc>
                  <a:txBody>
                    <a:bodyPr/>
                    <a:lstStyle/>
                    <a:p>
                      <a:pPr algn="ctr" fontAlgn="b"/>
                      <a:r>
                        <a:rPr lang="en-US" sz="1200" u="none" strike="noStrike" dirty="0">
                          <a:effectLst/>
                        </a:rPr>
                        <a:t>Responsiveness3</a:t>
                      </a:r>
                      <a:endParaRPr lang="en-US" sz="1200" b="0" i="0" u="none" strike="noStrike" dirty="0">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9"/>
                  </a:ext>
                </a:extLst>
              </a:tr>
              <a:tr h="222504">
                <a:tc vMerge="1">
                  <a:txBody>
                    <a:bodyPr/>
                    <a:lstStyle/>
                    <a:p>
                      <a:endParaRPr lang="en-US"/>
                    </a:p>
                  </a:txBody>
                  <a:tcPr/>
                </a:tc>
                <a:tc>
                  <a:txBody>
                    <a:bodyPr/>
                    <a:lstStyle/>
                    <a:p>
                      <a:pPr algn="ctr" fontAlgn="b"/>
                      <a:r>
                        <a:rPr lang="en-US" sz="1200" u="none" strike="noStrike" dirty="0">
                          <a:effectLst/>
                        </a:rPr>
                        <a:t>Responsiveness4</a:t>
                      </a:r>
                      <a:endParaRPr lang="en-US" sz="1200" b="0" i="0" u="none" strike="noStrike" dirty="0">
                        <a:solidFill>
                          <a:srgbClr val="000000"/>
                        </a:solidFill>
                        <a:effectLst/>
                        <a:latin typeface="Calibri"/>
                      </a:endParaRPr>
                    </a:p>
                  </a:txBody>
                  <a:tcPr marL="9052" marR="9052" marT="9052" marB="0" anchor="b"/>
                </a:tc>
                <a:tc>
                  <a:txBody>
                    <a:bodyPr/>
                    <a:lstStyle/>
                    <a:p>
                      <a:pPr algn="ctr" fontAlgn="b"/>
                      <a:r>
                        <a:rPr lang="en-US" sz="1200" u="none" strike="noStrike" dirty="0">
                          <a:effectLst/>
                        </a:rPr>
                        <a:t>1*</a:t>
                      </a:r>
                      <a:endParaRPr lang="en-US" sz="1200" b="0" i="0" u="none" strike="noStrike" dirty="0">
                        <a:solidFill>
                          <a:srgbClr val="000000"/>
                        </a:solidFill>
                        <a:effectLst/>
                        <a:latin typeface="Calibri"/>
                      </a:endParaRPr>
                    </a:p>
                  </a:txBody>
                  <a:tcPr marL="9052" marR="9052" marT="9052" marB="0" anchor="b">
                    <a:solidFill>
                      <a:srgbClr val="FFFF00"/>
                    </a:solidFill>
                  </a:tcPr>
                </a:tc>
                <a:extLst>
                  <a:ext uri="{0D108BD9-81ED-4DB2-BD59-A6C34878D82A}">
                    <a16:rowId xmlns:a16="http://schemas.microsoft.com/office/drawing/2014/main" val="10020"/>
                  </a:ext>
                </a:extLst>
              </a:tr>
              <a:tr h="222504">
                <a:tc rowSpan="4">
                  <a:txBody>
                    <a:bodyPr/>
                    <a:lstStyle/>
                    <a:p>
                      <a:pPr algn="ctr" fontAlgn="ctr"/>
                      <a:r>
                        <a:rPr lang="en-US" sz="1200" u="none" strike="noStrike" dirty="0">
                          <a:effectLst/>
                        </a:rPr>
                        <a:t>Assurance</a:t>
                      </a:r>
                      <a:endParaRPr lang="en-US" sz="1200" b="0" i="0" u="none" strike="noStrike" dirty="0">
                        <a:solidFill>
                          <a:srgbClr val="000000"/>
                        </a:solidFill>
                        <a:effectLst/>
                        <a:latin typeface="Calibri"/>
                      </a:endParaRPr>
                    </a:p>
                  </a:txBody>
                  <a:tcPr marL="9052" marR="9052" marT="9052" marB="0" anchor="ctr"/>
                </a:tc>
                <a:tc>
                  <a:txBody>
                    <a:bodyPr/>
                    <a:lstStyle/>
                    <a:p>
                      <a:pPr algn="ctr" fontAlgn="b"/>
                      <a:r>
                        <a:rPr lang="en-US" sz="1200" u="none" strike="noStrike" dirty="0">
                          <a:effectLst/>
                        </a:rPr>
                        <a:t>Assurance1</a:t>
                      </a:r>
                      <a:endParaRPr lang="en-US" sz="1200" b="0" i="0" u="none" strike="noStrike" dirty="0">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21"/>
                  </a:ext>
                </a:extLst>
              </a:tr>
              <a:tr h="222504">
                <a:tc vMerge="1">
                  <a:txBody>
                    <a:bodyPr/>
                    <a:lstStyle/>
                    <a:p>
                      <a:endParaRPr lang="en-US"/>
                    </a:p>
                  </a:txBody>
                  <a:tcPr/>
                </a:tc>
                <a:tc>
                  <a:txBody>
                    <a:bodyPr/>
                    <a:lstStyle/>
                    <a:p>
                      <a:pPr algn="ctr" fontAlgn="b"/>
                      <a:r>
                        <a:rPr lang="en-US" sz="1200" u="none" strike="noStrike">
                          <a:effectLst/>
                        </a:rPr>
                        <a:t>Assurance2</a:t>
                      </a:r>
                      <a:endParaRPr lang="en-US" sz="1200" b="0" i="0" u="none" strike="noStrike">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22"/>
                  </a:ext>
                </a:extLst>
              </a:tr>
              <a:tr h="222504">
                <a:tc vMerge="1">
                  <a:txBody>
                    <a:bodyPr/>
                    <a:lstStyle/>
                    <a:p>
                      <a:endParaRPr lang="en-US"/>
                    </a:p>
                  </a:txBody>
                  <a:tcPr/>
                </a:tc>
                <a:tc>
                  <a:txBody>
                    <a:bodyPr/>
                    <a:lstStyle/>
                    <a:p>
                      <a:pPr algn="ctr" fontAlgn="b"/>
                      <a:r>
                        <a:rPr lang="en-US" sz="1200" u="none" strike="noStrike">
                          <a:effectLst/>
                        </a:rPr>
                        <a:t>Assurance3</a:t>
                      </a:r>
                      <a:endParaRPr lang="en-US" sz="1200" b="0" i="0" u="none" strike="noStrike">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23"/>
                  </a:ext>
                </a:extLst>
              </a:tr>
              <a:tr h="222504">
                <a:tc vMerge="1">
                  <a:txBody>
                    <a:bodyPr/>
                    <a:lstStyle/>
                    <a:p>
                      <a:endParaRPr lang="en-US"/>
                    </a:p>
                  </a:txBody>
                  <a:tcPr/>
                </a:tc>
                <a:tc>
                  <a:txBody>
                    <a:bodyPr/>
                    <a:lstStyle/>
                    <a:p>
                      <a:pPr algn="ctr" fontAlgn="b"/>
                      <a:r>
                        <a:rPr lang="en-US" sz="1200" u="none" strike="noStrike" dirty="0">
                          <a:effectLst/>
                        </a:rPr>
                        <a:t>Assurance4</a:t>
                      </a:r>
                      <a:endParaRPr lang="en-US" sz="1200" b="0" i="0" u="none" strike="noStrike" dirty="0">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24"/>
                  </a:ext>
                </a:extLst>
              </a:tr>
            </a:tbl>
          </a:graphicData>
        </a:graphic>
      </p:graphicFrame>
      <p:sp>
        <p:nvSpPr>
          <p:cNvPr id="28" name="Oval 27"/>
          <p:cNvSpPr/>
          <p:nvPr/>
        </p:nvSpPr>
        <p:spPr>
          <a:xfrm>
            <a:off x="2466392" y="1958301"/>
            <a:ext cx="2181808" cy="32837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29" name="Oval 28"/>
          <p:cNvSpPr/>
          <p:nvPr/>
        </p:nvSpPr>
        <p:spPr>
          <a:xfrm>
            <a:off x="2542592" y="3739342"/>
            <a:ext cx="2163147" cy="32837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cxnSp>
        <p:nvCxnSpPr>
          <p:cNvPr id="17" name="Straight Arrow Connector 16"/>
          <p:cNvCxnSpPr/>
          <p:nvPr/>
        </p:nvCxnSpPr>
        <p:spPr>
          <a:xfrm flipH="1">
            <a:off x="4648200" y="2123164"/>
            <a:ext cx="457200" cy="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572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subTnLst>
                                    <p:set>
                                      <p:cBhvr override="childStyle">
                                        <p:cTn dur="1" fill="hold" display="0" masterRel="nextClick" afterEffect="1"/>
                                        <p:tgtEl>
                                          <p:spTgt spid="28"/>
                                        </p:tgtEl>
                                        <p:attrNameLst>
                                          <p:attrName>style.visibility</p:attrName>
                                        </p:attrNameLst>
                                      </p:cBhvr>
                                      <p:to>
                                        <p:strVal val="hidden"/>
                                      </p:to>
                                    </p:set>
                                  </p:sub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33" grpId="0"/>
      <p:bldP spid="14" grpId="0" animBg="1"/>
      <p:bldP spid="10" grpId="0" animBg="1"/>
      <p:bldP spid="12" grpId="0" animBg="1"/>
      <p:bldP spid="28" grpId="0" animBg="1"/>
      <p:bldP spid="2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03216"/>
            <a:ext cx="9144000" cy="939784"/>
          </a:xfrm>
        </p:spPr>
        <p:txBody>
          <a:bodyPr>
            <a:noAutofit/>
          </a:bodyPr>
          <a:lstStyle/>
          <a:p>
            <a:r>
              <a:rPr lang="en-US" sz="4200" b="1" dirty="0">
                <a:effectLst/>
              </a:rPr>
              <a:t>Dimension Constrained Model</a:t>
            </a:r>
          </a:p>
        </p:txBody>
      </p:sp>
      <p:sp>
        <p:nvSpPr>
          <p:cNvPr id="9" name="Content Placeholder 2"/>
          <p:cNvSpPr txBox="1">
            <a:spLocks/>
          </p:cNvSpPr>
          <p:nvPr/>
        </p:nvSpPr>
        <p:spPr>
          <a:xfrm>
            <a:off x="304800" y="2362200"/>
            <a:ext cx="8763000" cy="2133600"/>
          </a:xfrm>
          <a:prstGeom prst="rect">
            <a:avLst/>
          </a:prstGeom>
        </p:spPr>
        <p:txBody>
          <a:bodyPr vert="horz" rtlCol="0">
            <a:noAutofit/>
          </a:bodyPr>
          <a:lstStyle>
            <a:lvl1pPr marL="342900" indent="-342900" algn="l" rtl="0" eaLnBrk="1" latinLnBrk="0" hangingPunct="1">
              <a:spcBef>
                <a:spcPct val="20000"/>
              </a:spcBef>
              <a:buSzPct val="70000"/>
              <a:buFont typeface="Wingdings"/>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shade val="75000"/>
                </a:schemeClr>
              </a:buClr>
              <a:buSzPct val="120000"/>
              <a:buFont typeface="Arial"/>
              <a:buChar char="•"/>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tx2"/>
              </a:buClr>
              <a:buSzPct val="120000"/>
              <a:buFont typeface="Arial"/>
              <a:buChar char="•"/>
              <a:defRPr kumimoji="0" sz="2600" kern="1200">
                <a:solidFill>
                  <a:schemeClr val="tx1"/>
                </a:solidFill>
                <a:latin typeface="+mn-lt"/>
                <a:ea typeface="+mn-ea"/>
                <a:cs typeface="+mn-cs"/>
              </a:defRPr>
            </a:lvl3pPr>
            <a:lvl4pPr marL="1600200" indent="-228600" algn="l" rtl="0" eaLnBrk="1" latinLnBrk="0" hangingPunct="1">
              <a:spcBef>
                <a:spcPct val="20000"/>
              </a:spcBef>
              <a:buClr>
                <a:schemeClr val="accent1">
                  <a:shade val="75000"/>
                </a:schemeClr>
              </a:buClr>
              <a:buFont typeface="Arial"/>
              <a:buChar char="•"/>
              <a:defRPr kumimoji="0" sz="2400" kern="1200">
                <a:solidFill>
                  <a:schemeClr val="tx1"/>
                </a:solidFill>
                <a:latin typeface="+mn-lt"/>
                <a:ea typeface="+mn-ea"/>
                <a:cs typeface="+mn-cs"/>
              </a:defRPr>
            </a:lvl4pPr>
            <a:lvl5pPr marL="2057400" indent="-228600" algn="l" rtl="0" eaLnBrk="1" latinLnBrk="0" hangingPunct="1">
              <a:spcBef>
                <a:spcPct val="20000"/>
              </a:spcBef>
              <a:buClr>
                <a:schemeClr val="tx2"/>
              </a:buClr>
              <a:buFont typeface="Arial"/>
              <a:buChar char="•"/>
              <a:defRPr kumimoji="0" sz="2000" kern="1200">
                <a:solidFill>
                  <a:schemeClr val="tx1"/>
                </a:solidFill>
                <a:latin typeface="+mn-lt"/>
                <a:ea typeface="+mn-ea"/>
                <a:cs typeface="+mn-cs"/>
              </a:defRPr>
            </a:lvl5pPr>
            <a:lvl6pPr marL="2514600" indent="-228600" algn="l" rtl="0" eaLnBrk="1" latinLnBrk="0" hangingPunct="1">
              <a:spcBef>
                <a:spcPct val="20000"/>
              </a:spcBef>
              <a:buClr>
                <a:schemeClr val="accent1"/>
              </a:buClr>
              <a:buFont typeface="Arial"/>
              <a:buChar char="•"/>
              <a:defRPr kumimoji="0" sz="1800" kern="1200">
                <a:solidFill>
                  <a:schemeClr val="tx1"/>
                </a:solidFill>
                <a:latin typeface="+mn-lt"/>
                <a:ea typeface="+mn-ea"/>
                <a:cs typeface="+mn-cs"/>
              </a:defRPr>
            </a:lvl6pPr>
            <a:lvl7pPr marL="2971800" indent="-228600" algn="l" rtl="0" eaLnBrk="1" latinLnBrk="0" hangingPunct="1">
              <a:spcBef>
                <a:spcPct val="20000"/>
              </a:spcBef>
              <a:buClr>
                <a:schemeClr val="tx2"/>
              </a:buClr>
              <a:buFont typeface="Arial"/>
              <a:buChar char="•"/>
              <a:defRPr kumimoji="0" sz="1600" kern="1200">
                <a:solidFill>
                  <a:schemeClr val="tx1"/>
                </a:solidFill>
                <a:latin typeface="+mn-lt"/>
                <a:ea typeface="+mn-ea"/>
                <a:cs typeface="+mn-cs"/>
              </a:defRPr>
            </a:lvl7pPr>
            <a:lvl8pPr marL="3429000" indent="-228600" algn="l" rtl="0" eaLnBrk="1" latinLnBrk="0" hangingPunct="1">
              <a:spcBef>
                <a:spcPct val="20000"/>
              </a:spcBef>
              <a:buClr>
                <a:schemeClr val="accent1"/>
              </a:buClr>
              <a:buFont typeface="Arial"/>
              <a:buChar char="•"/>
              <a:defRPr kumimoji="0" sz="1400" kern="1200">
                <a:solidFill>
                  <a:schemeClr val="tx1"/>
                </a:solidFill>
                <a:latin typeface="+mn-lt"/>
                <a:ea typeface="+mn-ea"/>
                <a:cs typeface="+mn-cs"/>
              </a:defRPr>
            </a:lvl8pPr>
            <a:lvl9pPr marL="3886200" indent="-228600" algn="l" rtl="0" eaLnBrk="1" latinLnBrk="0" hangingPunct="1">
              <a:spcBef>
                <a:spcPct val="20000"/>
              </a:spcBef>
              <a:buClr>
                <a:schemeClr val="tx2"/>
              </a:buClr>
              <a:buFont typeface="Arial"/>
              <a:buChar char="•"/>
              <a:defRPr kumimoji="0" sz="1400" kern="1200">
                <a:solidFill>
                  <a:schemeClr val="tx1"/>
                </a:solidFill>
                <a:latin typeface="+mn-lt"/>
                <a:ea typeface="+mn-ea"/>
                <a:cs typeface="+mn-cs"/>
              </a:defRPr>
            </a:lvl9pPr>
          </a:lstStyle>
          <a:p>
            <a:pPr marL="742950" marR="0" lvl="1" indent="-285750" algn="l" defTabSz="914400" rtl="0" eaLnBrk="1" fontAlgn="auto" latinLnBrk="0" hangingPunct="1">
              <a:lnSpc>
                <a:spcPct val="160000"/>
              </a:lnSpc>
              <a:spcBef>
                <a:spcPct val="20000"/>
              </a:spcBef>
              <a:spcAft>
                <a:spcPts val="0"/>
              </a:spcAft>
              <a:buClr>
                <a:srgbClr val="E49458">
                  <a:shade val="75000"/>
                </a:srgbClr>
              </a:buClr>
              <a:buSzPct val="120000"/>
              <a:buFont typeface="Arial"/>
              <a:buChar char="•"/>
              <a:tabLst/>
              <a:defRPr/>
            </a:pPr>
            <a:r>
              <a:rPr kumimoji="0" lang="en-US" sz="1800" b="0" i="0" u="none" strike="noStrike" kern="1200" cap="none" spc="0" normalizeH="0" baseline="0" noProof="0" dirty="0">
                <a:ln>
                  <a:noFill/>
                </a:ln>
                <a:solidFill>
                  <a:prstClr val="black"/>
                </a:solidFill>
                <a:effectLst/>
                <a:uLnTx/>
                <a:uFillTx/>
                <a:latin typeface="Georgia"/>
                <a:ea typeface="+mn-ea"/>
                <a:cs typeface="+mn-cs"/>
              </a:rPr>
              <a:t>Managers may want to have better understanding of investment priority from each dimension at any given point in time. </a:t>
            </a:r>
          </a:p>
          <a:p>
            <a:pPr marL="742950" marR="0" lvl="1" indent="-285750" algn="l" defTabSz="914400" rtl="0" eaLnBrk="1" fontAlgn="auto" latinLnBrk="0" hangingPunct="1">
              <a:lnSpc>
                <a:spcPct val="160000"/>
              </a:lnSpc>
              <a:spcBef>
                <a:spcPct val="20000"/>
              </a:spcBef>
              <a:spcAft>
                <a:spcPts val="0"/>
              </a:spcAft>
              <a:buClr>
                <a:srgbClr val="E49458">
                  <a:shade val="75000"/>
                </a:srgbClr>
              </a:buClr>
              <a:buSzPct val="120000"/>
              <a:buFont typeface="Arial"/>
              <a:buChar char="•"/>
              <a:tabLst/>
              <a:defRPr/>
            </a:pPr>
            <a:r>
              <a:rPr kumimoji="0" lang="en-US" sz="1800" b="0" i="0" u="none" strike="noStrike" kern="1200" cap="none" spc="0" normalizeH="0" baseline="0" noProof="0" dirty="0">
                <a:ln>
                  <a:noFill/>
                </a:ln>
                <a:solidFill>
                  <a:prstClr val="black"/>
                </a:solidFill>
                <a:effectLst/>
                <a:uLnTx/>
                <a:uFillTx/>
                <a:latin typeface="Georgia"/>
                <a:ea typeface="+mn-ea"/>
                <a:cs typeface="+mn-cs"/>
              </a:rPr>
              <a:t>It is difficult to both modernize the equipment (item #1) and improve the general look of the facilities (item #2) in the Tangibility dimension.</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E8A9E9-CABF-40EA-AD60-F59542DE86E2}" type="slidenum">
              <a:rPr kumimoji="0" lang="en-US" sz="1200" b="0" i="0" u="none" strike="noStrike" kern="1200" cap="none" spc="0" normalizeH="0" baseline="0" noProof="0" smtClean="0">
                <a:ln>
                  <a:noFill/>
                </a:ln>
                <a:solidFill>
                  <a:prstClr val="black"/>
                </a:solidFill>
                <a:effectLst/>
                <a:uLnTx/>
                <a:uFillTx/>
                <a:latin typeface="Georg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Georgia"/>
              <a:ea typeface="+mn-ea"/>
              <a:cs typeface="+mn-cs"/>
            </a:endParaRPr>
          </a:p>
        </p:txBody>
      </p:sp>
      <p:sp>
        <p:nvSpPr>
          <p:cNvPr id="7" name="Content Placeholder 2"/>
          <p:cNvSpPr>
            <a:spLocks noGrp="1"/>
          </p:cNvSpPr>
          <p:nvPr>
            <p:ph idx="1"/>
          </p:nvPr>
        </p:nvSpPr>
        <p:spPr>
          <a:xfrm>
            <a:off x="228600" y="1447800"/>
            <a:ext cx="8229600" cy="762000"/>
          </a:xfrm>
        </p:spPr>
        <p:txBody>
          <a:bodyPr>
            <a:noAutofit/>
          </a:bodyPr>
          <a:lstStyle/>
          <a:p>
            <a:pPr>
              <a:lnSpc>
                <a:spcPct val="130000"/>
              </a:lnSpc>
            </a:pPr>
            <a:r>
              <a:rPr lang="en-US" sz="2000" dirty="0">
                <a:solidFill>
                  <a:schemeClr val="tx1"/>
                </a:solidFill>
              </a:rPr>
              <a:t>Select (at most) </a:t>
            </a:r>
            <a:r>
              <a:rPr lang="en-US" sz="2000" i="1" dirty="0">
                <a:solidFill>
                  <a:schemeClr val="tx1"/>
                </a:solidFill>
              </a:rPr>
              <a:t>one priority item from any dimension </a:t>
            </a:r>
            <a:r>
              <a:rPr lang="en-US" sz="2000" dirty="0">
                <a:solidFill>
                  <a:schemeClr val="tx1"/>
                </a:solidFill>
              </a:rPr>
              <a:t>for each derived segment.</a:t>
            </a:r>
          </a:p>
        </p:txBody>
      </p:sp>
      <p:sp>
        <p:nvSpPr>
          <p:cNvPr id="8" name="Rectangle 6"/>
          <p:cNvSpPr/>
          <p:nvPr/>
        </p:nvSpPr>
        <p:spPr>
          <a:xfrm>
            <a:off x="304800" y="6553200"/>
            <a:ext cx="2017336"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Georgia"/>
                <a:ea typeface="+mn-ea"/>
                <a:cs typeface="+mn-cs"/>
              </a:rPr>
              <a:t>INTRODUCTION</a:t>
            </a:r>
          </a:p>
        </p:txBody>
      </p:sp>
      <p:sp>
        <p:nvSpPr>
          <p:cNvPr id="11" name="Rectangle 7"/>
          <p:cNvSpPr/>
          <p:nvPr/>
        </p:nvSpPr>
        <p:spPr>
          <a:xfrm>
            <a:off x="2286000" y="6553200"/>
            <a:ext cx="1986941" cy="31432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Georgia"/>
                <a:ea typeface="+mn-ea"/>
                <a:cs typeface="+mn-cs"/>
              </a:rPr>
              <a:t>FOUR MODELS</a:t>
            </a:r>
          </a:p>
        </p:txBody>
      </p:sp>
      <p:sp>
        <p:nvSpPr>
          <p:cNvPr id="12" name="Rectangle 8"/>
          <p:cNvSpPr/>
          <p:nvPr/>
        </p:nvSpPr>
        <p:spPr>
          <a:xfrm>
            <a:off x="42672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Georgia"/>
                <a:ea typeface="+mn-ea"/>
                <a:cs typeface="+mn-cs"/>
              </a:rPr>
              <a:t>RESULTS</a:t>
            </a:r>
          </a:p>
        </p:txBody>
      </p:sp>
      <p:sp>
        <p:nvSpPr>
          <p:cNvPr id="13" name="Rectangle 9"/>
          <p:cNvSpPr/>
          <p:nvPr/>
        </p:nvSpPr>
        <p:spPr>
          <a:xfrm>
            <a:off x="62484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Georgia"/>
                <a:ea typeface="+mn-ea"/>
                <a:cs typeface="+mn-cs"/>
              </a:rPr>
              <a:t>DISCUSSION</a:t>
            </a:r>
          </a:p>
        </p:txBody>
      </p:sp>
    </p:spTree>
    <p:extLst>
      <p:ext uri="{BB962C8B-B14F-4D97-AF65-F5344CB8AC3E}">
        <p14:creationId xmlns:p14="http://schemas.microsoft.com/office/powerpoint/2010/main" val="342287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Eras Medium ITC" panose="020B0602030504020804" pitchFamily="34" charset="0"/>
              </a:rPr>
              <a:t>Latent Class Regression</a:t>
            </a:r>
          </a:p>
        </p:txBody>
      </p:sp>
      <p:sp>
        <p:nvSpPr>
          <p:cNvPr id="3" name="Content Placeholder 2"/>
          <p:cNvSpPr>
            <a:spLocks noGrp="1"/>
          </p:cNvSpPr>
          <p:nvPr>
            <p:ph idx="1"/>
          </p:nvPr>
        </p:nvSpPr>
        <p:spPr/>
        <p:txBody>
          <a:bodyPr>
            <a:normAutofit fontScale="92500" lnSpcReduction="10000"/>
          </a:bodyPr>
          <a:lstStyle/>
          <a:p>
            <a:pPr>
              <a:lnSpc>
                <a:spcPct val="150000"/>
              </a:lnSpc>
            </a:pPr>
            <a:r>
              <a:rPr lang="en-US" dirty="0">
                <a:latin typeface="Eras Medium ITC" panose="020B0602030504020804" pitchFamily="34" charset="0"/>
              </a:rPr>
              <a:t>Model Based Segmentation with Behavioral Variables (Regression Setting)</a:t>
            </a:r>
          </a:p>
          <a:p>
            <a:pPr>
              <a:lnSpc>
                <a:spcPct val="150000"/>
              </a:lnSpc>
            </a:pPr>
            <a:r>
              <a:rPr lang="en-US" dirty="0">
                <a:latin typeface="Eras Medium ITC" panose="020B0602030504020804" pitchFamily="34" charset="0"/>
              </a:rPr>
              <a:t>Some commercial software (e.g., Latent Gold)</a:t>
            </a:r>
          </a:p>
          <a:p>
            <a:pPr>
              <a:lnSpc>
                <a:spcPct val="150000"/>
              </a:lnSpc>
            </a:pPr>
            <a:r>
              <a:rPr lang="en-US" dirty="0">
                <a:latin typeface="Eras Medium ITC" panose="020B0602030504020804" pitchFamily="34" charset="0"/>
              </a:rPr>
              <a:t>Latent Class Mixture model (e.g., </a:t>
            </a:r>
            <a:r>
              <a:rPr lang="en-US" dirty="0" err="1">
                <a:latin typeface="Eras Medium ITC" panose="020B0602030504020804" pitchFamily="34" charset="0"/>
              </a:rPr>
              <a:t>flexmix</a:t>
            </a:r>
            <a:r>
              <a:rPr lang="en-US" dirty="0">
                <a:latin typeface="Eras Medium ITC" panose="020B0602030504020804" pitchFamily="34" charset="0"/>
              </a:rPr>
              <a:t>, </a:t>
            </a:r>
            <a:r>
              <a:rPr lang="en-US" dirty="0" err="1">
                <a:latin typeface="Eras Medium ITC" panose="020B0602030504020804" pitchFamily="34" charset="0"/>
              </a:rPr>
              <a:t>mixtools</a:t>
            </a:r>
            <a:r>
              <a:rPr lang="en-US" dirty="0">
                <a:latin typeface="Eras Medium ITC" panose="020B0602030504020804" pitchFamily="34" charset="0"/>
              </a:rPr>
              <a:t>) in R package</a:t>
            </a:r>
          </a:p>
          <a:p>
            <a:pPr>
              <a:lnSpc>
                <a:spcPct val="150000"/>
              </a:lnSpc>
            </a:pPr>
            <a:r>
              <a:rPr lang="en-US" dirty="0">
                <a:latin typeface="Eras Medium ITC" panose="020B0602030504020804" pitchFamily="34" charset="0"/>
              </a:rPr>
              <a:t>What are the cluster-wise key drivers on dependent variables (e.g., satisfaction)</a:t>
            </a:r>
          </a:p>
        </p:txBody>
      </p:sp>
      <p:sp>
        <p:nvSpPr>
          <p:cNvPr id="4" name="Slide Number Placeholder 3"/>
          <p:cNvSpPr>
            <a:spLocks noGrp="1"/>
          </p:cNvSpPr>
          <p:nvPr>
            <p:ph type="sldNum" sz="quarter" idx="12"/>
          </p:nvPr>
        </p:nvSpPr>
        <p:spPr/>
        <p:txBody>
          <a:bodyPr/>
          <a:lstStyle/>
          <a:p>
            <a:pPr>
              <a:defRPr/>
            </a:pPr>
            <a:fld id="{C5DEE5CA-EC8A-4F66-B9B9-9E61C3F0DB23}" type="slidenum">
              <a:rPr lang="en-US" smtClean="0"/>
              <a:pPr>
                <a:defRPr/>
              </a:pPr>
              <a:t>3</a:t>
            </a:fld>
            <a:endParaRPr lang="en-US"/>
          </a:p>
        </p:txBody>
      </p:sp>
    </p:spTree>
    <p:extLst>
      <p:ext uri="{BB962C8B-B14F-4D97-AF65-F5344CB8AC3E}">
        <p14:creationId xmlns:p14="http://schemas.microsoft.com/office/powerpoint/2010/main" val="29042001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a:spLocks noGrp="1"/>
          </p:cNvSpPr>
          <p:nvPr>
            <p:ph type="title"/>
          </p:nvPr>
        </p:nvSpPr>
        <p:spPr>
          <a:xfrm>
            <a:off x="284395" y="50816"/>
            <a:ext cx="8554805" cy="939784"/>
          </a:xfrm>
        </p:spPr>
        <p:txBody>
          <a:bodyPr>
            <a:normAutofit/>
          </a:bodyPr>
          <a:lstStyle/>
          <a:p>
            <a:r>
              <a:rPr lang="en-US" sz="4000" b="1" dirty="0">
                <a:effectLst/>
              </a:rPr>
              <a:t>Dimension Constrained Model</a:t>
            </a:r>
          </a:p>
        </p:txBody>
      </p:sp>
      <p:sp>
        <p:nvSpPr>
          <p:cNvPr id="8" name="Slide Number Placehold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E8A9E9-CABF-40EA-AD60-F59542DE86E2}" type="slidenum">
              <a:rPr kumimoji="0" lang="en-US" sz="1200" b="0" i="0" u="none" strike="noStrike" kern="1200" cap="none" spc="0" normalizeH="0" baseline="0" noProof="0" smtClean="0">
                <a:ln>
                  <a:noFill/>
                </a:ln>
                <a:solidFill>
                  <a:prstClr val="black"/>
                </a:solidFill>
                <a:effectLst/>
                <a:uLnTx/>
                <a:uFillTx/>
                <a:latin typeface="Georg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Georgia"/>
              <a:ea typeface="+mn-ea"/>
              <a:cs typeface="+mn-cs"/>
            </a:endParaRPr>
          </a:p>
        </p:txBody>
      </p:sp>
      <p:sp>
        <p:nvSpPr>
          <p:cNvPr id="11" name="TextBox 10"/>
          <p:cNvSpPr txBox="1"/>
          <p:nvPr/>
        </p:nvSpPr>
        <p:spPr>
          <a:xfrm>
            <a:off x="5257800" y="3026904"/>
            <a:ext cx="990600" cy="461665"/>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black"/>
                </a:solidFill>
                <a:effectLst/>
                <a:uLnTx/>
                <a:uFillTx/>
                <a:latin typeface="Georgia"/>
                <a:ea typeface="+mn-ea"/>
                <a:cs typeface="+mn-cs"/>
              </a:rPr>
              <a:t>r</a:t>
            </a:r>
            <a:r>
              <a:rPr kumimoji="0" lang="en-US" sz="2400" b="1" i="0" u="none" strike="noStrike" kern="1200" cap="none" spc="0" normalizeH="0" baseline="-25000" noProof="0" dirty="0" err="1">
                <a:ln>
                  <a:noFill/>
                </a:ln>
                <a:solidFill>
                  <a:prstClr val="black"/>
                </a:solidFill>
                <a:effectLst/>
                <a:uLnTx/>
                <a:uFillTx/>
                <a:latin typeface="Georgia"/>
                <a:ea typeface="+mn-ea"/>
                <a:cs typeface="+mn-cs"/>
              </a:rPr>
              <a:t>kq</a:t>
            </a:r>
            <a:r>
              <a:rPr kumimoji="0" lang="en-US" sz="2400" b="1" i="0" u="none" strike="noStrike" kern="1200" cap="none" spc="0" normalizeH="0" baseline="0" noProof="0" dirty="0">
                <a:ln>
                  <a:noFill/>
                </a:ln>
                <a:solidFill>
                  <a:prstClr val="black"/>
                </a:solidFill>
                <a:effectLst/>
                <a:uLnTx/>
                <a:uFillTx/>
                <a:latin typeface="Georgia"/>
                <a:ea typeface="+mn-ea"/>
                <a:cs typeface="+mn-cs"/>
              </a:rPr>
              <a:t>=1</a:t>
            </a:r>
          </a:p>
        </p:txBody>
      </p:sp>
      <p:sp>
        <p:nvSpPr>
          <p:cNvPr id="15" name="TextBox 14"/>
          <p:cNvSpPr txBox="1"/>
          <p:nvPr/>
        </p:nvSpPr>
        <p:spPr>
          <a:xfrm>
            <a:off x="5257799" y="4112567"/>
            <a:ext cx="1066801" cy="461665"/>
          </a:xfrm>
          <a:prstGeom prst="rect">
            <a:avLst/>
          </a:prstGeom>
          <a:gradFill flip="none" rotWithShape="1">
            <a:gsLst>
              <a:gs pos="0">
                <a:srgbClr val="1909E7">
                  <a:tint val="66000"/>
                  <a:satMod val="160000"/>
                </a:srgbClr>
              </a:gs>
              <a:gs pos="50000">
                <a:srgbClr val="1909E7">
                  <a:tint val="44500"/>
                  <a:satMod val="160000"/>
                </a:srgbClr>
              </a:gs>
              <a:gs pos="100000">
                <a:srgbClr val="1909E7">
                  <a:tint val="23500"/>
                  <a:satMod val="160000"/>
                </a:srgbClr>
              </a:gs>
            </a:gsLst>
            <a:lin ang="0" scaled="1"/>
            <a:tileRect/>
          </a:gra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black"/>
                </a:solidFill>
                <a:effectLst/>
                <a:uLnTx/>
                <a:uFillTx/>
                <a:latin typeface="Georgia"/>
                <a:ea typeface="+mn-ea"/>
                <a:cs typeface="+mn-cs"/>
              </a:rPr>
              <a:t>r</a:t>
            </a:r>
            <a:r>
              <a:rPr kumimoji="0" lang="en-US" sz="2400" b="1" i="0" u="none" strike="noStrike" kern="1200" cap="none" spc="0" normalizeH="0" baseline="-25000" noProof="0" dirty="0" err="1">
                <a:ln>
                  <a:noFill/>
                </a:ln>
                <a:solidFill>
                  <a:prstClr val="black"/>
                </a:solidFill>
                <a:effectLst/>
                <a:uLnTx/>
                <a:uFillTx/>
                <a:latin typeface="Georgia"/>
                <a:ea typeface="+mn-ea"/>
                <a:cs typeface="+mn-cs"/>
              </a:rPr>
              <a:t>kq</a:t>
            </a:r>
            <a:r>
              <a:rPr kumimoji="0" lang="en-US" sz="2400" b="1" i="0" u="none" strike="noStrike" kern="1200" cap="none" spc="0" normalizeH="0" baseline="0" noProof="0" dirty="0">
                <a:ln>
                  <a:noFill/>
                </a:ln>
                <a:solidFill>
                  <a:prstClr val="black"/>
                </a:solidFill>
                <a:effectLst/>
                <a:uLnTx/>
                <a:uFillTx/>
                <a:latin typeface="Georgia"/>
                <a:ea typeface="+mn-ea"/>
                <a:cs typeface="+mn-cs"/>
              </a:rPr>
              <a:t>=0</a:t>
            </a:r>
          </a:p>
        </p:txBody>
      </p:sp>
      <p:cxnSp>
        <p:nvCxnSpPr>
          <p:cNvPr id="17" name="Straight Arrow Connector 16"/>
          <p:cNvCxnSpPr/>
          <p:nvPr/>
        </p:nvCxnSpPr>
        <p:spPr>
          <a:xfrm flipH="1">
            <a:off x="4953000" y="3276600"/>
            <a:ext cx="312132" cy="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248400" y="3257740"/>
            <a:ext cx="31756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5099020" y="4800600"/>
            <a:ext cx="4044980" cy="175432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Georgia"/>
                <a:ea typeface="+mn-ea"/>
                <a:cs typeface="+mn-cs"/>
              </a:rPr>
              <a:t>r</a:t>
            </a:r>
            <a:r>
              <a:rPr kumimoji="0" lang="en-US" sz="1800" b="0" i="0" u="none" strike="noStrike" kern="1200" cap="none" spc="0" normalizeH="0" baseline="-25000" noProof="0" dirty="0" err="1">
                <a:ln>
                  <a:noFill/>
                </a:ln>
                <a:solidFill>
                  <a:prstClr val="black"/>
                </a:solidFill>
                <a:effectLst/>
                <a:uLnTx/>
                <a:uFillTx/>
                <a:latin typeface="Georgia"/>
                <a:ea typeface="+mn-ea"/>
                <a:cs typeface="+mn-cs"/>
              </a:rPr>
              <a:t>kq</a:t>
            </a:r>
            <a:r>
              <a:rPr kumimoji="0" lang="en-US" sz="1800" b="0" i="0" u="none" strike="noStrike" kern="1200" cap="none" spc="0" normalizeH="0" baseline="0" noProof="0" dirty="0">
                <a:ln>
                  <a:noFill/>
                </a:ln>
                <a:solidFill>
                  <a:prstClr val="black"/>
                </a:solidFill>
                <a:effectLst/>
                <a:uLnTx/>
                <a:uFillTx/>
                <a:latin typeface="Georgia"/>
                <a:ea typeface="+mn-ea"/>
                <a:cs typeface="+mn-cs"/>
              </a:rPr>
              <a:t> indicates if the </a:t>
            </a:r>
            <a:r>
              <a:rPr kumimoji="0" lang="en-US" sz="1800" b="0" i="0" u="none" strike="noStrike" kern="1200" cap="none" spc="0" normalizeH="0" baseline="0" noProof="0" dirty="0" err="1">
                <a:ln>
                  <a:noFill/>
                </a:ln>
                <a:solidFill>
                  <a:prstClr val="black"/>
                </a:solidFill>
                <a:effectLst/>
                <a:uLnTx/>
                <a:uFillTx/>
                <a:latin typeface="Georgia"/>
                <a:ea typeface="+mn-ea"/>
                <a:cs typeface="+mn-cs"/>
              </a:rPr>
              <a:t>q</a:t>
            </a:r>
            <a:r>
              <a:rPr kumimoji="0" lang="en-US" sz="1800" b="0" i="0" u="none" strike="noStrike" kern="1200" cap="none" spc="0" normalizeH="0" baseline="30000" noProof="0" dirty="0" err="1">
                <a:ln>
                  <a:noFill/>
                </a:ln>
                <a:solidFill>
                  <a:prstClr val="black"/>
                </a:solidFill>
                <a:effectLst/>
                <a:uLnTx/>
                <a:uFillTx/>
                <a:latin typeface="Georgia"/>
                <a:ea typeface="+mn-ea"/>
                <a:cs typeface="+mn-cs"/>
              </a:rPr>
              <a:t>th</a:t>
            </a:r>
            <a:r>
              <a:rPr kumimoji="0" lang="en-US" sz="1800" b="0" i="0" u="none" strike="noStrike" kern="1200" cap="none" spc="0" normalizeH="0" baseline="0" noProof="0" dirty="0">
                <a:ln>
                  <a:noFill/>
                </a:ln>
                <a:solidFill>
                  <a:prstClr val="black"/>
                </a:solidFill>
                <a:effectLst/>
                <a:uLnTx/>
                <a:uFillTx/>
                <a:latin typeface="Georgia"/>
                <a:ea typeface="+mn-ea"/>
                <a:cs typeface="+mn-cs"/>
              </a:rPr>
              <a:t> vector of coefficients in </a:t>
            </a:r>
            <a:r>
              <a:rPr kumimoji="0" lang="en-US" sz="1800" b="0" i="0" u="none" strike="noStrike" kern="1200" cap="none" spc="0" normalizeH="0" baseline="0" noProof="0" dirty="0" err="1">
                <a:ln>
                  <a:noFill/>
                </a:ln>
                <a:solidFill>
                  <a:prstClr val="black"/>
                </a:solidFill>
                <a:effectLst/>
                <a:uLnTx/>
                <a:uFillTx/>
                <a:latin typeface="Georgia"/>
                <a:ea typeface="+mn-ea"/>
                <a:cs typeface="+mn-cs"/>
              </a:rPr>
              <a:t>k</a:t>
            </a:r>
            <a:r>
              <a:rPr kumimoji="0" lang="en-US" sz="1800" b="0" i="0" u="none" strike="noStrike" kern="1200" cap="none" spc="0" normalizeH="0" baseline="30000" noProof="0" dirty="0" err="1">
                <a:ln>
                  <a:noFill/>
                </a:ln>
                <a:solidFill>
                  <a:prstClr val="black"/>
                </a:solidFill>
                <a:effectLst/>
                <a:uLnTx/>
                <a:uFillTx/>
                <a:latin typeface="Georgia"/>
                <a:ea typeface="+mn-ea"/>
                <a:cs typeface="+mn-cs"/>
              </a:rPr>
              <a:t>th</a:t>
            </a:r>
            <a:r>
              <a:rPr kumimoji="0" lang="en-US" sz="1800" b="0" i="0" u="none" strike="noStrike" kern="1200" cap="none" spc="0" normalizeH="0" baseline="0" noProof="0" dirty="0">
                <a:ln>
                  <a:noFill/>
                </a:ln>
                <a:solidFill>
                  <a:prstClr val="black"/>
                </a:solidFill>
                <a:effectLst/>
                <a:uLnTx/>
                <a:uFillTx/>
                <a:latin typeface="Georgia"/>
                <a:ea typeface="+mn-ea"/>
                <a:cs typeface="+mn-cs"/>
              </a:rPr>
              <a:t> segment can be selected or not. </a:t>
            </a:r>
          </a:p>
          <a:p>
            <a:pPr marL="285750" marR="0" lvl="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800" b="0" i="0" u="none" strike="noStrike" kern="1200" cap="none" spc="0" normalizeH="0" baseline="0" noProof="0" dirty="0">
                <a:ln>
                  <a:noFill/>
                </a:ln>
                <a:solidFill>
                  <a:prstClr val="black"/>
                </a:solidFill>
                <a:effectLst/>
                <a:uLnTx/>
                <a:uFillTx/>
                <a:latin typeface="Georgia"/>
                <a:ea typeface="+mn-ea"/>
                <a:cs typeface="+mn-cs"/>
              </a:rPr>
              <a:t>When </a:t>
            </a:r>
            <a:r>
              <a:rPr kumimoji="0" lang="en-US" sz="1800" b="0" i="0" u="none" strike="noStrike" kern="1200" cap="none" spc="0" normalizeH="0" baseline="0" noProof="0" dirty="0" err="1">
                <a:ln>
                  <a:noFill/>
                </a:ln>
                <a:solidFill>
                  <a:prstClr val="black"/>
                </a:solidFill>
                <a:effectLst/>
                <a:uLnTx/>
                <a:uFillTx/>
                <a:latin typeface="Georgia"/>
                <a:ea typeface="+mn-ea"/>
                <a:cs typeface="+mn-cs"/>
              </a:rPr>
              <a:t>r</a:t>
            </a:r>
            <a:r>
              <a:rPr kumimoji="0" lang="en-US" sz="1800" b="0" i="0" u="none" strike="noStrike" kern="1200" cap="none" spc="0" normalizeH="0" baseline="-25000" noProof="0" dirty="0" err="1">
                <a:ln>
                  <a:noFill/>
                </a:ln>
                <a:solidFill>
                  <a:prstClr val="black"/>
                </a:solidFill>
                <a:effectLst/>
                <a:uLnTx/>
                <a:uFillTx/>
                <a:latin typeface="Georgia"/>
                <a:ea typeface="+mn-ea"/>
                <a:cs typeface="+mn-cs"/>
              </a:rPr>
              <a:t>kq</a:t>
            </a:r>
            <a:r>
              <a:rPr kumimoji="0" lang="en-US" sz="1800" b="0" i="0" u="none" strike="noStrike" kern="1200" cap="none" spc="0" normalizeH="0" baseline="-25000" noProof="0" dirty="0">
                <a:ln>
                  <a:noFill/>
                </a:ln>
                <a:solidFill>
                  <a:prstClr val="black"/>
                </a:solidFill>
                <a:effectLst/>
                <a:uLnTx/>
                <a:uFillTx/>
                <a:latin typeface="Georgia"/>
                <a:ea typeface="+mn-ea"/>
                <a:cs typeface="+mn-cs"/>
              </a:rPr>
              <a:t> </a:t>
            </a:r>
            <a:r>
              <a:rPr kumimoji="0" lang="en-US" sz="1800" b="0" i="0" u="none" strike="noStrike" kern="1200" cap="none" spc="0" normalizeH="0" baseline="0" noProof="0" dirty="0">
                <a:ln>
                  <a:noFill/>
                </a:ln>
                <a:solidFill>
                  <a:prstClr val="black"/>
                </a:solidFill>
                <a:effectLst/>
                <a:uLnTx/>
                <a:uFillTx/>
                <a:latin typeface="Georgia"/>
                <a:ea typeface="+mn-ea"/>
                <a:cs typeface="+mn-cs"/>
              </a:rPr>
              <a:t>=1, only one key variable can be selected based on probability </a:t>
            </a:r>
            <a:r>
              <a:rPr kumimoji="0" lang="en-US" sz="1800" b="0" i="0" u="sng" strike="noStrike" kern="1200" cap="none" spc="0" normalizeH="0" baseline="0" noProof="0" dirty="0">
                <a:ln>
                  <a:noFill/>
                </a:ln>
                <a:solidFill>
                  <a:prstClr val="black"/>
                </a:solidFill>
                <a:effectLst/>
                <a:uLnTx/>
                <a:uFillTx/>
                <a:latin typeface="Georgia"/>
                <a:ea typeface="+mn-ea"/>
                <a:cs typeface="+mn-cs"/>
              </a:rPr>
              <a:t>w</a:t>
            </a:r>
            <a:r>
              <a:rPr kumimoji="0" lang="en-US" sz="1800" b="0" i="0" u="none" strike="noStrike" kern="1200" cap="none" spc="0" normalizeH="0" baseline="0" noProof="0" dirty="0">
                <a:ln>
                  <a:noFill/>
                </a:ln>
                <a:solidFill>
                  <a:prstClr val="black"/>
                </a:solidFill>
                <a:effectLst/>
                <a:uLnTx/>
                <a:uFillTx/>
                <a:latin typeface="Georgia"/>
                <a:ea typeface="+mn-ea"/>
                <a:cs typeface="+mn-cs"/>
              </a:rPr>
              <a:t>. </a:t>
            </a:r>
          </a:p>
        </p:txBody>
      </p:sp>
      <p:sp>
        <p:nvSpPr>
          <p:cNvPr id="14" name="TextBox 13"/>
          <p:cNvSpPr txBox="1"/>
          <p:nvPr/>
        </p:nvSpPr>
        <p:spPr>
          <a:xfrm>
            <a:off x="6553200" y="3088459"/>
            <a:ext cx="2286000" cy="338554"/>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Georgia"/>
                <a:ea typeface="+mn-ea"/>
                <a:cs typeface="+mn-cs"/>
              </a:rPr>
              <a:t>Multinomial (1, </a:t>
            </a:r>
            <a:r>
              <a:rPr kumimoji="0" lang="en-US" sz="1600" b="1" i="0" u="sng" strike="noStrike" kern="1200" cap="none" spc="0" normalizeH="0" baseline="0" noProof="0" dirty="0" err="1">
                <a:ln>
                  <a:noFill/>
                </a:ln>
                <a:solidFill>
                  <a:prstClr val="black"/>
                </a:solidFill>
                <a:effectLst/>
                <a:uLnTx/>
                <a:uFillTx/>
                <a:latin typeface="Georgia"/>
                <a:ea typeface="+mn-ea"/>
                <a:cs typeface="+mn-cs"/>
              </a:rPr>
              <a:t>w</a:t>
            </a:r>
            <a:r>
              <a:rPr kumimoji="0" lang="en-US" sz="1600" b="1" i="0" u="sng" strike="noStrike" kern="1200" cap="none" spc="0" normalizeH="0" baseline="-25000" noProof="0" dirty="0" err="1">
                <a:ln>
                  <a:noFill/>
                </a:ln>
                <a:solidFill>
                  <a:prstClr val="black"/>
                </a:solidFill>
                <a:effectLst/>
                <a:uLnTx/>
                <a:uFillTx/>
                <a:latin typeface="Georgia"/>
                <a:ea typeface="+mn-ea"/>
                <a:cs typeface="+mn-cs"/>
              </a:rPr>
              <a:t>q</a:t>
            </a:r>
            <a:r>
              <a:rPr kumimoji="0" lang="en-US" sz="1600" b="1" i="0" u="none" strike="noStrike" kern="1200" cap="none" spc="0" normalizeH="0" baseline="0" noProof="0" dirty="0">
                <a:ln>
                  <a:noFill/>
                </a:ln>
                <a:solidFill>
                  <a:prstClr val="black"/>
                </a:solidFill>
                <a:effectLst/>
                <a:uLnTx/>
                <a:uFillTx/>
                <a:latin typeface="Georgia"/>
                <a:ea typeface="+mn-ea"/>
                <a:cs typeface="+mn-cs"/>
              </a:rPr>
              <a:t>) </a:t>
            </a:r>
          </a:p>
        </p:txBody>
      </p:sp>
      <p:graphicFrame>
        <p:nvGraphicFramePr>
          <p:cNvPr id="4" name="Table 3"/>
          <p:cNvGraphicFramePr>
            <a:graphicFrameLocks noGrp="1"/>
          </p:cNvGraphicFramePr>
          <p:nvPr>
            <p:extLst/>
          </p:nvPr>
        </p:nvGraphicFramePr>
        <p:xfrm>
          <a:off x="3810000" y="990600"/>
          <a:ext cx="1108658" cy="5562600"/>
        </p:xfrm>
        <a:graphic>
          <a:graphicData uri="http://schemas.openxmlformats.org/drawingml/2006/table">
            <a:tbl>
              <a:tblPr>
                <a:tableStyleId>{08FB837D-C827-4EFA-A057-4D05807E0F7C}</a:tableStyleId>
              </a:tblPr>
              <a:tblGrid>
                <a:gridCol w="1108658">
                  <a:extLst>
                    <a:ext uri="{9D8B030D-6E8A-4147-A177-3AD203B41FA5}">
                      <a16:colId xmlns:a16="http://schemas.microsoft.com/office/drawing/2014/main" val="20000"/>
                    </a:ext>
                  </a:extLst>
                </a:gridCol>
              </a:tblGrid>
              <a:tr h="222504">
                <a:tc>
                  <a:txBody>
                    <a:bodyPr/>
                    <a:lstStyle/>
                    <a:p>
                      <a:pPr algn="ctr" fontAlgn="b"/>
                      <a:r>
                        <a:rPr lang="en-US" sz="1200" u="none" strike="noStrike" dirty="0">
                          <a:effectLst/>
                        </a:rPr>
                        <a:t>Coefficients</a:t>
                      </a:r>
                      <a:endParaRPr lang="en-US" sz="1200" b="0" i="0" u="none" strike="noStrike" dirty="0">
                        <a:solidFill>
                          <a:srgbClr val="000000"/>
                        </a:solidFill>
                        <a:effectLst/>
                        <a:latin typeface="Calibri"/>
                      </a:endParaRPr>
                    </a:p>
                  </a:txBody>
                  <a:tcPr marL="9052" marR="9052" marT="90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22504">
                <a:tc>
                  <a:txBody>
                    <a:bodyPr/>
                    <a:lstStyle/>
                    <a:p>
                      <a:pPr algn="ctr" fontAlgn="b"/>
                      <a:r>
                        <a:rPr lang="en-US" sz="1200" u="none" strike="noStrike" dirty="0">
                          <a:effectLst/>
                        </a:rPr>
                        <a:t>Segment 2</a:t>
                      </a:r>
                      <a:endParaRPr lang="en-US" sz="1200" b="0" i="0" u="none" strike="noStrike" dirty="0">
                        <a:solidFill>
                          <a:srgbClr val="000000"/>
                        </a:solidFill>
                        <a:effectLst/>
                        <a:latin typeface="Calibri"/>
                      </a:endParaRPr>
                    </a:p>
                  </a:txBody>
                  <a:tcPr marL="9052" marR="9052" marT="90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22504">
                <a:tc>
                  <a:txBody>
                    <a:bodyPr/>
                    <a:lstStyle/>
                    <a:p>
                      <a:pPr algn="ctr" fontAlgn="b"/>
                      <a:r>
                        <a:rPr lang="en-US" sz="1200" u="none" strike="noStrike" dirty="0">
                          <a:effectLst/>
                        </a:rPr>
                        <a:t>1*</a:t>
                      </a:r>
                      <a:endParaRPr lang="en-US" sz="1200" b="0" i="0" u="none" strike="noStrike" dirty="0">
                        <a:solidFill>
                          <a:srgbClr val="000000"/>
                        </a:solidFill>
                        <a:effectLst/>
                        <a:latin typeface="Calibri"/>
                      </a:endParaRPr>
                    </a:p>
                  </a:txBody>
                  <a:tcPr marL="9052" marR="9052" marT="90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3"/>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6"/>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8"/>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9"/>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0"/>
                  </a:ext>
                </a:extLst>
              </a:tr>
              <a:tr h="222504">
                <a:tc>
                  <a:txBody>
                    <a:bodyPr/>
                    <a:lstStyle/>
                    <a:p>
                      <a:pPr algn="ctr" fontAlgn="b"/>
                      <a:r>
                        <a:rPr lang="en-US" sz="1200" u="none" strike="noStrike" dirty="0">
                          <a:effectLst/>
                        </a:rPr>
                        <a:t>0.3*</a:t>
                      </a:r>
                      <a:endParaRPr lang="en-US" sz="1200" b="0" i="0" u="none" strike="noStrike" dirty="0">
                        <a:solidFill>
                          <a:srgbClr val="000000"/>
                        </a:solidFill>
                        <a:effectLst/>
                        <a:latin typeface="Calibri"/>
                      </a:endParaRPr>
                    </a:p>
                  </a:txBody>
                  <a:tcPr marL="9052" marR="9052" marT="90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FF00"/>
                    </a:solidFill>
                  </a:tcPr>
                </a:tc>
                <a:extLst>
                  <a:ext uri="{0D108BD9-81ED-4DB2-BD59-A6C34878D82A}">
                    <a16:rowId xmlns:a16="http://schemas.microsoft.com/office/drawing/2014/main" val="10011"/>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13"/>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4"/>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5"/>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17"/>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8"/>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9"/>
                  </a:ext>
                </a:extLst>
              </a:tr>
              <a:tr h="222504">
                <a:tc>
                  <a:txBody>
                    <a:bodyPr/>
                    <a:lstStyle/>
                    <a:p>
                      <a:pPr algn="ctr" fontAlgn="b"/>
                      <a:r>
                        <a:rPr lang="en-US" sz="1200" u="none" strike="noStrike" dirty="0">
                          <a:effectLst/>
                        </a:rPr>
                        <a:t>1.5*</a:t>
                      </a:r>
                      <a:endParaRPr lang="en-US" sz="1200" b="0" i="0" u="none" strike="noStrike" dirty="0">
                        <a:solidFill>
                          <a:srgbClr val="000000"/>
                        </a:solidFill>
                        <a:effectLst/>
                        <a:latin typeface="Calibri"/>
                      </a:endParaRPr>
                    </a:p>
                  </a:txBody>
                  <a:tcPr marL="9052" marR="9052" marT="90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20"/>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21"/>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22"/>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23"/>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4"/>
                  </a:ext>
                </a:extLst>
              </a:tr>
            </a:tbl>
          </a:graphicData>
        </a:graphic>
      </p:graphicFrame>
      <p:cxnSp>
        <p:nvCxnSpPr>
          <p:cNvPr id="20" name="Straight Arrow Connector 19"/>
          <p:cNvCxnSpPr/>
          <p:nvPr/>
        </p:nvCxnSpPr>
        <p:spPr>
          <a:xfrm flipH="1">
            <a:off x="4940240" y="4343400"/>
            <a:ext cx="31756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p:cNvSpPr/>
              <p:nvPr/>
            </p:nvSpPr>
            <p:spPr>
              <a:xfrm>
                <a:off x="5099020" y="2514600"/>
                <a:ext cx="4035207" cy="41049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a:ea typeface="+mn-ea"/>
                          <a:cs typeface="+mn-cs"/>
                        </a:rPr>
                        <m:t>𝜋</m:t>
                      </m:r>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bar>
                                <m:bar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barPr>
                                <m:e>
                                  <m:r>
                                    <a:rPr kumimoji="0" lang="en-US" sz="1800" b="0" i="1" u="none" strike="noStrike" kern="1200" cap="none" spc="0" normalizeH="0" baseline="0" noProof="0">
                                      <a:ln>
                                        <a:noFill/>
                                      </a:ln>
                                      <a:solidFill>
                                        <a:prstClr val="black"/>
                                      </a:solidFill>
                                      <a:effectLst/>
                                      <a:uLnTx/>
                                      <a:uFillTx/>
                                      <a:latin typeface="Cambria Math"/>
                                      <a:ea typeface="+mn-ea"/>
                                      <a:cs typeface="+mn-cs"/>
                                    </a:rPr>
                                    <m:t>𝑍</m:t>
                                  </m:r>
                                </m:e>
                              </m:bar>
                            </m:e>
                            <m:sub>
                              <m:r>
                                <a:rPr kumimoji="0" lang="en-US" sz="1800" b="0" i="1" u="none" strike="noStrike" kern="1200" cap="none" spc="0" normalizeH="0" baseline="0" noProof="0">
                                  <a:ln>
                                    <a:noFill/>
                                  </a:ln>
                                  <a:solidFill>
                                    <a:prstClr val="black"/>
                                  </a:solidFill>
                                  <a:effectLst/>
                                  <a:uLnTx/>
                                  <a:uFillTx/>
                                  <a:latin typeface="Cambria Math"/>
                                  <a:ea typeface="+mn-ea"/>
                                  <a:cs typeface="+mn-cs"/>
                                </a:rPr>
                                <m:t>𝑘𝑞</m:t>
                              </m:r>
                            </m:sub>
                          </m:sSub>
                        </m:e>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a:ea typeface="+mn-ea"/>
                                  <a:cs typeface="+mn-cs"/>
                                </a:rPr>
                                <m:t>𝑟</m:t>
                              </m:r>
                            </m:e>
                            <m:sub>
                              <m:r>
                                <a:rPr kumimoji="0" lang="en-US" sz="1800" b="0" i="1" u="none" strike="noStrike" kern="1200" cap="none" spc="0" normalizeH="0" baseline="0" noProof="0">
                                  <a:ln>
                                    <a:noFill/>
                                  </a:ln>
                                  <a:solidFill>
                                    <a:prstClr val="black"/>
                                  </a:solidFill>
                                  <a:effectLst/>
                                  <a:uLnTx/>
                                  <a:uFillTx/>
                                  <a:latin typeface="Cambria Math"/>
                                  <a:ea typeface="+mn-ea"/>
                                  <a:cs typeface="+mn-cs"/>
                                </a:rPr>
                                <m:t>𝑘𝑞</m:t>
                              </m:r>
                            </m:sub>
                          </m:sSub>
                          <m:r>
                            <a:rPr kumimoji="0" lang="en-US" sz="1800" b="0" i="1" u="none" strike="noStrike" kern="1200" cap="none" spc="0" normalizeH="0" baseline="0" noProof="0">
                              <a:ln>
                                <a:noFill/>
                              </a:ln>
                              <a:solidFill>
                                <a:prstClr val="black"/>
                              </a:solidFill>
                              <a:effectLst/>
                              <a:uLnTx/>
                              <a:uFillTx/>
                              <a:latin typeface="Cambria Math"/>
                              <a:ea typeface="+mn-ea"/>
                              <a:cs typeface="+mn-cs"/>
                            </a:rPr>
                            <m:t>=1</m:t>
                          </m:r>
                        </m:e>
                      </m:d>
                      <m:r>
                        <a:rPr kumimoji="0" lang="en-US" sz="1800" b="0" i="1" u="none" strike="noStrike" kern="1200" cap="none" spc="0" normalizeH="0" baseline="0" noProof="0">
                          <a:ln>
                            <a:noFill/>
                          </a:ln>
                          <a:solidFill>
                            <a:prstClr val="black"/>
                          </a:solidFill>
                          <a:effectLst/>
                          <a:uLnTx/>
                          <a:uFillTx/>
                          <a:latin typeface="Cambria Math"/>
                          <a:ea typeface="+mn-ea"/>
                          <a:cs typeface="+mn-cs"/>
                        </a:rPr>
                        <m:t>=</m:t>
                      </m:r>
                      <m:r>
                        <a:rPr kumimoji="0" lang="en-US" sz="1800" b="0" i="1" u="none" strike="noStrike" kern="1200" cap="none" spc="0" normalizeH="0" baseline="0" noProof="0">
                          <a:ln>
                            <a:noFill/>
                          </a:ln>
                          <a:solidFill>
                            <a:prstClr val="black"/>
                          </a:solidFill>
                          <a:effectLst/>
                          <a:uLnTx/>
                          <a:uFillTx/>
                          <a:latin typeface="Cambria Math"/>
                          <a:ea typeface="+mn-ea"/>
                          <a:cs typeface="+mn-cs"/>
                        </a:rPr>
                        <m:t>𝑀𝑢𝑙𝑡𝑖𝑛𝑜𝑚𝑖𝑎𝑙</m:t>
                      </m:r>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prstClr val="black"/>
                              </a:solidFill>
                              <a:effectLst/>
                              <a:uLnTx/>
                              <a:uFillTx/>
                              <a:latin typeface="Cambria Math"/>
                              <a:ea typeface="+mn-ea"/>
                              <a:cs typeface="+mn-cs"/>
                            </a:rPr>
                            <m:t>1, </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bar>
                                <m:bar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barPr>
                                <m:e>
                                  <m:r>
                                    <a:rPr kumimoji="0" lang="en-US" sz="1800" b="0" i="1" u="none" strike="noStrike" kern="1200" cap="none" spc="0" normalizeH="0" baseline="0" noProof="0">
                                      <a:ln>
                                        <a:noFill/>
                                      </a:ln>
                                      <a:solidFill>
                                        <a:prstClr val="black"/>
                                      </a:solidFill>
                                      <a:effectLst/>
                                      <a:uLnTx/>
                                      <a:uFillTx/>
                                      <a:latin typeface="Cambria Math"/>
                                      <a:ea typeface="+mn-ea"/>
                                      <a:cs typeface="+mn-cs"/>
                                    </a:rPr>
                                    <m:t>𝑤</m:t>
                                  </m:r>
                                </m:e>
                              </m:bar>
                            </m:e>
                            <m:sub>
                              <m:r>
                                <a:rPr kumimoji="0" lang="en-US" sz="1800" b="0" i="1" u="none" strike="noStrike" kern="1200" cap="none" spc="0" normalizeH="0" baseline="0" noProof="0">
                                  <a:ln>
                                    <a:noFill/>
                                  </a:ln>
                                  <a:solidFill>
                                    <a:prstClr val="black"/>
                                  </a:solidFill>
                                  <a:effectLst/>
                                  <a:uLnTx/>
                                  <a:uFillTx/>
                                  <a:latin typeface="Cambria Math"/>
                                  <a:ea typeface="+mn-ea"/>
                                  <a:cs typeface="+mn-cs"/>
                                </a:rPr>
                                <m:t>𝑞</m:t>
                              </m:r>
                            </m:sub>
                          </m:sSub>
                        </m:e>
                      </m:d>
                    </m:oMath>
                  </m:oMathPara>
                </a14:m>
                <a:endParaRPr kumimoji="0" lang="en-US" sz="1800" b="0" i="0" u="none" strike="noStrike" kern="1200" cap="none" spc="0" normalizeH="0" baseline="0" noProof="0" dirty="0">
                  <a:ln>
                    <a:noFill/>
                  </a:ln>
                  <a:solidFill>
                    <a:prstClr val="black"/>
                  </a:solidFill>
                  <a:effectLst/>
                  <a:uLnTx/>
                  <a:uFillTx/>
                  <a:latin typeface="Georgia"/>
                  <a:ea typeface="+mn-ea"/>
                  <a:cs typeface="+mn-cs"/>
                </a:endParaRPr>
              </a:p>
            </p:txBody>
          </p:sp>
        </mc:Choice>
        <mc:Fallback xmlns="">
          <p:sp>
            <p:nvSpPr>
              <p:cNvPr id="16" name="Rectangle 15"/>
              <p:cNvSpPr>
                <a:spLocks noRot="1" noChangeAspect="1" noMove="1" noResize="1" noEditPoints="1" noAdjustHandles="1" noChangeArrowheads="1" noChangeShapeType="1" noTextEdit="1"/>
              </p:cNvSpPr>
              <p:nvPr/>
            </p:nvSpPr>
            <p:spPr>
              <a:xfrm>
                <a:off x="5099020" y="2514600"/>
                <a:ext cx="4035207" cy="410497"/>
              </a:xfrm>
              <a:prstGeom prst="rect">
                <a:avLst/>
              </a:prstGeom>
              <a:blipFill rotWithShape="1">
                <a:blip r:embed="rId3" cstate="print"/>
                <a:stretch>
                  <a:fillRect b="-5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6390888" y="4163735"/>
                <a:ext cx="2600712" cy="41049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a:ea typeface="+mn-ea"/>
                          <a:cs typeface="+mn-cs"/>
                        </a:rPr>
                        <m:t>𝜋</m:t>
                      </m:r>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bar>
                                <m:bar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barPr>
                                <m:e>
                                  <m:r>
                                    <a:rPr kumimoji="0" lang="en-US" sz="1800" b="0" i="1" u="none" strike="noStrike" kern="1200" cap="none" spc="0" normalizeH="0" baseline="0" noProof="0">
                                      <a:ln>
                                        <a:noFill/>
                                      </a:ln>
                                      <a:solidFill>
                                        <a:prstClr val="black"/>
                                      </a:solidFill>
                                      <a:effectLst/>
                                      <a:uLnTx/>
                                      <a:uFillTx/>
                                      <a:latin typeface="Cambria Math"/>
                                      <a:ea typeface="+mn-ea"/>
                                      <a:cs typeface="+mn-cs"/>
                                    </a:rPr>
                                    <m:t>𝑍</m:t>
                                  </m:r>
                                </m:e>
                              </m:bar>
                            </m:e>
                            <m:sub>
                              <m:r>
                                <a:rPr kumimoji="0" lang="en-US" sz="1800" b="0" i="1" u="none" strike="noStrike" kern="1200" cap="none" spc="0" normalizeH="0" baseline="0" noProof="0">
                                  <a:ln>
                                    <a:noFill/>
                                  </a:ln>
                                  <a:solidFill>
                                    <a:prstClr val="black"/>
                                  </a:solidFill>
                                  <a:effectLst/>
                                  <a:uLnTx/>
                                  <a:uFillTx/>
                                  <a:latin typeface="Cambria Math"/>
                                  <a:ea typeface="+mn-ea"/>
                                  <a:cs typeface="+mn-cs"/>
                                </a:rPr>
                                <m:t>𝑘𝑞</m:t>
                              </m:r>
                            </m:sub>
                          </m:sSub>
                          <m:r>
                            <a:rPr kumimoji="0" lang="en-US" sz="1800" b="0" i="1" u="none" strike="noStrike" kern="1200" cap="none" spc="0" normalizeH="0" baseline="0" noProof="0">
                              <a:ln>
                                <a:noFill/>
                              </a:ln>
                              <a:solidFill>
                                <a:prstClr val="black"/>
                              </a:solidFill>
                              <a:effectLst/>
                              <a:uLnTx/>
                              <a:uFillTx/>
                              <a:latin typeface="Cambria Math"/>
                              <a:ea typeface="+mn-ea"/>
                              <a:cs typeface="+mn-cs"/>
                            </a:rPr>
                            <m:t>=</m:t>
                          </m:r>
                          <m:bar>
                            <m:bar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barPr>
                            <m:e>
                              <m:r>
                                <a:rPr kumimoji="0" lang="en-US" sz="1800" b="0" i="1" u="none" strike="noStrike" kern="1200" cap="none" spc="0" normalizeH="0" baseline="0" noProof="0">
                                  <a:ln>
                                    <a:noFill/>
                                  </a:ln>
                                  <a:solidFill>
                                    <a:prstClr val="black"/>
                                  </a:solidFill>
                                  <a:effectLst/>
                                  <a:uLnTx/>
                                  <a:uFillTx/>
                                  <a:latin typeface="Cambria Math"/>
                                  <a:ea typeface="+mn-ea"/>
                                  <a:cs typeface="+mn-cs"/>
                                </a:rPr>
                                <m:t>0</m:t>
                              </m:r>
                            </m:e>
                          </m:bar>
                        </m:e>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a:ea typeface="+mn-ea"/>
                                  <a:cs typeface="+mn-cs"/>
                                </a:rPr>
                                <m:t>𝑟</m:t>
                              </m:r>
                            </m:e>
                            <m:sub>
                              <m:r>
                                <a:rPr kumimoji="0" lang="en-US" sz="1800" b="0" i="1" u="none" strike="noStrike" kern="1200" cap="none" spc="0" normalizeH="0" baseline="0" noProof="0">
                                  <a:ln>
                                    <a:noFill/>
                                  </a:ln>
                                  <a:solidFill>
                                    <a:prstClr val="black"/>
                                  </a:solidFill>
                                  <a:effectLst/>
                                  <a:uLnTx/>
                                  <a:uFillTx/>
                                  <a:latin typeface="Cambria Math"/>
                                  <a:ea typeface="+mn-ea"/>
                                  <a:cs typeface="+mn-cs"/>
                                </a:rPr>
                                <m:t>𝑘𝑞</m:t>
                              </m:r>
                            </m:sub>
                          </m:sSub>
                          <m:r>
                            <a:rPr kumimoji="0" lang="en-US" sz="1800" b="0" i="1" u="none" strike="noStrike" kern="1200" cap="none" spc="0" normalizeH="0" baseline="0" noProof="0">
                              <a:ln>
                                <a:noFill/>
                              </a:ln>
                              <a:solidFill>
                                <a:prstClr val="black"/>
                              </a:solidFill>
                              <a:effectLst/>
                              <a:uLnTx/>
                              <a:uFillTx/>
                              <a:latin typeface="Cambria Math"/>
                              <a:ea typeface="+mn-ea"/>
                              <a:cs typeface="+mn-cs"/>
                            </a:rPr>
                            <m:t>=0</m:t>
                          </m:r>
                        </m:e>
                      </m:d>
                      <m:r>
                        <a:rPr kumimoji="0" lang="en-US" sz="1800" b="0" i="1" u="none" strike="noStrike" kern="1200" cap="none" spc="0" normalizeH="0" baseline="0" noProof="0">
                          <a:ln>
                            <a:noFill/>
                          </a:ln>
                          <a:solidFill>
                            <a:prstClr val="black"/>
                          </a:solidFill>
                          <a:effectLst/>
                          <a:uLnTx/>
                          <a:uFillTx/>
                          <a:latin typeface="Cambria Math"/>
                          <a:ea typeface="+mn-ea"/>
                          <a:cs typeface="+mn-cs"/>
                        </a:rPr>
                        <m:t>=1</m:t>
                      </m:r>
                    </m:oMath>
                  </m:oMathPara>
                </a14:m>
                <a:endParaRPr kumimoji="0" lang="en-US" sz="1800" b="0" i="0" u="none" strike="noStrike" kern="1200" cap="none" spc="0" normalizeH="0" baseline="0" noProof="0" dirty="0">
                  <a:ln>
                    <a:noFill/>
                  </a:ln>
                  <a:solidFill>
                    <a:prstClr val="black"/>
                  </a:solidFill>
                  <a:effectLst/>
                  <a:uLnTx/>
                  <a:uFillTx/>
                  <a:latin typeface="Georgia"/>
                  <a:ea typeface="+mn-ea"/>
                  <a:cs typeface="+mn-cs"/>
                </a:endParaRPr>
              </a:p>
            </p:txBody>
          </p:sp>
        </mc:Choice>
        <mc:Fallback xmlns="">
          <p:sp>
            <p:nvSpPr>
              <p:cNvPr id="18" name="Rectangle 17"/>
              <p:cNvSpPr>
                <a:spLocks noRot="1" noChangeAspect="1" noMove="1" noResize="1" noEditPoints="1" noAdjustHandles="1" noChangeArrowheads="1" noChangeShapeType="1" noTextEdit="1"/>
              </p:cNvSpPr>
              <p:nvPr/>
            </p:nvSpPr>
            <p:spPr>
              <a:xfrm>
                <a:off x="6390888" y="4163735"/>
                <a:ext cx="2600712" cy="410497"/>
              </a:xfrm>
              <a:prstGeom prst="rect">
                <a:avLst/>
              </a:prstGeom>
              <a:blipFill rotWithShape="1">
                <a:blip r:embed="rId4" cstate="print"/>
                <a:stretch>
                  <a:fillRect b="-7463"/>
                </a:stretch>
              </a:blipFill>
            </p:spPr>
            <p:txBody>
              <a:bodyPr/>
              <a:lstStyle/>
              <a:p>
                <a:r>
                  <a:rPr lang="en-US">
                    <a:noFill/>
                  </a:rPr>
                  <a:t> </a:t>
                </a:r>
              </a:p>
            </p:txBody>
          </p:sp>
        </mc:Fallback>
      </mc:AlternateContent>
      <p:graphicFrame>
        <p:nvGraphicFramePr>
          <p:cNvPr id="22" name="Table 21"/>
          <p:cNvGraphicFramePr>
            <a:graphicFrameLocks noGrp="1"/>
          </p:cNvGraphicFramePr>
          <p:nvPr>
            <p:extLst/>
          </p:nvPr>
        </p:nvGraphicFramePr>
        <p:xfrm>
          <a:off x="304800" y="990612"/>
          <a:ext cx="3505200" cy="5562600"/>
        </p:xfrm>
        <a:graphic>
          <a:graphicData uri="http://schemas.openxmlformats.org/drawingml/2006/table">
            <a:tbl>
              <a:tblPr>
                <a:tableStyleId>{35758FB7-9AC5-4552-8A53-C91805E547FA}</a:tableStyleId>
              </a:tblPr>
              <a:tblGrid>
                <a:gridCol w="1259989">
                  <a:extLst>
                    <a:ext uri="{9D8B030D-6E8A-4147-A177-3AD203B41FA5}">
                      <a16:colId xmlns:a16="http://schemas.microsoft.com/office/drawing/2014/main" val="20000"/>
                    </a:ext>
                  </a:extLst>
                </a:gridCol>
                <a:gridCol w="1256062">
                  <a:extLst>
                    <a:ext uri="{9D8B030D-6E8A-4147-A177-3AD203B41FA5}">
                      <a16:colId xmlns:a16="http://schemas.microsoft.com/office/drawing/2014/main" val="20001"/>
                    </a:ext>
                  </a:extLst>
                </a:gridCol>
                <a:gridCol w="989149">
                  <a:extLst>
                    <a:ext uri="{9D8B030D-6E8A-4147-A177-3AD203B41FA5}">
                      <a16:colId xmlns:a16="http://schemas.microsoft.com/office/drawing/2014/main" val="20002"/>
                    </a:ext>
                  </a:extLst>
                </a:gridCol>
              </a:tblGrid>
              <a:tr h="222504">
                <a:tc rowSpan="2">
                  <a:txBody>
                    <a:bodyPr/>
                    <a:lstStyle/>
                    <a:p>
                      <a:pPr algn="ctr" fontAlgn="ctr"/>
                      <a:r>
                        <a:rPr lang="en-US" sz="1200" u="none" strike="noStrike" dirty="0">
                          <a:effectLst/>
                        </a:rPr>
                        <a:t>Dimension</a:t>
                      </a:r>
                      <a:endParaRPr lang="en-US" sz="1200" b="0" i="0" u="none" strike="noStrike" dirty="0">
                        <a:solidFill>
                          <a:srgbClr val="000000"/>
                        </a:solidFill>
                        <a:effectLst/>
                        <a:latin typeface="Calibri"/>
                      </a:endParaRPr>
                    </a:p>
                  </a:txBody>
                  <a:tcPr marL="9052" marR="9052" marT="905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dirty="0">
                          <a:effectLst/>
                        </a:rPr>
                        <a:t>Variables</a:t>
                      </a:r>
                      <a:endParaRPr lang="en-US" sz="1200" b="0" i="0" u="none" strike="noStrike" dirty="0">
                        <a:solidFill>
                          <a:srgbClr val="000000"/>
                        </a:solidFill>
                        <a:effectLst/>
                        <a:latin typeface="Calibri"/>
                      </a:endParaRPr>
                    </a:p>
                  </a:txBody>
                  <a:tcPr marL="9052" marR="9052" marT="90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rPr>
                        <a:t>Coefficients</a:t>
                      </a:r>
                      <a:endParaRPr lang="en-US" sz="1200" b="0" i="0" u="none" strike="noStrike">
                        <a:solidFill>
                          <a:srgbClr val="000000"/>
                        </a:solidFill>
                        <a:effectLst/>
                        <a:latin typeface="Calibri"/>
                      </a:endParaRPr>
                    </a:p>
                  </a:txBody>
                  <a:tcPr marL="9052" marR="9052" marT="90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22504">
                <a:tc vMerge="1">
                  <a:txBody>
                    <a:bodyPr/>
                    <a:lstStyle/>
                    <a:p>
                      <a:endParaRPr lang="en-US"/>
                    </a:p>
                  </a:txBody>
                  <a:tcPr/>
                </a:tc>
                <a:tc>
                  <a:txBody>
                    <a:bodyPr/>
                    <a:lstStyle/>
                    <a:p>
                      <a:pPr algn="ctr" fontAlgn="b"/>
                      <a:r>
                        <a:rPr lang="en-US" sz="1200" u="none" strike="noStrike" dirty="0">
                          <a:effectLst/>
                        </a:rPr>
                        <a:t>Segment</a:t>
                      </a:r>
                      <a:endParaRPr lang="en-US" sz="1200" b="0" i="0" u="none" strike="noStrike" dirty="0">
                        <a:solidFill>
                          <a:srgbClr val="000000"/>
                        </a:solidFill>
                        <a:effectLst/>
                        <a:latin typeface="Calibri"/>
                      </a:endParaRPr>
                    </a:p>
                  </a:txBody>
                  <a:tcPr marL="9052" marR="9052" marT="90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dirty="0">
                          <a:effectLst/>
                        </a:rPr>
                        <a:t>Segment 1</a:t>
                      </a:r>
                      <a:endParaRPr lang="en-US" sz="1200" b="0" i="0" u="none" strike="noStrike" dirty="0">
                        <a:solidFill>
                          <a:srgbClr val="000000"/>
                        </a:solidFill>
                        <a:effectLst/>
                        <a:latin typeface="Calibri"/>
                      </a:endParaRPr>
                    </a:p>
                  </a:txBody>
                  <a:tcPr marL="9052" marR="9052" marT="90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22504">
                <a:tc>
                  <a:txBody>
                    <a:bodyPr/>
                    <a:lstStyle/>
                    <a:p>
                      <a:pPr algn="ctr" fontAlgn="ctr"/>
                      <a:r>
                        <a:rPr lang="en-US" sz="1200" u="none" strike="noStrike">
                          <a:effectLst/>
                        </a:rPr>
                        <a:t>Intercept</a:t>
                      </a:r>
                      <a:endParaRPr lang="en-US" sz="1200" b="0" i="0" u="none" strike="noStrike">
                        <a:solidFill>
                          <a:srgbClr val="000000"/>
                        </a:solidFill>
                        <a:effectLst/>
                        <a:latin typeface="Calibri"/>
                      </a:endParaRPr>
                    </a:p>
                  </a:txBody>
                  <a:tcPr marL="9052" marR="9052" marT="905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rPr>
                        <a:t>Intercept</a:t>
                      </a:r>
                      <a:endParaRPr lang="en-US" sz="1200" b="0" i="0" u="none" strike="noStrike">
                        <a:solidFill>
                          <a:srgbClr val="000000"/>
                        </a:solidFill>
                        <a:effectLst/>
                        <a:latin typeface="Calibri"/>
                      </a:endParaRPr>
                    </a:p>
                  </a:txBody>
                  <a:tcPr marL="9052" marR="9052" marT="90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dirty="0">
                          <a:effectLst/>
                        </a:rPr>
                        <a:t>0.5*</a:t>
                      </a:r>
                      <a:endParaRPr lang="en-US" sz="1200" b="0" i="0" u="none" strike="noStrike" dirty="0">
                        <a:solidFill>
                          <a:srgbClr val="000000"/>
                        </a:solidFill>
                        <a:effectLst/>
                        <a:latin typeface="Calibri"/>
                      </a:endParaRPr>
                    </a:p>
                  </a:txBody>
                  <a:tcPr marL="9052" marR="9052" marT="90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r h="222504">
                <a:tc rowSpan="5">
                  <a:txBody>
                    <a:bodyPr/>
                    <a:lstStyle/>
                    <a:p>
                      <a:pPr algn="ctr" fontAlgn="ctr"/>
                      <a:r>
                        <a:rPr lang="en-US" sz="1200" u="none" strike="noStrike" dirty="0">
                          <a:effectLst/>
                        </a:rPr>
                        <a:t>Reliability</a:t>
                      </a:r>
                      <a:endParaRPr lang="en-US" sz="1200" b="0" i="0" u="none" strike="noStrike" dirty="0">
                        <a:solidFill>
                          <a:srgbClr val="000000"/>
                        </a:solidFill>
                        <a:effectLst/>
                        <a:latin typeface="Calibri"/>
                      </a:endParaRPr>
                    </a:p>
                  </a:txBody>
                  <a:tcPr marL="9052" marR="9052" marT="9052"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dirty="0">
                          <a:effectLst/>
                        </a:rPr>
                        <a:t>Reliability1</a:t>
                      </a:r>
                      <a:endParaRPr lang="en-US" sz="1200" b="0" i="0" u="none" strike="noStrike" dirty="0">
                        <a:solidFill>
                          <a:srgbClr val="000000"/>
                        </a:solidFill>
                        <a:effectLst/>
                        <a:latin typeface="Calibri"/>
                      </a:endParaRPr>
                    </a:p>
                  </a:txBody>
                  <a:tcPr marL="9052" marR="9052" marT="9052" marB="0" anchor="b">
                    <a:lnT w="12700" cap="flat" cmpd="sng" algn="ctr">
                      <a:solidFill>
                        <a:schemeClr val="tx1"/>
                      </a:solidFill>
                      <a:prstDash val="solid"/>
                      <a:round/>
                      <a:headEnd type="none" w="med" len="med"/>
                      <a:tailEnd type="none" w="med" len="med"/>
                    </a:lnT>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3"/>
                  </a:ext>
                </a:extLst>
              </a:tr>
              <a:tr h="222504">
                <a:tc vMerge="1">
                  <a:txBody>
                    <a:bodyPr/>
                    <a:lstStyle/>
                    <a:p>
                      <a:endParaRPr lang="en-US"/>
                    </a:p>
                  </a:txBody>
                  <a:tcPr/>
                </a:tc>
                <a:tc>
                  <a:txBody>
                    <a:bodyPr/>
                    <a:lstStyle/>
                    <a:p>
                      <a:pPr algn="ctr" fontAlgn="b"/>
                      <a:r>
                        <a:rPr lang="en-US" sz="1200" u="none" strike="noStrike">
                          <a:effectLst/>
                        </a:rPr>
                        <a:t>Reliability2</a:t>
                      </a:r>
                      <a:endParaRPr lang="en-US" sz="1200" b="0" i="0" u="none" strike="noStrike">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r h="222504">
                <a:tc vMerge="1">
                  <a:txBody>
                    <a:bodyPr/>
                    <a:lstStyle/>
                    <a:p>
                      <a:endParaRPr lang="en-US"/>
                    </a:p>
                  </a:txBody>
                  <a:tcPr/>
                </a:tc>
                <a:tc>
                  <a:txBody>
                    <a:bodyPr/>
                    <a:lstStyle/>
                    <a:p>
                      <a:pPr algn="ctr" fontAlgn="b"/>
                      <a:r>
                        <a:rPr lang="en-US" sz="1200" u="none" strike="noStrike">
                          <a:effectLst/>
                        </a:rPr>
                        <a:t>Reliability3</a:t>
                      </a:r>
                      <a:endParaRPr lang="en-US" sz="1200" b="0" i="0" u="none" strike="noStrike">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222504">
                <a:tc vMerge="1">
                  <a:txBody>
                    <a:bodyPr/>
                    <a:lstStyle/>
                    <a:p>
                      <a:endParaRPr lang="en-US"/>
                    </a:p>
                  </a:txBody>
                  <a:tcPr/>
                </a:tc>
                <a:tc>
                  <a:txBody>
                    <a:bodyPr/>
                    <a:lstStyle/>
                    <a:p>
                      <a:pPr algn="ctr" fontAlgn="b"/>
                      <a:r>
                        <a:rPr lang="en-US" sz="1200" u="none" strike="noStrike">
                          <a:effectLst/>
                        </a:rPr>
                        <a:t>Reliability4</a:t>
                      </a:r>
                      <a:endParaRPr lang="en-US" sz="1200" b="0" i="0" u="none" strike="noStrike">
                        <a:solidFill>
                          <a:srgbClr val="000000"/>
                        </a:solidFill>
                        <a:effectLst/>
                        <a:latin typeface="Calibri"/>
                      </a:endParaRPr>
                    </a:p>
                  </a:txBody>
                  <a:tcPr marL="9052" marR="9052" marT="9052" marB="0" anchor="b"/>
                </a:tc>
                <a:tc>
                  <a:txBody>
                    <a:bodyPr/>
                    <a:lstStyle/>
                    <a:p>
                      <a:pPr algn="ctr" fontAlgn="b"/>
                      <a:r>
                        <a:rPr lang="en-US" sz="1200" u="none" strike="noStrike" dirty="0">
                          <a:effectLst/>
                        </a:rPr>
                        <a:t>0.5*</a:t>
                      </a:r>
                      <a:endParaRPr lang="en-US" sz="1200" b="0" i="0" u="none" strike="noStrike" dirty="0">
                        <a:solidFill>
                          <a:srgbClr val="000000"/>
                        </a:solidFill>
                        <a:effectLst/>
                        <a:latin typeface="Calibri"/>
                      </a:endParaRPr>
                    </a:p>
                  </a:txBody>
                  <a:tcPr marL="9052" marR="9052" marT="9052" marB="0" anchor="b">
                    <a:lnR w="12700" cap="flat" cmpd="sng" algn="ctr">
                      <a:solidFill>
                        <a:schemeClr val="tx1"/>
                      </a:solidFill>
                      <a:prstDash val="solid"/>
                      <a:round/>
                      <a:headEnd type="none" w="med" len="med"/>
                      <a:tailEnd type="none" w="med" len="med"/>
                    </a:lnR>
                    <a:solidFill>
                      <a:srgbClr val="FFFF00"/>
                    </a:solidFill>
                  </a:tcPr>
                </a:tc>
                <a:extLst>
                  <a:ext uri="{0D108BD9-81ED-4DB2-BD59-A6C34878D82A}">
                    <a16:rowId xmlns:a16="http://schemas.microsoft.com/office/drawing/2014/main" val="10006"/>
                  </a:ext>
                </a:extLst>
              </a:tr>
              <a:tr h="222504">
                <a:tc vMerge="1">
                  <a:txBody>
                    <a:bodyPr/>
                    <a:lstStyle/>
                    <a:p>
                      <a:endParaRPr lang="en-US"/>
                    </a:p>
                  </a:txBody>
                  <a:tcPr/>
                </a:tc>
                <a:tc>
                  <a:txBody>
                    <a:bodyPr/>
                    <a:lstStyle/>
                    <a:p>
                      <a:pPr algn="ctr" fontAlgn="b"/>
                      <a:r>
                        <a:rPr lang="en-US" sz="1200" u="none" strike="noStrike">
                          <a:effectLst/>
                        </a:rPr>
                        <a:t>Reliability5</a:t>
                      </a:r>
                      <a:endParaRPr lang="en-US" sz="1200" b="0" i="0" u="none" strike="noStrike">
                        <a:solidFill>
                          <a:srgbClr val="000000"/>
                        </a:solidFill>
                        <a:effectLst/>
                        <a:latin typeface="Calibri"/>
                      </a:endParaRPr>
                    </a:p>
                  </a:txBody>
                  <a:tcPr marL="9052" marR="9052" marT="9052" marB="0" anchor="b">
                    <a:lnB w="12700" cap="flat" cmpd="sng" algn="ctr">
                      <a:solidFill>
                        <a:schemeClr val="tx1"/>
                      </a:solidFill>
                      <a:prstDash val="solid"/>
                      <a:round/>
                      <a:headEnd type="none" w="med" len="med"/>
                      <a:tailEnd type="none" w="med" len="med"/>
                    </a:lnB>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22504">
                <a:tc rowSpan="5">
                  <a:txBody>
                    <a:bodyPr/>
                    <a:lstStyle/>
                    <a:p>
                      <a:pPr algn="ctr" fontAlgn="ctr"/>
                      <a:r>
                        <a:rPr lang="en-US" sz="1200" u="none" strike="noStrike" dirty="0">
                          <a:effectLst/>
                        </a:rPr>
                        <a:t>Empathy</a:t>
                      </a:r>
                      <a:endParaRPr lang="en-US" sz="1200" b="0" i="0" u="none" strike="noStrike" dirty="0">
                        <a:solidFill>
                          <a:srgbClr val="000000"/>
                        </a:solidFill>
                        <a:effectLst/>
                        <a:latin typeface="Calibri"/>
                      </a:endParaRPr>
                    </a:p>
                  </a:txBody>
                  <a:tcPr marL="9052" marR="9052" marT="9052"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dirty="0">
                          <a:effectLst/>
                        </a:rPr>
                        <a:t>Empathy1</a:t>
                      </a:r>
                      <a:endParaRPr lang="en-US" sz="1200" b="0" i="0" u="none" strike="noStrike" dirty="0">
                        <a:solidFill>
                          <a:srgbClr val="000000"/>
                        </a:solidFill>
                        <a:effectLst/>
                        <a:latin typeface="Calibri"/>
                      </a:endParaRPr>
                    </a:p>
                  </a:txBody>
                  <a:tcPr marL="9052" marR="9052" marT="9052" marB="0" anchor="b">
                    <a:lnT w="12700" cap="flat" cmpd="sng" algn="ctr">
                      <a:solidFill>
                        <a:schemeClr val="tx1"/>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a:endParaRPr>
                    </a:p>
                  </a:txBody>
                  <a:tcPr marL="9052" marR="9052" marT="9052"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8"/>
                  </a:ext>
                </a:extLst>
              </a:tr>
              <a:tr h="222504">
                <a:tc vMerge="1">
                  <a:txBody>
                    <a:bodyPr/>
                    <a:lstStyle/>
                    <a:p>
                      <a:endParaRPr lang="en-US"/>
                    </a:p>
                  </a:txBody>
                  <a:tcPr/>
                </a:tc>
                <a:tc>
                  <a:txBody>
                    <a:bodyPr/>
                    <a:lstStyle/>
                    <a:p>
                      <a:pPr algn="ctr" fontAlgn="b"/>
                      <a:r>
                        <a:rPr lang="en-US" sz="1200" u="none" strike="noStrike" dirty="0">
                          <a:effectLst/>
                        </a:rPr>
                        <a:t>Empathy2</a:t>
                      </a:r>
                      <a:endParaRPr lang="en-US" sz="1200" b="0" i="0" u="none" strike="noStrike" dirty="0">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9"/>
                  </a:ext>
                </a:extLst>
              </a:tr>
              <a:tr h="222504">
                <a:tc vMerge="1">
                  <a:txBody>
                    <a:bodyPr/>
                    <a:lstStyle/>
                    <a:p>
                      <a:endParaRPr lang="en-US"/>
                    </a:p>
                  </a:txBody>
                  <a:tcPr/>
                </a:tc>
                <a:tc>
                  <a:txBody>
                    <a:bodyPr/>
                    <a:lstStyle/>
                    <a:p>
                      <a:pPr algn="ctr" fontAlgn="b"/>
                      <a:r>
                        <a:rPr lang="en-US" sz="1200" u="none" strike="noStrike">
                          <a:effectLst/>
                        </a:rPr>
                        <a:t>Empathy3</a:t>
                      </a:r>
                      <a:endParaRPr lang="en-US" sz="1200" b="0" i="0" u="none" strike="noStrike">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0"/>
                  </a:ext>
                </a:extLst>
              </a:tr>
              <a:tr h="222504">
                <a:tc vMerge="1">
                  <a:txBody>
                    <a:bodyPr/>
                    <a:lstStyle/>
                    <a:p>
                      <a:endParaRPr lang="en-US"/>
                    </a:p>
                  </a:txBody>
                  <a:tcPr/>
                </a:tc>
                <a:tc>
                  <a:txBody>
                    <a:bodyPr/>
                    <a:lstStyle/>
                    <a:p>
                      <a:pPr algn="ctr" fontAlgn="b"/>
                      <a:r>
                        <a:rPr lang="en-US" sz="1200" u="none" strike="noStrike">
                          <a:effectLst/>
                        </a:rPr>
                        <a:t>Empathy4</a:t>
                      </a:r>
                      <a:endParaRPr lang="en-US" sz="1200" b="0" i="0" u="none" strike="noStrike">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1"/>
                  </a:ext>
                </a:extLst>
              </a:tr>
              <a:tr h="222504">
                <a:tc vMerge="1">
                  <a:txBody>
                    <a:bodyPr/>
                    <a:lstStyle/>
                    <a:p>
                      <a:endParaRPr lang="en-US"/>
                    </a:p>
                  </a:txBody>
                  <a:tcPr/>
                </a:tc>
                <a:tc>
                  <a:txBody>
                    <a:bodyPr/>
                    <a:lstStyle/>
                    <a:p>
                      <a:pPr algn="ctr" fontAlgn="b"/>
                      <a:r>
                        <a:rPr lang="en-US" sz="1200" u="none" strike="noStrike">
                          <a:effectLst/>
                        </a:rPr>
                        <a:t>Empathy5</a:t>
                      </a:r>
                      <a:endParaRPr lang="en-US" sz="1200" b="0" i="0" u="none" strike="noStrike">
                        <a:solidFill>
                          <a:srgbClr val="000000"/>
                        </a:solidFill>
                        <a:effectLst/>
                        <a:latin typeface="Calibri"/>
                      </a:endParaRPr>
                    </a:p>
                  </a:txBody>
                  <a:tcPr marL="9052" marR="9052" marT="9052" marB="0" anchor="b">
                    <a:lnB w="12700" cap="flat" cmpd="sng" algn="ctr">
                      <a:solidFill>
                        <a:schemeClr val="tx1"/>
                      </a:solidFill>
                      <a:prstDash val="solid"/>
                      <a:round/>
                      <a:headEnd type="none" w="med" len="med"/>
                      <a:tailEnd type="none" w="med" len="med"/>
                    </a:lnB>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22504">
                <a:tc rowSpan="4">
                  <a:txBody>
                    <a:bodyPr/>
                    <a:lstStyle/>
                    <a:p>
                      <a:pPr algn="ctr" fontAlgn="ctr"/>
                      <a:r>
                        <a:rPr lang="en-US" sz="1200" u="none" strike="noStrike" dirty="0">
                          <a:effectLst/>
                        </a:rPr>
                        <a:t>Tangibles</a:t>
                      </a:r>
                      <a:endParaRPr lang="en-US" sz="1200" b="0" i="0" u="none" strike="noStrike" dirty="0">
                        <a:solidFill>
                          <a:srgbClr val="000000"/>
                        </a:solidFill>
                        <a:effectLst/>
                        <a:latin typeface="Calibri"/>
                      </a:endParaRPr>
                    </a:p>
                  </a:txBody>
                  <a:tcPr marL="9052" marR="9052" marT="9052"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dirty="0">
                          <a:effectLst/>
                        </a:rPr>
                        <a:t>Tangibles1</a:t>
                      </a:r>
                      <a:endParaRPr lang="en-US" sz="1200" b="0" i="0" u="none" strike="noStrike" dirty="0">
                        <a:solidFill>
                          <a:srgbClr val="000000"/>
                        </a:solidFill>
                        <a:effectLst/>
                        <a:latin typeface="Calibri"/>
                      </a:endParaRPr>
                    </a:p>
                  </a:txBody>
                  <a:tcPr marL="9052" marR="9052" marT="9052" marB="0" anchor="b">
                    <a:lnT w="12700" cap="flat" cmpd="sng" algn="ctr">
                      <a:solidFill>
                        <a:schemeClr val="tx1"/>
                      </a:solidFill>
                      <a:prstDash val="solid"/>
                      <a:round/>
                      <a:headEnd type="none" w="med" len="med"/>
                      <a:tailEnd type="none" w="med" len="med"/>
                    </a:lnT>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13"/>
                  </a:ext>
                </a:extLst>
              </a:tr>
              <a:tr h="222504">
                <a:tc vMerge="1">
                  <a:txBody>
                    <a:bodyPr/>
                    <a:lstStyle/>
                    <a:p>
                      <a:endParaRPr lang="en-US"/>
                    </a:p>
                  </a:txBody>
                  <a:tcPr/>
                </a:tc>
                <a:tc>
                  <a:txBody>
                    <a:bodyPr/>
                    <a:lstStyle/>
                    <a:p>
                      <a:pPr algn="ctr" fontAlgn="b"/>
                      <a:r>
                        <a:rPr lang="en-US" sz="1200" u="none" strike="noStrike">
                          <a:effectLst/>
                        </a:rPr>
                        <a:t>Tangibles2</a:t>
                      </a:r>
                      <a:endParaRPr lang="en-US" sz="1200" b="0" i="0" u="none" strike="noStrike">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4"/>
                  </a:ext>
                </a:extLst>
              </a:tr>
              <a:tr h="222504">
                <a:tc vMerge="1">
                  <a:txBody>
                    <a:bodyPr/>
                    <a:lstStyle/>
                    <a:p>
                      <a:endParaRPr lang="en-US"/>
                    </a:p>
                  </a:txBody>
                  <a:tcPr/>
                </a:tc>
                <a:tc>
                  <a:txBody>
                    <a:bodyPr/>
                    <a:lstStyle/>
                    <a:p>
                      <a:pPr algn="ctr" fontAlgn="b"/>
                      <a:r>
                        <a:rPr lang="en-US" sz="1200" u="none" strike="noStrike">
                          <a:effectLst/>
                        </a:rPr>
                        <a:t>Tangibles3</a:t>
                      </a:r>
                      <a:endParaRPr lang="en-US" sz="1200" b="0" i="0" u="none" strike="noStrike">
                        <a:solidFill>
                          <a:srgbClr val="000000"/>
                        </a:solidFill>
                        <a:effectLst/>
                        <a:latin typeface="Calibri"/>
                      </a:endParaRPr>
                    </a:p>
                  </a:txBody>
                  <a:tcPr marL="9052" marR="9052" marT="9052" marB="0" anchor="b"/>
                </a:tc>
                <a:tc>
                  <a:txBody>
                    <a:bodyPr/>
                    <a:lstStyle/>
                    <a:p>
                      <a:pPr algn="ctr" fontAlgn="b"/>
                      <a:r>
                        <a:rPr lang="en-US" sz="1200" u="none" strike="noStrike" dirty="0">
                          <a:effectLst/>
                        </a:rPr>
                        <a:t>0.7*</a:t>
                      </a:r>
                      <a:endParaRPr lang="en-US" sz="1200" b="0" i="0" u="none" strike="noStrike" dirty="0">
                        <a:solidFill>
                          <a:srgbClr val="000000"/>
                        </a:solidFill>
                        <a:effectLst/>
                        <a:latin typeface="Calibri"/>
                      </a:endParaRPr>
                    </a:p>
                  </a:txBody>
                  <a:tcPr marL="9052" marR="9052" marT="9052" marB="0" anchor="b">
                    <a:lnR w="12700" cap="flat" cmpd="sng" algn="ctr">
                      <a:solidFill>
                        <a:schemeClr val="tx1"/>
                      </a:solidFill>
                      <a:prstDash val="solid"/>
                      <a:round/>
                      <a:headEnd type="none" w="med" len="med"/>
                      <a:tailEnd type="none" w="med" len="med"/>
                    </a:lnR>
                    <a:solidFill>
                      <a:srgbClr val="FFFF00"/>
                    </a:solidFill>
                  </a:tcPr>
                </a:tc>
                <a:extLst>
                  <a:ext uri="{0D108BD9-81ED-4DB2-BD59-A6C34878D82A}">
                    <a16:rowId xmlns:a16="http://schemas.microsoft.com/office/drawing/2014/main" val="10015"/>
                  </a:ext>
                </a:extLst>
              </a:tr>
              <a:tr h="222504">
                <a:tc vMerge="1">
                  <a:txBody>
                    <a:bodyPr/>
                    <a:lstStyle/>
                    <a:p>
                      <a:endParaRPr lang="en-US"/>
                    </a:p>
                  </a:txBody>
                  <a:tcPr/>
                </a:tc>
                <a:tc>
                  <a:txBody>
                    <a:bodyPr/>
                    <a:lstStyle/>
                    <a:p>
                      <a:pPr algn="ctr" fontAlgn="b"/>
                      <a:r>
                        <a:rPr lang="en-US" sz="1200" u="none" strike="noStrike">
                          <a:effectLst/>
                        </a:rPr>
                        <a:t>Tangibles4</a:t>
                      </a:r>
                      <a:endParaRPr lang="en-US" sz="1200" b="0" i="0" u="none" strike="noStrike">
                        <a:solidFill>
                          <a:srgbClr val="000000"/>
                        </a:solidFill>
                        <a:effectLst/>
                        <a:latin typeface="Calibri"/>
                      </a:endParaRPr>
                    </a:p>
                  </a:txBody>
                  <a:tcPr marL="9052" marR="9052" marT="9052" marB="0" anchor="b">
                    <a:lnB w="12700" cap="flat" cmpd="sng" algn="ctr">
                      <a:solidFill>
                        <a:schemeClr val="tx1"/>
                      </a:solidFill>
                      <a:prstDash val="solid"/>
                      <a:round/>
                      <a:headEnd type="none" w="med" len="med"/>
                      <a:tailEnd type="none" w="med" len="med"/>
                    </a:lnB>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r h="222504">
                <a:tc rowSpan="4">
                  <a:txBody>
                    <a:bodyPr/>
                    <a:lstStyle/>
                    <a:p>
                      <a:pPr algn="ctr" fontAlgn="ctr"/>
                      <a:r>
                        <a:rPr lang="en-US" sz="1200" u="none" strike="noStrike" dirty="0">
                          <a:effectLst/>
                        </a:rPr>
                        <a:t>Responsiveness</a:t>
                      </a:r>
                      <a:endParaRPr lang="en-US" sz="1200" b="0" i="0" u="none" strike="noStrike" dirty="0">
                        <a:solidFill>
                          <a:srgbClr val="000000"/>
                        </a:solidFill>
                        <a:effectLst/>
                        <a:latin typeface="Calibri"/>
                      </a:endParaRPr>
                    </a:p>
                  </a:txBody>
                  <a:tcPr marL="9052" marR="9052" marT="9052"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dirty="0">
                          <a:effectLst/>
                        </a:rPr>
                        <a:t>Responsiveness1</a:t>
                      </a:r>
                      <a:endParaRPr lang="en-US" sz="1200" b="0" i="0" u="none" strike="noStrike" dirty="0">
                        <a:solidFill>
                          <a:srgbClr val="000000"/>
                        </a:solidFill>
                        <a:effectLst/>
                        <a:latin typeface="Calibri"/>
                      </a:endParaRPr>
                    </a:p>
                  </a:txBody>
                  <a:tcPr marL="9052" marR="9052" marT="9052" marB="0" anchor="b">
                    <a:lnT w="12700" cap="flat" cmpd="sng" algn="ctr">
                      <a:solidFill>
                        <a:schemeClr val="tx1"/>
                      </a:solidFill>
                      <a:prstDash val="solid"/>
                      <a:round/>
                      <a:headEnd type="none" w="med" len="med"/>
                      <a:tailEnd type="none" w="med" len="med"/>
                    </a:lnT>
                  </a:tcPr>
                </a:tc>
                <a:tc>
                  <a:txBody>
                    <a:bodyPr/>
                    <a:lstStyle/>
                    <a:p>
                      <a:pPr algn="ctr" fontAlgn="b"/>
                      <a:r>
                        <a:rPr lang="en-US" sz="1200" u="none" strike="noStrike">
                          <a:effectLst/>
                        </a:rPr>
                        <a:t>0</a:t>
                      </a:r>
                      <a:endParaRPr lang="en-US" sz="1200" b="0" i="0" u="none" strike="noStrike">
                        <a:solidFill>
                          <a:srgbClr val="000000"/>
                        </a:solidFill>
                        <a:effectLst/>
                        <a:latin typeface="Calibri"/>
                      </a:endParaRPr>
                    </a:p>
                  </a:txBody>
                  <a:tcPr marL="9052" marR="9052" marT="9052"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17"/>
                  </a:ext>
                </a:extLst>
              </a:tr>
              <a:tr h="222504">
                <a:tc vMerge="1">
                  <a:txBody>
                    <a:bodyPr/>
                    <a:lstStyle/>
                    <a:p>
                      <a:endParaRPr lang="en-US"/>
                    </a:p>
                  </a:txBody>
                  <a:tcPr/>
                </a:tc>
                <a:tc>
                  <a:txBody>
                    <a:bodyPr/>
                    <a:lstStyle/>
                    <a:p>
                      <a:pPr algn="ctr" fontAlgn="b"/>
                      <a:r>
                        <a:rPr lang="en-US" sz="1200" u="none" strike="noStrike" dirty="0">
                          <a:effectLst/>
                        </a:rPr>
                        <a:t>Responsiveness2</a:t>
                      </a:r>
                      <a:endParaRPr lang="en-US" sz="1200" b="0" i="0" u="none" strike="noStrike" dirty="0">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8"/>
                  </a:ext>
                </a:extLst>
              </a:tr>
              <a:tr h="222504">
                <a:tc vMerge="1">
                  <a:txBody>
                    <a:bodyPr/>
                    <a:lstStyle/>
                    <a:p>
                      <a:endParaRPr lang="en-US"/>
                    </a:p>
                  </a:txBody>
                  <a:tcPr/>
                </a:tc>
                <a:tc>
                  <a:txBody>
                    <a:bodyPr/>
                    <a:lstStyle/>
                    <a:p>
                      <a:pPr algn="ctr" fontAlgn="b"/>
                      <a:r>
                        <a:rPr lang="en-US" sz="1200" u="none" strike="noStrike" dirty="0">
                          <a:effectLst/>
                        </a:rPr>
                        <a:t>Responsiveness3</a:t>
                      </a:r>
                      <a:endParaRPr lang="en-US" sz="1200" b="0" i="0" u="none" strike="noStrike" dirty="0">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9"/>
                  </a:ext>
                </a:extLst>
              </a:tr>
              <a:tr h="222504">
                <a:tc vMerge="1">
                  <a:txBody>
                    <a:bodyPr/>
                    <a:lstStyle/>
                    <a:p>
                      <a:endParaRPr lang="en-US"/>
                    </a:p>
                  </a:txBody>
                  <a:tcPr/>
                </a:tc>
                <a:tc>
                  <a:txBody>
                    <a:bodyPr/>
                    <a:lstStyle/>
                    <a:p>
                      <a:pPr algn="ctr" fontAlgn="b"/>
                      <a:r>
                        <a:rPr lang="en-US" sz="1200" u="none" strike="noStrike" dirty="0">
                          <a:effectLst/>
                        </a:rPr>
                        <a:t>Responsiveness4</a:t>
                      </a:r>
                      <a:endParaRPr lang="en-US" sz="1200" b="0" i="0" u="none" strike="noStrike" dirty="0">
                        <a:solidFill>
                          <a:srgbClr val="000000"/>
                        </a:solidFill>
                        <a:effectLst/>
                        <a:latin typeface="Calibri"/>
                      </a:endParaRPr>
                    </a:p>
                  </a:txBody>
                  <a:tcPr marL="9052" marR="9052" marT="9052" marB="0" anchor="b">
                    <a:lnB w="12700" cap="flat" cmpd="sng" algn="ctr">
                      <a:solidFill>
                        <a:schemeClr val="tx1"/>
                      </a:solidFill>
                      <a:prstDash val="solid"/>
                      <a:round/>
                      <a:headEnd type="none" w="med" len="med"/>
                      <a:tailEnd type="none" w="med" len="med"/>
                    </a:lnB>
                  </a:tcPr>
                </a:tc>
                <a:tc>
                  <a:txBody>
                    <a:bodyPr/>
                    <a:lstStyle/>
                    <a:p>
                      <a:pPr algn="ctr" fontAlgn="b"/>
                      <a:r>
                        <a:rPr lang="en-US" sz="1200" u="none" strike="noStrike" dirty="0">
                          <a:effectLst/>
                        </a:rPr>
                        <a:t>1*</a:t>
                      </a:r>
                      <a:endParaRPr lang="en-US" sz="1200" b="0" i="0" u="none" strike="noStrike" dirty="0">
                        <a:solidFill>
                          <a:srgbClr val="000000"/>
                        </a:solidFill>
                        <a:effectLst/>
                        <a:latin typeface="Calibri"/>
                      </a:endParaRPr>
                    </a:p>
                  </a:txBody>
                  <a:tcPr marL="9052" marR="9052" marT="9052"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20"/>
                  </a:ext>
                </a:extLst>
              </a:tr>
              <a:tr h="222504">
                <a:tc rowSpan="4">
                  <a:txBody>
                    <a:bodyPr/>
                    <a:lstStyle/>
                    <a:p>
                      <a:pPr algn="ctr" fontAlgn="ctr"/>
                      <a:r>
                        <a:rPr lang="en-US" sz="1200" u="none" strike="noStrike" dirty="0">
                          <a:effectLst/>
                        </a:rPr>
                        <a:t>Assurance</a:t>
                      </a:r>
                      <a:endParaRPr lang="en-US" sz="1200" b="0" i="0" u="none" strike="noStrike" dirty="0">
                        <a:solidFill>
                          <a:srgbClr val="000000"/>
                        </a:solidFill>
                        <a:effectLst/>
                        <a:latin typeface="Calibri"/>
                      </a:endParaRPr>
                    </a:p>
                  </a:txBody>
                  <a:tcPr marL="9052" marR="9052" marT="9052"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dirty="0">
                          <a:effectLst/>
                        </a:rPr>
                        <a:t>Assurance1</a:t>
                      </a:r>
                      <a:endParaRPr lang="en-US" sz="1200" b="0" i="0" u="none" strike="noStrike" dirty="0">
                        <a:solidFill>
                          <a:srgbClr val="000000"/>
                        </a:solidFill>
                        <a:effectLst/>
                        <a:latin typeface="Calibri"/>
                      </a:endParaRPr>
                    </a:p>
                  </a:txBody>
                  <a:tcPr marL="9052" marR="9052" marT="9052" marB="0" anchor="b">
                    <a:lnT w="12700" cap="flat" cmpd="sng" algn="ctr">
                      <a:solidFill>
                        <a:schemeClr val="tx1"/>
                      </a:solidFill>
                      <a:prstDash val="solid"/>
                      <a:round/>
                      <a:headEnd type="none" w="med" len="med"/>
                      <a:tailEnd type="none" w="med" len="med"/>
                    </a:lnT>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21"/>
                  </a:ext>
                </a:extLst>
              </a:tr>
              <a:tr h="222504">
                <a:tc vMerge="1">
                  <a:txBody>
                    <a:bodyPr/>
                    <a:lstStyle/>
                    <a:p>
                      <a:endParaRPr lang="en-US"/>
                    </a:p>
                  </a:txBody>
                  <a:tcPr/>
                </a:tc>
                <a:tc>
                  <a:txBody>
                    <a:bodyPr/>
                    <a:lstStyle/>
                    <a:p>
                      <a:pPr algn="ctr" fontAlgn="b"/>
                      <a:r>
                        <a:rPr lang="en-US" sz="1200" u="none" strike="noStrike">
                          <a:effectLst/>
                        </a:rPr>
                        <a:t>Assurance2</a:t>
                      </a:r>
                      <a:endParaRPr lang="en-US" sz="1200" b="0" i="0" u="none" strike="noStrike">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22"/>
                  </a:ext>
                </a:extLst>
              </a:tr>
              <a:tr h="222504">
                <a:tc vMerge="1">
                  <a:txBody>
                    <a:bodyPr/>
                    <a:lstStyle/>
                    <a:p>
                      <a:endParaRPr lang="en-US"/>
                    </a:p>
                  </a:txBody>
                  <a:tcPr/>
                </a:tc>
                <a:tc>
                  <a:txBody>
                    <a:bodyPr/>
                    <a:lstStyle/>
                    <a:p>
                      <a:pPr algn="ctr" fontAlgn="b"/>
                      <a:r>
                        <a:rPr lang="en-US" sz="1200" u="none" strike="noStrike">
                          <a:effectLst/>
                        </a:rPr>
                        <a:t>Assurance3</a:t>
                      </a:r>
                      <a:endParaRPr lang="en-US" sz="1200" b="0" i="0" u="none" strike="noStrike">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23"/>
                  </a:ext>
                </a:extLst>
              </a:tr>
              <a:tr h="222504">
                <a:tc vMerge="1">
                  <a:txBody>
                    <a:bodyPr/>
                    <a:lstStyle/>
                    <a:p>
                      <a:endParaRPr lang="en-US"/>
                    </a:p>
                  </a:txBody>
                  <a:tcPr/>
                </a:tc>
                <a:tc>
                  <a:txBody>
                    <a:bodyPr/>
                    <a:lstStyle/>
                    <a:p>
                      <a:pPr algn="ctr" fontAlgn="b"/>
                      <a:r>
                        <a:rPr lang="en-US" sz="1200" u="none" strike="noStrike" dirty="0">
                          <a:effectLst/>
                        </a:rPr>
                        <a:t>Assurance4</a:t>
                      </a:r>
                      <a:endParaRPr lang="en-US" sz="1200" b="0" i="0" u="none" strike="noStrike" dirty="0">
                        <a:solidFill>
                          <a:srgbClr val="000000"/>
                        </a:solidFill>
                        <a:effectLst/>
                        <a:latin typeface="Calibri"/>
                      </a:endParaRPr>
                    </a:p>
                  </a:txBody>
                  <a:tcPr marL="9052" marR="9052" marT="9052" marB="0" anchor="b">
                    <a:lnB w="12700" cap="flat" cmpd="sng" algn="ctr">
                      <a:solidFill>
                        <a:schemeClr val="tx1"/>
                      </a:solidFill>
                      <a:prstDash val="solid"/>
                      <a:round/>
                      <a:headEnd type="none" w="med" len="med"/>
                      <a:tailEnd type="none" w="med" len="med"/>
                    </a:lnB>
                  </a:tcPr>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4"/>
                  </a:ext>
                </a:extLst>
              </a:tr>
            </a:tbl>
          </a:graphicData>
        </a:graphic>
      </p:graphicFrame>
      <p:sp>
        <p:nvSpPr>
          <p:cNvPr id="23" name="Rectangle 22"/>
          <p:cNvSpPr/>
          <p:nvPr/>
        </p:nvSpPr>
        <p:spPr>
          <a:xfrm>
            <a:off x="304800" y="6553200"/>
            <a:ext cx="2017336"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Georgia"/>
                <a:ea typeface="+mn-ea"/>
                <a:cs typeface="+mn-cs"/>
              </a:rPr>
              <a:t>INTRODUCTION</a:t>
            </a:r>
          </a:p>
        </p:txBody>
      </p:sp>
      <p:sp>
        <p:nvSpPr>
          <p:cNvPr id="24" name="Rectangle 23"/>
          <p:cNvSpPr/>
          <p:nvPr/>
        </p:nvSpPr>
        <p:spPr>
          <a:xfrm>
            <a:off x="2286000" y="6553200"/>
            <a:ext cx="1986941" cy="31432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Georgia"/>
                <a:ea typeface="+mn-ea"/>
                <a:cs typeface="+mn-cs"/>
              </a:rPr>
              <a:t>FOUR MODELS</a:t>
            </a:r>
          </a:p>
        </p:txBody>
      </p:sp>
      <p:sp>
        <p:nvSpPr>
          <p:cNvPr id="25" name="Rectangle 24"/>
          <p:cNvSpPr/>
          <p:nvPr/>
        </p:nvSpPr>
        <p:spPr>
          <a:xfrm>
            <a:off x="42672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Georgia"/>
                <a:ea typeface="+mn-ea"/>
                <a:cs typeface="+mn-cs"/>
              </a:rPr>
              <a:t>RESULTS</a:t>
            </a:r>
          </a:p>
        </p:txBody>
      </p:sp>
      <p:sp>
        <p:nvSpPr>
          <p:cNvPr id="26" name="Rectangle 25"/>
          <p:cNvSpPr/>
          <p:nvPr/>
        </p:nvSpPr>
        <p:spPr>
          <a:xfrm>
            <a:off x="62484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Georgia"/>
                <a:ea typeface="+mn-ea"/>
                <a:cs typeface="+mn-cs"/>
              </a:rPr>
              <a:t>DISCUSSION</a:t>
            </a:r>
          </a:p>
        </p:txBody>
      </p:sp>
      <p:sp>
        <p:nvSpPr>
          <p:cNvPr id="2" name="Oval 1"/>
          <p:cNvSpPr/>
          <p:nvPr/>
        </p:nvSpPr>
        <p:spPr>
          <a:xfrm>
            <a:off x="3739540" y="2719848"/>
            <a:ext cx="1200699" cy="11780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27" name="Oval 26"/>
          <p:cNvSpPr/>
          <p:nvPr/>
        </p:nvSpPr>
        <p:spPr>
          <a:xfrm>
            <a:off x="3810000" y="3897878"/>
            <a:ext cx="1143000" cy="90272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Tree>
    <p:extLst>
      <p:ext uri="{BB962C8B-B14F-4D97-AF65-F5344CB8AC3E}">
        <p14:creationId xmlns:p14="http://schemas.microsoft.com/office/powerpoint/2010/main" val="2570008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33" grpId="0"/>
      <p:bldP spid="14" grpId="0" animBg="1"/>
      <p:bldP spid="16" grpId="0" animBg="1"/>
      <p:bldP spid="18" grpId="0" animBg="1"/>
      <p:bldP spid="2" grpId="0" animBg="1"/>
      <p:bldP spid="2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990600"/>
            <a:ext cx="8458200" cy="1071562"/>
          </a:xfrm>
        </p:spPr>
        <p:txBody>
          <a:bodyPr>
            <a:normAutofit/>
          </a:bodyPr>
          <a:lstStyle/>
          <a:p>
            <a:pPr>
              <a:lnSpc>
                <a:spcPct val="150000"/>
              </a:lnSpc>
            </a:pPr>
            <a:r>
              <a:rPr lang="en-US" sz="2000" dirty="0">
                <a:solidFill>
                  <a:schemeClr val="tx1"/>
                </a:solidFill>
              </a:rPr>
              <a:t>Developed Efficient MCMC Algorithms for the Four Proposed Models.</a:t>
            </a:r>
          </a:p>
          <a:p>
            <a:pPr lvl="1">
              <a:lnSpc>
                <a:spcPct val="150000"/>
              </a:lnSpc>
            </a:pPr>
            <a:r>
              <a:rPr lang="en-US" sz="1800" dirty="0"/>
              <a:t>Gibbs Sampler for posterior inference.</a:t>
            </a: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eorgia"/>
              <a:ea typeface="+mn-ea"/>
              <a:cs typeface="+mn-cs"/>
            </a:endParaRPr>
          </a:p>
        </p:txBody>
      </p:sp>
      <p:sp>
        <p:nvSpPr>
          <p:cNvPr id="1027" name="Rectangle 3"/>
          <p:cNvSpPr>
            <a:spLocks noChangeArrowheads="1"/>
          </p:cNvSpPr>
          <p:nvPr/>
        </p:nvSpPr>
        <p:spPr bwMode="auto">
          <a:xfrm>
            <a:off x="0" y="3429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200" b="0" i="0" u="none" strike="noStrike" kern="1200" cap="none" spc="0" normalizeH="0" baseline="0" noProof="0">
                <a:ln>
                  <a:noFill/>
                </a:ln>
                <a:solidFill>
                  <a:srgbClr val="000000"/>
                </a:solidFill>
                <a:effectLst/>
                <a:uLnTx/>
                <a:uFillTx/>
                <a:latin typeface="Times New Roman" pitchFamily="18" charset="0"/>
                <a:ea typeface="Malgun Gothic" pitchFamily="34" charset="-127"/>
                <a:cs typeface="Times New Roman" pitchFamily="18" charset="0"/>
              </a:rPr>
              <a:t> </a:t>
            </a:r>
            <a:r>
              <a:rPr kumimoji="0" lang="en-US" altLang="ko-KR" sz="800" b="0" i="0" u="none" strike="noStrike" kern="1200" cap="none" spc="0" normalizeH="0" baseline="0" noProof="0">
                <a:ln>
                  <a:noFill/>
                </a:ln>
                <a:solidFill>
                  <a:prstClr val="black"/>
                </a:solidFill>
                <a:effectLst/>
                <a:uLnTx/>
                <a:uFillTx/>
                <a:latin typeface="Arial" pitchFamily="34" charset="0"/>
                <a:cs typeface="+mn-cs"/>
              </a:rPr>
              <a:t> </a:t>
            </a:r>
            <a:endParaRPr kumimoji="0" lang="en-US" altLang="ko-KR" sz="1800" b="0" i="0" u="none" strike="noStrike" kern="1200" cap="none" spc="0" normalizeH="0" baseline="0" noProof="0">
              <a:ln>
                <a:noFill/>
              </a:ln>
              <a:solidFill>
                <a:prstClr val="black"/>
              </a:solidFill>
              <a:effectLst/>
              <a:uLnTx/>
              <a:uFillTx/>
              <a:latin typeface="Arial" pitchFamily="34" charset="0"/>
              <a:cs typeface="+mn-cs"/>
            </a:endParaRPr>
          </a:p>
        </p:txBody>
      </p:sp>
      <p:sp>
        <p:nvSpPr>
          <p:cNvPr id="102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eorgia"/>
              <a:ea typeface="+mn-ea"/>
              <a:cs typeface="+mn-cs"/>
            </a:endParaRPr>
          </a:p>
        </p:txBody>
      </p:sp>
      <p:sp>
        <p:nvSpPr>
          <p:cNvPr id="1030" name="Rectangle 6"/>
          <p:cNvSpPr>
            <a:spLocks noChangeArrowheads="1"/>
          </p:cNvSpPr>
          <p:nvPr/>
        </p:nvSpPr>
        <p:spPr bwMode="auto">
          <a:xfrm>
            <a:off x="0" y="523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200" b="0" i="0" u="none" strike="noStrike" kern="1200" cap="none" spc="0" normalizeH="0" baseline="0" noProof="0">
                <a:ln>
                  <a:noFill/>
                </a:ln>
                <a:solidFill>
                  <a:srgbClr val="000000"/>
                </a:solidFill>
                <a:effectLst/>
                <a:uLnTx/>
                <a:uFillTx/>
                <a:latin typeface="Times New Roman" pitchFamily="18" charset="0"/>
                <a:ea typeface="Malgun Gothic" pitchFamily="34" charset="-127"/>
                <a:cs typeface="Times New Roman" pitchFamily="18" charset="0"/>
              </a:rPr>
              <a:t> </a:t>
            </a:r>
            <a:r>
              <a:rPr kumimoji="0" lang="en-US" altLang="ko-KR" sz="800" b="0" i="0" u="none" strike="noStrike" kern="1200" cap="none" spc="0" normalizeH="0" baseline="0" noProof="0">
                <a:ln>
                  <a:noFill/>
                </a:ln>
                <a:solidFill>
                  <a:prstClr val="black"/>
                </a:solidFill>
                <a:effectLst/>
                <a:uLnTx/>
                <a:uFillTx/>
                <a:latin typeface="Arial" pitchFamily="34" charset="0"/>
                <a:cs typeface="+mn-cs"/>
              </a:rPr>
              <a:t> </a:t>
            </a:r>
            <a:endParaRPr kumimoji="0" lang="en-US" altLang="ko-KR" sz="1800" b="0" i="0" u="none" strike="noStrike" kern="1200" cap="none" spc="0" normalizeH="0" baseline="0" noProof="0">
              <a:ln>
                <a:noFill/>
              </a:ln>
              <a:solidFill>
                <a:prstClr val="black"/>
              </a:solidFill>
              <a:effectLst/>
              <a:uLnTx/>
              <a:uFillTx/>
              <a:latin typeface="Arial" pitchFamily="34" charset="0"/>
              <a:cs typeface="+mn-cs"/>
            </a:endParaRPr>
          </a:p>
        </p:txBody>
      </p:sp>
      <p:sp>
        <p:nvSpPr>
          <p:cNvPr id="1032"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eorgia"/>
              <a:ea typeface="+mn-ea"/>
              <a:cs typeface="+mn-cs"/>
            </a:endParaRPr>
          </a:p>
        </p:txBody>
      </p:sp>
      <p:sp>
        <p:nvSpPr>
          <p:cNvPr id="1033" name="Rectangle 9"/>
          <p:cNvSpPr>
            <a:spLocks noChangeArrowheads="1"/>
          </p:cNvSpPr>
          <p:nvPr/>
        </p:nvSpPr>
        <p:spPr bwMode="auto">
          <a:xfrm>
            <a:off x="0" y="1162049"/>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ko-KR" sz="1200" b="0" i="0" u="none" strike="noStrike" kern="1200" cap="none" spc="0" normalizeH="0" baseline="0" noProof="0">
                <a:ln>
                  <a:noFill/>
                </a:ln>
                <a:solidFill>
                  <a:srgbClr val="000000"/>
                </a:solidFill>
                <a:effectLst/>
                <a:uLnTx/>
                <a:uFillTx/>
                <a:latin typeface="Times New Roman" pitchFamily="18" charset="0"/>
                <a:ea typeface="Malgun Gothic" pitchFamily="34" charset="-127"/>
                <a:cs typeface="Times New Roman" pitchFamily="18" charset="0"/>
              </a:rPr>
              <a:t> </a:t>
            </a:r>
            <a:r>
              <a:rPr kumimoji="0" lang="en-US" altLang="ko-KR" sz="800" b="0" i="0" u="none" strike="noStrike" kern="1200" cap="none" spc="0" normalizeH="0" baseline="0" noProof="0">
                <a:ln>
                  <a:noFill/>
                </a:ln>
                <a:solidFill>
                  <a:prstClr val="black"/>
                </a:solidFill>
                <a:effectLst/>
                <a:uLnTx/>
                <a:uFillTx/>
                <a:latin typeface="Arial" pitchFamily="34" charset="0"/>
                <a:cs typeface="+mn-cs"/>
              </a:rPr>
              <a:t> </a:t>
            </a:r>
            <a:endParaRPr kumimoji="0" lang="en-US" altLang="ko-KR" sz="1800" b="0" i="0" u="none" strike="noStrike" kern="1200" cap="none" spc="0" normalizeH="0" baseline="0" noProof="0">
              <a:ln>
                <a:noFill/>
              </a:ln>
              <a:solidFill>
                <a:prstClr val="black"/>
              </a:solidFill>
              <a:effectLst/>
              <a:uLnTx/>
              <a:uFillTx/>
              <a:latin typeface="Arial" pitchFamily="34" charset="0"/>
              <a:cs typeface="+mn-cs"/>
            </a:endParaRPr>
          </a:p>
        </p:txBody>
      </p:sp>
      <p:sp>
        <p:nvSpPr>
          <p:cNvPr id="15" name="Content Placeholder 1"/>
          <p:cNvSpPr txBox="1">
            <a:spLocks/>
          </p:cNvSpPr>
          <p:nvPr/>
        </p:nvSpPr>
        <p:spPr>
          <a:xfrm>
            <a:off x="533400" y="1981200"/>
            <a:ext cx="8229600" cy="1905000"/>
          </a:xfrm>
          <a:prstGeom prst="rect">
            <a:avLst/>
          </a:prstGeom>
        </p:spPr>
        <p:txBody>
          <a:bodyPr vert="horz" rtlCol="0">
            <a:normAutofit/>
          </a:bodyPr>
          <a:lstStyle/>
          <a:p>
            <a:pPr marL="342900" marR="0" lvl="0" indent="-342900" algn="l" defTabSz="914400" rtl="0" eaLnBrk="1" fontAlgn="auto" latinLnBrk="0" hangingPunct="1">
              <a:lnSpc>
                <a:spcPct val="150000"/>
              </a:lnSpc>
              <a:spcBef>
                <a:spcPct val="20000"/>
              </a:spcBef>
              <a:spcAft>
                <a:spcPts val="0"/>
              </a:spcAft>
              <a:buClrTx/>
              <a:buSzPct val="70000"/>
              <a:buFont typeface="Wingdings"/>
              <a:buChar char=""/>
              <a:tabLst/>
              <a:defRPr/>
            </a:pPr>
            <a:r>
              <a:rPr kumimoji="0" lang="en-US" sz="2000" b="0" i="0" u="none" strike="noStrike" kern="1200" cap="none" spc="0" normalizeH="0" baseline="0" noProof="0" dirty="0">
                <a:ln>
                  <a:noFill/>
                </a:ln>
                <a:solidFill>
                  <a:prstClr val="black"/>
                </a:solidFill>
                <a:effectLst/>
                <a:uLnTx/>
                <a:uFillTx/>
                <a:latin typeface="Georgia"/>
                <a:ea typeface="+mn-ea"/>
                <a:cs typeface="+mn-cs"/>
              </a:rPr>
              <a:t>Relabeling Algorithm</a:t>
            </a:r>
          </a:p>
          <a:p>
            <a:pPr marL="742950" marR="0" lvl="1" indent="-285750" algn="l" defTabSz="914400" rtl="0" eaLnBrk="1" fontAlgn="auto" latinLnBrk="0" hangingPunct="1">
              <a:lnSpc>
                <a:spcPct val="150000"/>
              </a:lnSpc>
              <a:spcBef>
                <a:spcPct val="20000"/>
              </a:spcBef>
              <a:spcAft>
                <a:spcPts val="0"/>
              </a:spcAft>
              <a:buClr>
                <a:srgbClr val="E49458">
                  <a:shade val="75000"/>
                </a:srgbClr>
              </a:buClr>
              <a:buSzPct val="120000"/>
              <a:buFont typeface="Arial"/>
              <a:buChar char="•"/>
              <a:tabLst/>
              <a:defRPr/>
            </a:pPr>
            <a:r>
              <a:rPr kumimoji="0" lang="en-US" sz="1800" b="0" i="0" u="none" strike="noStrike" kern="1200" cap="none" spc="0" normalizeH="0" baseline="0" noProof="0" dirty="0">
                <a:ln>
                  <a:noFill/>
                </a:ln>
                <a:solidFill>
                  <a:prstClr val="black"/>
                </a:solidFill>
                <a:effectLst/>
                <a:uLnTx/>
                <a:uFillTx/>
                <a:latin typeface="Georgia"/>
                <a:ea typeface="+mn-ea"/>
                <a:cs typeface="+mn-cs"/>
              </a:rPr>
              <a:t>Preventing possible label-switching issue.</a:t>
            </a:r>
          </a:p>
          <a:p>
            <a:pPr marL="742950" marR="0" lvl="1" indent="-285750" algn="l" defTabSz="914400" rtl="0" eaLnBrk="1" fontAlgn="auto" latinLnBrk="0" hangingPunct="1">
              <a:lnSpc>
                <a:spcPct val="150000"/>
              </a:lnSpc>
              <a:spcBef>
                <a:spcPct val="20000"/>
              </a:spcBef>
              <a:spcAft>
                <a:spcPts val="0"/>
              </a:spcAft>
              <a:buClr>
                <a:srgbClr val="E49458">
                  <a:shade val="75000"/>
                </a:srgbClr>
              </a:buClr>
              <a:buSzPct val="120000"/>
              <a:buFont typeface="Arial"/>
              <a:buChar char="•"/>
              <a:tabLst/>
              <a:defRPr/>
            </a:pPr>
            <a:r>
              <a:rPr kumimoji="0" lang="en-US" sz="1800" b="0" i="0" u="none" strike="noStrike" kern="1200" cap="none" spc="0" normalizeH="0" baseline="0" noProof="0" dirty="0">
                <a:ln>
                  <a:noFill/>
                </a:ln>
                <a:solidFill>
                  <a:prstClr val="black"/>
                </a:solidFill>
                <a:effectLst/>
                <a:uLnTx/>
                <a:uFillTx/>
                <a:latin typeface="Georgia"/>
                <a:ea typeface="+mn-ea"/>
                <a:cs typeface="+mn-cs"/>
              </a:rPr>
              <a:t>Relabeling associated parameters based on the constraint of ordering segment coefficients (β</a:t>
            </a:r>
            <a:r>
              <a:rPr kumimoji="0" lang="en-US" sz="1800" b="0" i="0" u="none" strike="noStrike" kern="1200" cap="none" spc="0" normalizeH="0" baseline="-25000" noProof="0" dirty="0">
                <a:ln>
                  <a:noFill/>
                </a:ln>
                <a:solidFill>
                  <a:prstClr val="black"/>
                </a:solidFill>
                <a:effectLst/>
                <a:uLnTx/>
                <a:uFillTx/>
                <a:latin typeface="Georgia"/>
                <a:ea typeface="+mn-ea"/>
                <a:cs typeface="+mn-cs"/>
              </a:rPr>
              <a:t>1p</a:t>
            </a:r>
            <a:r>
              <a:rPr kumimoji="0" lang="en-US" sz="1800" b="0" i="0" u="none" strike="noStrike" kern="1200" cap="none" spc="0" normalizeH="0" baseline="0" noProof="0" dirty="0">
                <a:ln>
                  <a:noFill/>
                </a:ln>
                <a:solidFill>
                  <a:prstClr val="black"/>
                </a:solidFill>
                <a:effectLst/>
                <a:uLnTx/>
                <a:uFillTx/>
                <a:latin typeface="Georgia"/>
                <a:ea typeface="+mn-ea"/>
                <a:cs typeface="+mn-cs"/>
              </a:rPr>
              <a:t>&lt; β</a:t>
            </a:r>
            <a:r>
              <a:rPr kumimoji="0" lang="en-US" sz="1800" b="0" i="0" u="none" strike="noStrike" kern="1200" cap="none" spc="0" normalizeH="0" baseline="-25000" noProof="0" dirty="0">
                <a:ln>
                  <a:noFill/>
                </a:ln>
                <a:solidFill>
                  <a:prstClr val="black"/>
                </a:solidFill>
                <a:effectLst/>
                <a:uLnTx/>
                <a:uFillTx/>
                <a:latin typeface="Georgia"/>
                <a:ea typeface="+mn-ea"/>
                <a:cs typeface="+mn-cs"/>
              </a:rPr>
              <a:t>2p</a:t>
            </a:r>
            <a:r>
              <a:rPr kumimoji="0" lang="en-US" sz="1800" b="0" i="0" u="none" strike="noStrike" kern="1200" cap="none" spc="0" normalizeH="0" baseline="0" noProof="0" dirty="0">
                <a:ln>
                  <a:noFill/>
                </a:ln>
                <a:solidFill>
                  <a:prstClr val="black"/>
                </a:solidFill>
                <a:effectLst/>
                <a:uLnTx/>
                <a:uFillTx/>
                <a:latin typeface="Georgia"/>
                <a:ea typeface="+mn-ea"/>
                <a:cs typeface="+mn-cs"/>
              </a:rPr>
              <a:t>&lt; ··· &lt; β</a:t>
            </a:r>
            <a:r>
              <a:rPr kumimoji="0" lang="en-US" sz="1800" b="0" i="0" u="none" strike="noStrike" kern="1200" cap="none" spc="0" normalizeH="0" baseline="-25000" noProof="0" dirty="0" err="1">
                <a:ln>
                  <a:noFill/>
                </a:ln>
                <a:solidFill>
                  <a:prstClr val="black"/>
                </a:solidFill>
                <a:effectLst/>
                <a:uLnTx/>
                <a:uFillTx/>
                <a:latin typeface="Georgia"/>
                <a:ea typeface="+mn-ea"/>
                <a:cs typeface="+mn-cs"/>
              </a:rPr>
              <a:t>Kp</a:t>
            </a:r>
            <a:r>
              <a:rPr kumimoji="0" lang="en-US" sz="1800" b="0" i="0" u="none" strike="noStrike" kern="1200" cap="none" spc="0" normalizeH="0" baseline="0" noProof="0" dirty="0">
                <a:ln>
                  <a:noFill/>
                </a:ln>
                <a:solidFill>
                  <a:prstClr val="black"/>
                </a:solidFill>
                <a:effectLst/>
                <a:uLnTx/>
                <a:uFillTx/>
                <a:latin typeface="Georgia"/>
                <a:ea typeface="+mn-ea"/>
                <a:cs typeface="+mn-cs"/>
              </a:rPr>
              <a:t>):</a:t>
            </a:r>
          </a:p>
        </p:txBody>
      </p:sp>
      <p:sp>
        <p:nvSpPr>
          <p:cNvPr id="2253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eorgia"/>
              <a:ea typeface="+mn-ea"/>
              <a:cs typeface="+mn-cs"/>
            </a:endParaRPr>
          </a:p>
        </p:txBody>
      </p:sp>
      <p:sp>
        <p:nvSpPr>
          <p:cNvPr id="22532"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eorgia"/>
              <a:ea typeface="+mn-ea"/>
              <a:cs typeface="+mn-cs"/>
            </a:endParaRPr>
          </a:p>
        </p:txBody>
      </p:sp>
      <p:sp>
        <p:nvSpPr>
          <p:cNvPr id="22533" name="Rectangle 5"/>
          <p:cNvSpPr>
            <a:spLocks noChangeArrowheads="1"/>
          </p:cNvSpPr>
          <p:nvPr/>
        </p:nvSpPr>
        <p:spPr bwMode="auto">
          <a:xfrm>
            <a:off x="0" y="17526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2535"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eorgia"/>
              <a:ea typeface="+mn-ea"/>
              <a:cs typeface="+mn-cs"/>
            </a:endParaRPr>
          </a:p>
        </p:txBody>
      </p:sp>
      <p:sp>
        <p:nvSpPr>
          <p:cNvPr id="2560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eorgia"/>
              <a:ea typeface="+mn-ea"/>
              <a:cs typeface="+mn-cs"/>
            </a:endParaRPr>
          </a:p>
        </p:txBody>
      </p:sp>
      <p:sp>
        <p:nvSpPr>
          <p:cNvPr id="25603" name="Rectangle 3"/>
          <p:cNvSpPr>
            <a:spLocks noChangeArrowheads="1"/>
          </p:cNvSpPr>
          <p:nvPr/>
        </p:nvSpPr>
        <p:spPr bwMode="auto">
          <a:xfrm>
            <a:off x="0" y="17621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5605"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eorgia"/>
              <a:ea typeface="+mn-ea"/>
              <a:cs typeface="+mn-cs"/>
            </a:endParaRPr>
          </a:p>
        </p:txBody>
      </p:sp>
      <p:sp>
        <p:nvSpPr>
          <p:cNvPr id="25606" name="Rectangle 6"/>
          <p:cNvSpPr>
            <a:spLocks noChangeArrowheads="1"/>
          </p:cNvSpPr>
          <p:nvPr/>
        </p:nvSpPr>
        <p:spPr bwMode="auto">
          <a:xfrm>
            <a:off x="0" y="19621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3789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eorgia"/>
              <a:ea typeface="+mn-ea"/>
              <a:cs typeface="+mn-cs"/>
            </a:endParaRPr>
          </a:p>
        </p:txBody>
      </p:sp>
      <p:sp>
        <p:nvSpPr>
          <p:cNvPr id="37893"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eorgia"/>
              <a:ea typeface="+mn-ea"/>
              <a:cs typeface="+mn-cs"/>
            </a:endParaRPr>
          </a:p>
        </p:txBody>
      </p:sp>
      <p:sp>
        <p:nvSpPr>
          <p:cNvPr id="37896"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eorgia"/>
              <a:ea typeface="+mn-ea"/>
              <a:cs typeface="+mn-cs"/>
            </a:endParaRPr>
          </a:p>
        </p:txBody>
      </p:sp>
      <p:sp>
        <p:nvSpPr>
          <p:cNvPr id="307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eorgia"/>
              <a:ea typeface="+mn-ea"/>
              <a:cs typeface="+mn-cs"/>
            </a:endParaRPr>
          </a:p>
        </p:txBody>
      </p:sp>
      <p:sp>
        <p:nvSpPr>
          <p:cNvPr id="3075" name="Rectangle 3"/>
          <p:cNvSpPr>
            <a:spLocks noChangeArrowheads="1"/>
          </p:cNvSpPr>
          <p:nvPr/>
        </p:nvSpPr>
        <p:spPr bwMode="auto">
          <a:xfrm>
            <a:off x="0" y="1257299"/>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8" name="Title 1"/>
          <p:cNvSpPr>
            <a:spLocks noGrp="1"/>
          </p:cNvSpPr>
          <p:nvPr>
            <p:ph type="title"/>
          </p:nvPr>
        </p:nvSpPr>
        <p:spPr>
          <a:xfrm>
            <a:off x="303475" y="152400"/>
            <a:ext cx="8554805" cy="939784"/>
          </a:xfrm>
        </p:spPr>
        <p:txBody>
          <a:bodyPr>
            <a:normAutofit/>
          </a:bodyPr>
          <a:lstStyle/>
          <a:p>
            <a:r>
              <a:rPr lang="en-US" b="1" dirty="0">
                <a:effectLst/>
              </a:rPr>
              <a:t>Model Operation</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E8A9E9-CABF-40EA-AD60-F59542DE86E2}" type="slidenum">
              <a:rPr kumimoji="0" lang="en-US" sz="1200" b="0" i="0" u="none" strike="noStrike" kern="1200" cap="none" spc="0" normalizeH="0" baseline="0" noProof="0" smtClean="0">
                <a:ln>
                  <a:noFill/>
                </a:ln>
                <a:solidFill>
                  <a:prstClr val="black"/>
                </a:solidFill>
                <a:effectLst/>
                <a:uLnTx/>
                <a:uFillTx/>
                <a:latin typeface="Georg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Georgia"/>
              <a:ea typeface="+mn-ea"/>
              <a:cs typeface="+mn-cs"/>
            </a:endParaRPr>
          </a:p>
        </p:txBody>
      </p:sp>
      <p:sp>
        <p:nvSpPr>
          <p:cNvPr id="32" name="Content Placeholder 1"/>
          <p:cNvSpPr txBox="1">
            <a:spLocks/>
          </p:cNvSpPr>
          <p:nvPr/>
        </p:nvSpPr>
        <p:spPr>
          <a:xfrm>
            <a:off x="533400" y="3886200"/>
            <a:ext cx="8458200" cy="1447800"/>
          </a:xfrm>
          <a:prstGeom prst="rect">
            <a:avLst/>
          </a:prstGeom>
        </p:spPr>
        <p:txBody>
          <a:bodyPr vert="horz" rtlCol="0">
            <a:normAutofit/>
          </a:bodyPr>
          <a:lstStyle>
            <a:lvl1pPr marL="342900" indent="-342900" algn="l" rtl="0" eaLnBrk="1" latinLnBrk="0" hangingPunct="1">
              <a:spcBef>
                <a:spcPct val="20000"/>
              </a:spcBef>
              <a:buSzPct val="70000"/>
              <a:buFont typeface="Wingdings"/>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shade val="75000"/>
                </a:schemeClr>
              </a:buClr>
              <a:buSzPct val="120000"/>
              <a:buFont typeface="Arial"/>
              <a:buChar char="•"/>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tx2"/>
              </a:buClr>
              <a:buSzPct val="120000"/>
              <a:buFont typeface="Arial"/>
              <a:buChar char="•"/>
              <a:defRPr kumimoji="0" sz="2600" kern="1200">
                <a:solidFill>
                  <a:schemeClr val="tx1"/>
                </a:solidFill>
                <a:latin typeface="+mn-lt"/>
                <a:ea typeface="+mn-ea"/>
                <a:cs typeface="+mn-cs"/>
              </a:defRPr>
            </a:lvl3pPr>
            <a:lvl4pPr marL="1600200" indent="-228600" algn="l" rtl="0" eaLnBrk="1" latinLnBrk="0" hangingPunct="1">
              <a:spcBef>
                <a:spcPct val="20000"/>
              </a:spcBef>
              <a:buClr>
                <a:schemeClr val="accent1">
                  <a:shade val="75000"/>
                </a:schemeClr>
              </a:buClr>
              <a:buFont typeface="Arial"/>
              <a:buChar char="•"/>
              <a:defRPr kumimoji="0" sz="2400" kern="1200">
                <a:solidFill>
                  <a:schemeClr val="tx1"/>
                </a:solidFill>
                <a:latin typeface="+mn-lt"/>
                <a:ea typeface="+mn-ea"/>
                <a:cs typeface="+mn-cs"/>
              </a:defRPr>
            </a:lvl4pPr>
            <a:lvl5pPr marL="2057400" indent="-228600" algn="l" rtl="0" eaLnBrk="1" latinLnBrk="0" hangingPunct="1">
              <a:spcBef>
                <a:spcPct val="20000"/>
              </a:spcBef>
              <a:buClr>
                <a:schemeClr val="tx2"/>
              </a:buClr>
              <a:buFont typeface="Arial"/>
              <a:buChar char="•"/>
              <a:defRPr kumimoji="0" sz="2000" kern="1200">
                <a:solidFill>
                  <a:schemeClr val="tx1"/>
                </a:solidFill>
                <a:latin typeface="+mn-lt"/>
                <a:ea typeface="+mn-ea"/>
                <a:cs typeface="+mn-cs"/>
              </a:defRPr>
            </a:lvl5pPr>
            <a:lvl6pPr marL="2514600" indent="-228600" algn="l" rtl="0" eaLnBrk="1" latinLnBrk="0" hangingPunct="1">
              <a:spcBef>
                <a:spcPct val="20000"/>
              </a:spcBef>
              <a:buClr>
                <a:schemeClr val="accent1"/>
              </a:buClr>
              <a:buFont typeface="Arial"/>
              <a:buChar char="•"/>
              <a:defRPr kumimoji="0" sz="1800" kern="1200">
                <a:solidFill>
                  <a:schemeClr val="tx1"/>
                </a:solidFill>
                <a:latin typeface="+mn-lt"/>
                <a:ea typeface="+mn-ea"/>
                <a:cs typeface="+mn-cs"/>
              </a:defRPr>
            </a:lvl6pPr>
            <a:lvl7pPr marL="2971800" indent="-228600" algn="l" rtl="0" eaLnBrk="1" latinLnBrk="0" hangingPunct="1">
              <a:spcBef>
                <a:spcPct val="20000"/>
              </a:spcBef>
              <a:buClr>
                <a:schemeClr val="tx2"/>
              </a:buClr>
              <a:buFont typeface="Arial"/>
              <a:buChar char="•"/>
              <a:defRPr kumimoji="0" sz="1600" kern="1200">
                <a:solidFill>
                  <a:schemeClr val="tx1"/>
                </a:solidFill>
                <a:latin typeface="+mn-lt"/>
                <a:ea typeface="+mn-ea"/>
                <a:cs typeface="+mn-cs"/>
              </a:defRPr>
            </a:lvl7pPr>
            <a:lvl8pPr marL="3429000" indent="-228600" algn="l" rtl="0" eaLnBrk="1" latinLnBrk="0" hangingPunct="1">
              <a:spcBef>
                <a:spcPct val="20000"/>
              </a:spcBef>
              <a:buClr>
                <a:schemeClr val="accent1"/>
              </a:buClr>
              <a:buFont typeface="Arial"/>
              <a:buChar char="•"/>
              <a:defRPr kumimoji="0" sz="1400" kern="1200">
                <a:solidFill>
                  <a:schemeClr val="tx1"/>
                </a:solidFill>
                <a:latin typeface="+mn-lt"/>
                <a:ea typeface="+mn-ea"/>
                <a:cs typeface="+mn-cs"/>
              </a:defRPr>
            </a:lvl8pPr>
            <a:lvl9pPr marL="3886200" indent="-228600" algn="l" rtl="0" eaLnBrk="1" latinLnBrk="0" hangingPunct="1">
              <a:spcBef>
                <a:spcPct val="20000"/>
              </a:spcBef>
              <a:buClr>
                <a:schemeClr val="tx2"/>
              </a:buClr>
              <a:buFont typeface="Arial"/>
              <a:buChar char="•"/>
              <a:defRPr kumimoji="0" sz="1400" kern="1200">
                <a:solidFill>
                  <a:schemeClr val="tx1"/>
                </a:solidFill>
                <a:latin typeface="+mn-lt"/>
                <a:ea typeface="+mn-ea"/>
                <a:cs typeface="+mn-cs"/>
              </a:defRPr>
            </a:lvl9pPr>
          </a:lstStyle>
          <a:p>
            <a:pPr marL="342900" marR="0" lvl="0" indent="-342900" algn="l" defTabSz="914400" rtl="0" eaLnBrk="1" fontAlgn="auto" latinLnBrk="0" hangingPunct="1">
              <a:lnSpc>
                <a:spcPct val="150000"/>
              </a:lnSpc>
              <a:spcBef>
                <a:spcPct val="20000"/>
              </a:spcBef>
              <a:spcAft>
                <a:spcPts val="0"/>
              </a:spcAft>
              <a:buClrTx/>
              <a:buSzPct val="70000"/>
              <a:buFont typeface="Wingdings"/>
              <a:buChar char=""/>
              <a:tabLst/>
              <a:defRPr/>
            </a:pPr>
            <a:r>
              <a:rPr kumimoji="0" lang="en-US" sz="2000" b="0" i="0" u="none" strike="noStrike" kern="1200" cap="none" spc="0" normalizeH="0" baseline="0" noProof="0" dirty="0">
                <a:ln>
                  <a:noFill/>
                </a:ln>
                <a:solidFill>
                  <a:prstClr val="black"/>
                </a:solidFill>
                <a:effectLst/>
                <a:uLnTx/>
                <a:uFillTx/>
                <a:latin typeface="Georgia"/>
                <a:ea typeface="+mn-ea"/>
                <a:cs typeface="+mn-cs"/>
              </a:rPr>
              <a:t>Model Selection: Log Marginal Likelihood Comparison</a:t>
            </a:r>
          </a:p>
          <a:p>
            <a:pPr marL="742950" marR="0" lvl="1" indent="-285750" algn="l" defTabSz="914400" rtl="0" eaLnBrk="1" fontAlgn="auto" latinLnBrk="0" hangingPunct="1">
              <a:lnSpc>
                <a:spcPct val="150000"/>
              </a:lnSpc>
              <a:spcBef>
                <a:spcPct val="20000"/>
              </a:spcBef>
              <a:spcAft>
                <a:spcPts val="0"/>
              </a:spcAft>
              <a:buClr>
                <a:srgbClr val="E49458">
                  <a:shade val="75000"/>
                </a:srgbClr>
              </a:buClr>
              <a:buSzPct val="120000"/>
              <a:buFont typeface="Arial"/>
              <a:buChar char="•"/>
              <a:tabLst/>
              <a:defRPr/>
            </a:pPr>
            <a:r>
              <a:rPr kumimoji="0" lang="en-US" sz="1800" b="0" i="0" u="none" strike="noStrike" kern="1200" cap="none" spc="0" normalizeH="0" baseline="0" noProof="0" dirty="0">
                <a:ln>
                  <a:noFill/>
                </a:ln>
                <a:solidFill>
                  <a:prstClr val="black"/>
                </a:solidFill>
                <a:effectLst/>
                <a:uLnTx/>
                <a:uFillTx/>
                <a:latin typeface="Georgia"/>
                <a:ea typeface="+mn-ea"/>
                <a:cs typeface="+mn-cs"/>
              </a:rPr>
              <a:t>Marginal likelihood identity by </a:t>
            </a:r>
            <a:r>
              <a:rPr kumimoji="0" lang="en-US" sz="1800" b="0" i="0" u="none" strike="noStrike" kern="1200" cap="none" spc="0" normalizeH="0" baseline="0" noProof="0" dirty="0" err="1">
                <a:ln>
                  <a:noFill/>
                </a:ln>
                <a:solidFill>
                  <a:prstClr val="black"/>
                </a:solidFill>
                <a:effectLst/>
                <a:uLnTx/>
                <a:uFillTx/>
                <a:latin typeface="Georgia"/>
                <a:ea typeface="+mn-ea"/>
                <a:cs typeface="+mn-cs"/>
              </a:rPr>
              <a:t>Chib</a:t>
            </a:r>
            <a:r>
              <a:rPr kumimoji="0" lang="en-US" sz="1800" b="0" i="0" u="none" strike="noStrike" kern="1200" cap="none" spc="0" normalizeH="0" baseline="0" noProof="0" dirty="0">
                <a:ln>
                  <a:noFill/>
                </a:ln>
                <a:solidFill>
                  <a:prstClr val="black"/>
                </a:solidFill>
                <a:effectLst/>
                <a:uLnTx/>
                <a:uFillTx/>
                <a:latin typeface="Georgia"/>
                <a:ea typeface="+mn-ea"/>
                <a:cs typeface="+mn-cs"/>
              </a:rPr>
              <a:t> (1995):</a:t>
            </a:r>
          </a:p>
        </p:txBody>
      </p:sp>
      <p:sp>
        <p:nvSpPr>
          <p:cNvPr id="33" name="Content Placeholder 1"/>
          <p:cNvSpPr txBox="1">
            <a:spLocks/>
          </p:cNvSpPr>
          <p:nvPr/>
        </p:nvSpPr>
        <p:spPr>
          <a:xfrm>
            <a:off x="609600" y="5181600"/>
            <a:ext cx="7162800" cy="1071562"/>
          </a:xfrm>
          <a:prstGeom prst="rect">
            <a:avLst/>
          </a:prstGeom>
        </p:spPr>
        <p:txBody>
          <a:bodyPr vert="horz" rtlCol="0">
            <a:normAutofit/>
          </a:bodyPr>
          <a:lstStyle>
            <a:lvl1pPr marL="342900" indent="-342900" algn="l" rtl="0" eaLnBrk="1" latinLnBrk="0" hangingPunct="1">
              <a:spcBef>
                <a:spcPct val="20000"/>
              </a:spcBef>
              <a:buSzPct val="70000"/>
              <a:buFont typeface="Wingdings"/>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shade val="75000"/>
                </a:schemeClr>
              </a:buClr>
              <a:buSzPct val="120000"/>
              <a:buFont typeface="Arial"/>
              <a:buChar char="•"/>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tx2"/>
              </a:buClr>
              <a:buSzPct val="120000"/>
              <a:buFont typeface="Arial"/>
              <a:buChar char="•"/>
              <a:defRPr kumimoji="0" sz="2600" kern="1200">
                <a:solidFill>
                  <a:schemeClr val="tx1"/>
                </a:solidFill>
                <a:latin typeface="+mn-lt"/>
                <a:ea typeface="+mn-ea"/>
                <a:cs typeface="+mn-cs"/>
              </a:defRPr>
            </a:lvl3pPr>
            <a:lvl4pPr marL="1600200" indent="-228600" algn="l" rtl="0" eaLnBrk="1" latinLnBrk="0" hangingPunct="1">
              <a:spcBef>
                <a:spcPct val="20000"/>
              </a:spcBef>
              <a:buClr>
                <a:schemeClr val="accent1">
                  <a:shade val="75000"/>
                </a:schemeClr>
              </a:buClr>
              <a:buFont typeface="Arial"/>
              <a:buChar char="•"/>
              <a:defRPr kumimoji="0" sz="2400" kern="1200">
                <a:solidFill>
                  <a:schemeClr val="tx1"/>
                </a:solidFill>
                <a:latin typeface="+mn-lt"/>
                <a:ea typeface="+mn-ea"/>
                <a:cs typeface="+mn-cs"/>
              </a:defRPr>
            </a:lvl4pPr>
            <a:lvl5pPr marL="2057400" indent="-228600" algn="l" rtl="0" eaLnBrk="1" latinLnBrk="0" hangingPunct="1">
              <a:spcBef>
                <a:spcPct val="20000"/>
              </a:spcBef>
              <a:buClr>
                <a:schemeClr val="tx2"/>
              </a:buClr>
              <a:buFont typeface="Arial"/>
              <a:buChar char="•"/>
              <a:defRPr kumimoji="0" sz="2000" kern="1200">
                <a:solidFill>
                  <a:schemeClr val="tx1"/>
                </a:solidFill>
                <a:latin typeface="+mn-lt"/>
                <a:ea typeface="+mn-ea"/>
                <a:cs typeface="+mn-cs"/>
              </a:defRPr>
            </a:lvl5pPr>
            <a:lvl6pPr marL="2514600" indent="-228600" algn="l" rtl="0" eaLnBrk="1" latinLnBrk="0" hangingPunct="1">
              <a:spcBef>
                <a:spcPct val="20000"/>
              </a:spcBef>
              <a:buClr>
                <a:schemeClr val="accent1"/>
              </a:buClr>
              <a:buFont typeface="Arial"/>
              <a:buChar char="•"/>
              <a:defRPr kumimoji="0" sz="1800" kern="1200">
                <a:solidFill>
                  <a:schemeClr val="tx1"/>
                </a:solidFill>
                <a:latin typeface="+mn-lt"/>
                <a:ea typeface="+mn-ea"/>
                <a:cs typeface="+mn-cs"/>
              </a:defRPr>
            </a:lvl6pPr>
            <a:lvl7pPr marL="2971800" indent="-228600" algn="l" rtl="0" eaLnBrk="1" latinLnBrk="0" hangingPunct="1">
              <a:spcBef>
                <a:spcPct val="20000"/>
              </a:spcBef>
              <a:buClr>
                <a:schemeClr val="tx2"/>
              </a:buClr>
              <a:buFont typeface="Arial"/>
              <a:buChar char="•"/>
              <a:defRPr kumimoji="0" sz="1600" kern="1200">
                <a:solidFill>
                  <a:schemeClr val="tx1"/>
                </a:solidFill>
                <a:latin typeface="+mn-lt"/>
                <a:ea typeface="+mn-ea"/>
                <a:cs typeface="+mn-cs"/>
              </a:defRPr>
            </a:lvl7pPr>
            <a:lvl8pPr marL="3429000" indent="-228600" algn="l" rtl="0" eaLnBrk="1" latinLnBrk="0" hangingPunct="1">
              <a:spcBef>
                <a:spcPct val="20000"/>
              </a:spcBef>
              <a:buClr>
                <a:schemeClr val="accent1"/>
              </a:buClr>
              <a:buFont typeface="Arial"/>
              <a:buChar char="•"/>
              <a:defRPr kumimoji="0" sz="1400" kern="1200">
                <a:solidFill>
                  <a:schemeClr val="tx1"/>
                </a:solidFill>
                <a:latin typeface="+mn-lt"/>
                <a:ea typeface="+mn-ea"/>
                <a:cs typeface="+mn-cs"/>
              </a:defRPr>
            </a:lvl8pPr>
            <a:lvl9pPr marL="3886200" indent="-228600" algn="l" rtl="0" eaLnBrk="1" latinLnBrk="0" hangingPunct="1">
              <a:spcBef>
                <a:spcPct val="20000"/>
              </a:spcBef>
              <a:buClr>
                <a:schemeClr val="tx2"/>
              </a:buClr>
              <a:buFont typeface="Arial"/>
              <a:buChar char="•"/>
              <a:defRPr kumimoji="0" sz="1400" kern="1200">
                <a:solidFill>
                  <a:schemeClr val="tx1"/>
                </a:solidFill>
                <a:latin typeface="+mn-lt"/>
                <a:ea typeface="+mn-ea"/>
                <a:cs typeface="+mn-cs"/>
              </a:defRPr>
            </a:lvl9pPr>
          </a:lstStyle>
          <a:p>
            <a:pPr marL="342900" marR="0" lvl="0" indent="-342900" algn="l" defTabSz="914400" rtl="0" eaLnBrk="1" fontAlgn="auto" latinLnBrk="0" hangingPunct="1">
              <a:lnSpc>
                <a:spcPct val="150000"/>
              </a:lnSpc>
              <a:spcBef>
                <a:spcPct val="20000"/>
              </a:spcBef>
              <a:spcAft>
                <a:spcPts val="0"/>
              </a:spcAft>
              <a:buClrTx/>
              <a:buSzPct val="70000"/>
              <a:buFont typeface="Wingdings"/>
              <a:buChar char=""/>
              <a:tabLst/>
              <a:defRPr/>
            </a:pPr>
            <a:r>
              <a:rPr kumimoji="0" lang="en-US" sz="2000" b="0" i="0" u="none" strike="noStrike" kern="1200" cap="none" spc="0" normalizeH="0" baseline="0" noProof="0" dirty="0">
                <a:ln>
                  <a:noFill/>
                </a:ln>
                <a:solidFill>
                  <a:prstClr val="black"/>
                </a:solidFill>
                <a:effectLst/>
                <a:uLnTx/>
                <a:uFillTx/>
                <a:latin typeface="Georgia"/>
                <a:ea typeface="+mn-ea"/>
                <a:cs typeface="+mn-cs"/>
              </a:rPr>
              <a:t>Variable Selection Criteria: Odds Ratio</a:t>
            </a:r>
          </a:p>
          <a:p>
            <a:pPr marL="742950" marR="0" lvl="1" indent="-285750" algn="l" defTabSz="914400" rtl="0" eaLnBrk="1" fontAlgn="auto" latinLnBrk="0" hangingPunct="1">
              <a:lnSpc>
                <a:spcPct val="150000"/>
              </a:lnSpc>
              <a:spcBef>
                <a:spcPct val="20000"/>
              </a:spcBef>
              <a:spcAft>
                <a:spcPts val="0"/>
              </a:spcAft>
              <a:buClr>
                <a:srgbClr val="E49458">
                  <a:shade val="75000"/>
                </a:srgbClr>
              </a:buClr>
              <a:buSzPct val="120000"/>
              <a:buFont typeface="Arial"/>
              <a:buChar char="•"/>
              <a:tabLst/>
              <a:defRPr/>
            </a:pPr>
            <a:r>
              <a:rPr kumimoji="0" lang="en-US" sz="1800" b="0" i="0" u="none" strike="noStrike" kern="1200" cap="none" spc="0" normalizeH="0" baseline="0" noProof="0" dirty="0">
                <a:ln>
                  <a:noFill/>
                </a:ln>
                <a:solidFill>
                  <a:prstClr val="black"/>
                </a:solidFill>
                <a:effectLst/>
                <a:uLnTx/>
                <a:uFillTx/>
                <a:latin typeface="Georgia"/>
                <a:ea typeface="+mn-ea"/>
                <a:cs typeface="+mn-cs"/>
              </a:rPr>
              <a:t>Odds ratio 20 is used for selection criteria.</a:t>
            </a:r>
          </a:p>
        </p:txBody>
      </p:sp>
      <p:sp>
        <p:nvSpPr>
          <p:cNvPr id="27" name="Rectangle 6"/>
          <p:cNvSpPr/>
          <p:nvPr/>
        </p:nvSpPr>
        <p:spPr>
          <a:xfrm>
            <a:off x="304800" y="6553200"/>
            <a:ext cx="2017336"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Georgia"/>
                <a:ea typeface="+mn-ea"/>
                <a:cs typeface="+mn-cs"/>
              </a:rPr>
              <a:t>INTRODUCTION</a:t>
            </a:r>
          </a:p>
        </p:txBody>
      </p:sp>
      <p:sp>
        <p:nvSpPr>
          <p:cNvPr id="28" name="Rectangle 7"/>
          <p:cNvSpPr/>
          <p:nvPr/>
        </p:nvSpPr>
        <p:spPr>
          <a:xfrm>
            <a:off x="2286000" y="6553200"/>
            <a:ext cx="1986941" cy="31432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Georgia"/>
                <a:ea typeface="+mn-ea"/>
                <a:cs typeface="+mn-cs"/>
              </a:rPr>
              <a:t>FOUR MODELS</a:t>
            </a:r>
          </a:p>
        </p:txBody>
      </p:sp>
      <p:sp>
        <p:nvSpPr>
          <p:cNvPr id="29" name="Rectangle 8"/>
          <p:cNvSpPr/>
          <p:nvPr/>
        </p:nvSpPr>
        <p:spPr>
          <a:xfrm>
            <a:off x="42672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Georgia"/>
                <a:ea typeface="+mn-ea"/>
                <a:cs typeface="+mn-cs"/>
              </a:rPr>
              <a:t>RESULTS</a:t>
            </a:r>
          </a:p>
        </p:txBody>
      </p:sp>
      <p:sp>
        <p:nvSpPr>
          <p:cNvPr id="30" name="Rectangle 9"/>
          <p:cNvSpPr/>
          <p:nvPr/>
        </p:nvSpPr>
        <p:spPr>
          <a:xfrm>
            <a:off x="62484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Georgia"/>
                <a:ea typeface="+mn-ea"/>
                <a:cs typeface="+mn-cs"/>
              </a:rPr>
              <a:t>DISCUSSION</a:t>
            </a:r>
          </a:p>
        </p:txBody>
      </p:sp>
    </p:spTree>
    <p:extLst>
      <p:ext uri="{BB962C8B-B14F-4D97-AF65-F5344CB8AC3E}">
        <p14:creationId xmlns:p14="http://schemas.microsoft.com/office/powerpoint/2010/main" val="427175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5" grpId="0"/>
      <p:bldP spid="32" grpId="0" animBg="1"/>
      <p:bldP spid="3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295400"/>
            <a:ext cx="8458200" cy="3886200"/>
          </a:xfrm>
        </p:spPr>
        <p:txBody>
          <a:bodyPr>
            <a:noAutofit/>
          </a:bodyPr>
          <a:lstStyle/>
          <a:p>
            <a:pPr>
              <a:lnSpc>
                <a:spcPct val="150000"/>
              </a:lnSpc>
            </a:pPr>
            <a:r>
              <a:rPr lang="en-US" sz="2400" dirty="0">
                <a:solidFill>
                  <a:schemeClr val="tx1"/>
                </a:solidFill>
              </a:rPr>
              <a:t>SERVPERF (Cronin and Taylor 1992) Survey from National Insurance Company</a:t>
            </a:r>
          </a:p>
          <a:p>
            <a:pPr lvl="1">
              <a:lnSpc>
                <a:spcPct val="150000"/>
              </a:lnSpc>
            </a:pPr>
            <a:r>
              <a:rPr lang="en-US" sz="2000" dirty="0"/>
              <a:t>SERVPERF data from a questionnaire mailed to a random sample of 1000 policyholders at the National Insurance Company which we obtained from </a:t>
            </a:r>
            <a:r>
              <a:rPr lang="en-US" sz="2000" dirty="0" err="1"/>
              <a:t>Parasuraman</a:t>
            </a:r>
            <a:r>
              <a:rPr lang="en-US" sz="2000" dirty="0"/>
              <a:t>, </a:t>
            </a:r>
            <a:r>
              <a:rPr lang="en-US" sz="2000" dirty="0" err="1"/>
              <a:t>Grewal</a:t>
            </a:r>
            <a:r>
              <a:rPr lang="en-US" sz="2000" dirty="0"/>
              <a:t>, and Krishnan (1991). </a:t>
            </a:r>
          </a:p>
        </p:txBody>
      </p:sp>
      <p:sp>
        <p:nvSpPr>
          <p:cNvPr id="3" name="Title 2"/>
          <p:cNvSpPr>
            <a:spLocks noGrp="1"/>
          </p:cNvSpPr>
          <p:nvPr>
            <p:ph type="title"/>
          </p:nvPr>
        </p:nvSpPr>
        <p:spPr>
          <a:xfrm>
            <a:off x="152401" y="285728"/>
            <a:ext cx="8915400" cy="939784"/>
          </a:xfrm>
        </p:spPr>
        <p:txBody>
          <a:bodyPr>
            <a:normAutofit/>
          </a:bodyPr>
          <a:lstStyle/>
          <a:p>
            <a:r>
              <a:rPr lang="en-US" sz="4000" b="1" dirty="0">
                <a:effectLst/>
              </a:rPr>
              <a:t>SERVPERF Application</a:t>
            </a:r>
            <a:endParaRPr lang="en-US" sz="4000" b="1" dirty="0"/>
          </a:p>
        </p:txBody>
      </p:sp>
      <p:sp>
        <p:nvSpPr>
          <p:cNvPr id="6" name="Content Placeholder 1"/>
          <p:cNvSpPr txBox="1">
            <a:spLocks/>
          </p:cNvSpPr>
          <p:nvPr/>
        </p:nvSpPr>
        <p:spPr>
          <a:xfrm>
            <a:off x="228600" y="3886200"/>
            <a:ext cx="7848600" cy="1066800"/>
          </a:xfrm>
          <a:prstGeom prst="rect">
            <a:avLst/>
          </a:prstGeom>
          <a:ln>
            <a:noFill/>
          </a:ln>
        </p:spPr>
        <p:txBody>
          <a:bodyPr vert="horz" rtlCol="0">
            <a:noAutofit/>
          </a:bodyPr>
          <a:lstStyle/>
          <a:p>
            <a:pPr marL="685800" marR="0" lvl="1" indent="-228600" algn="l" defTabSz="914400" rtl="0" eaLnBrk="1" fontAlgn="auto" latinLnBrk="0" hangingPunct="1">
              <a:lnSpc>
                <a:spcPct val="150000"/>
              </a:lnSpc>
              <a:spcBef>
                <a:spcPct val="20000"/>
              </a:spcBef>
              <a:spcAft>
                <a:spcPts val="0"/>
              </a:spcAft>
              <a:buClr>
                <a:srgbClr val="E49458"/>
              </a:buClr>
              <a:buSzPct val="120000"/>
              <a:buFont typeface="Arial"/>
              <a:buChar char="•"/>
              <a:tabLst/>
              <a:defRPr/>
            </a:pPr>
            <a:r>
              <a:rPr kumimoji="0" lang="en-US" sz="2000" b="0" i="0" u="none" strike="noStrike" kern="1200" cap="none" spc="0" normalizeH="0" baseline="0" noProof="0" dirty="0">
                <a:ln>
                  <a:noFill/>
                </a:ln>
                <a:solidFill>
                  <a:prstClr val="black"/>
                </a:solidFill>
                <a:effectLst/>
                <a:uLnTx/>
                <a:uFillTx/>
                <a:latin typeface="Georgia"/>
                <a:ea typeface="+mn-ea"/>
                <a:cs typeface="+mn-cs"/>
              </a:rPr>
              <a:t>Here measured with 22 items of 5 dimensions in single item format (just performance).</a:t>
            </a:r>
          </a:p>
          <a:p>
            <a:pPr marL="685800" marR="0" lvl="1" indent="-228600" algn="l" defTabSz="914400" rtl="0" eaLnBrk="1" fontAlgn="auto" latinLnBrk="0" hangingPunct="1">
              <a:lnSpc>
                <a:spcPct val="150000"/>
              </a:lnSpc>
              <a:spcBef>
                <a:spcPct val="20000"/>
              </a:spcBef>
              <a:spcAft>
                <a:spcPts val="0"/>
              </a:spcAft>
              <a:buClr>
                <a:srgbClr val="E49458"/>
              </a:buClr>
              <a:buSzPct val="120000"/>
              <a:buFont typeface="Arial"/>
              <a:buChar char="•"/>
              <a:tabLst/>
              <a:defRPr/>
            </a:pPr>
            <a:endParaRPr kumimoji="0" lang="en-US" sz="2400" b="0" i="0" u="none" strike="noStrike" kern="1200" cap="none" spc="0" normalizeH="0" baseline="0" noProof="0" dirty="0">
              <a:ln>
                <a:noFill/>
              </a:ln>
              <a:solidFill>
                <a:prstClr val="black"/>
              </a:solidFill>
              <a:effectLst/>
              <a:uLnTx/>
              <a:uFillTx/>
              <a:latin typeface="Georgia"/>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E8A9E9-CABF-40EA-AD60-F59542DE86E2}" type="slidenum">
              <a:rPr kumimoji="0" lang="en-US" sz="1200" b="0" i="0" u="none" strike="noStrike" kern="1200" cap="none" spc="0" normalizeH="0" baseline="0" noProof="0" smtClean="0">
                <a:ln>
                  <a:noFill/>
                </a:ln>
                <a:solidFill>
                  <a:prstClr val="black"/>
                </a:solidFill>
                <a:effectLst/>
                <a:uLnTx/>
                <a:uFillTx/>
                <a:latin typeface="Georg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Georgia"/>
              <a:ea typeface="+mn-ea"/>
              <a:cs typeface="+mn-cs"/>
            </a:endParaRPr>
          </a:p>
        </p:txBody>
      </p:sp>
      <p:pic>
        <p:nvPicPr>
          <p:cNvPr id="7" name="Picture 2" descr="http://vidyapur.com/images/company/national-insurance-company-limited-11330585099.jpg"/>
          <p:cNvPicPr>
            <a:picLocks noChangeAspect="1" noChangeArrowheads="1"/>
          </p:cNvPicPr>
          <p:nvPr/>
        </p:nvPicPr>
        <p:blipFill>
          <a:blip r:embed="rId2" cstate="print"/>
          <a:srcRect/>
          <a:stretch>
            <a:fillRect/>
          </a:stretch>
        </p:blipFill>
        <p:spPr bwMode="auto">
          <a:xfrm>
            <a:off x="4343400" y="4805173"/>
            <a:ext cx="4800600" cy="1824228"/>
          </a:xfrm>
          <a:prstGeom prst="rect">
            <a:avLst/>
          </a:prstGeom>
          <a:noFill/>
        </p:spPr>
      </p:pic>
      <p:sp>
        <p:nvSpPr>
          <p:cNvPr id="8" name="Rectangle 5"/>
          <p:cNvSpPr/>
          <p:nvPr/>
        </p:nvSpPr>
        <p:spPr>
          <a:xfrm>
            <a:off x="304800" y="6553200"/>
            <a:ext cx="2017336"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Georgia"/>
                <a:ea typeface="+mn-ea"/>
                <a:cs typeface="+mn-cs"/>
              </a:rPr>
              <a:t>INTRODUCTION</a:t>
            </a:r>
          </a:p>
        </p:txBody>
      </p:sp>
      <p:sp>
        <p:nvSpPr>
          <p:cNvPr id="9" name="Rectangle 7"/>
          <p:cNvSpPr/>
          <p:nvPr/>
        </p:nvSpPr>
        <p:spPr>
          <a:xfrm>
            <a:off x="22860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Georgia"/>
                <a:ea typeface="+mn-ea"/>
                <a:cs typeface="+mn-cs"/>
              </a:rPr>
              <a:t>FOUR MODELS</a:t>
            </a:r>
          </a:p>
        </p:txBody>
      </p:sp>
      <p:sp>
        <p:nvSpPr>
          <p:cNvPr id="10" name="Rectangle 8"/>
          <p:cNvSpPr/>
          <p:nvPr/>
        </p:nvSpPr>
        <p:spPr>
          <a:xfrm>
            <a:off x="4267200" y="6553200"/>
            <a:ext cx="1986941" cy="31432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Georgia"/>
                <a:ea typeface="+mn-ea"/>
                <a:cs typeface="+mn-cs"/>
              </a:rPr>
              <a:t>RESULTS</a:t>
            </a:r>
          </a:p>
        </p:txBody>
      </p:sp>
      <p:sp>
        <p:nvSpPr>
          <p:cNvPr id="11" name="Rectangle 9"/>
          <p:cNvSpPr/>
          <p:nvPr/>
        </p:nvSpPr>
        <p:spPr>
          <a:xfrm>
            <a:off x="62484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Georgia"/>
                <a:ea typeface="+mn-ea"/>
                <a:cs typeface="+mn-cs"/>
              </a:rPr>
              <a:t>DISCUSSION</a:t>
            </a:r>
          </a:p>
        </p:txBody>
      </p:sp>
    </p:spTree>
    <p:extLst>
      <p:ext uri="{BB962C8B-B14F-4D97-AF65-F5344CB8AC3E}">
        <p14:creationId xmlns:p14="http://schemas.microsoft.com/office/powerpoint/2010/main" val="3490220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381000" y="1828800"/>
            <a:ext cx="8534400" cy="4495800"/>
          </a:xfrm>
        </p:spPr>
        <p:txBody>
          <a:bodyPr>
            <a:noAutofit/>
          </a:bodyPr>
          <a:lstStyle/>
          <a:p>
            <a:pPr>
              <a:lnSpc>
                <a:spcPct val="150000"/>
              </a:lnSpc>
            </a:pPr>
            <a:r>
              <a:rPr lang="en-US" sz="2600" dirty="0">
                <a:solidFill>
                  <a:schemeClr val="tx1"/>
                </a:solidFill>
              </a:rPr>
              <a:t>Finding Key Drivers for Improving Service Quality.</a:t>
            </a:r>
          </a:p>
          <a:p>
            <a:pPr>
              <a:lnSpc>
                <a:spcPct val="150000"/>
              </a:lnSpc>
            </a:pPr>
            <a:r>
              <a:rPr lang="en-US" sz="2600" u="sng" dirty="0">
                <a:solidFill>
                  <a:schemeClr val="tx1"/>
                </a:solidFill>
              </a:rPr>
              <a:t>Substantial Heterogeneity</a:t>
            </a:r>
            <a:r>
              <a:rPr lang="en-US" sz="2600" dirty="0">
                <a:solidFill>
                  <a:schemeClr val="tx1"/>
                </a:solidFill>
              </a:rPr>
              <a:t>: Important to Identify Heterogeneous Key Drivers.</a:t>
            </a:r>
          </a:p>
          <a:p>
            <a:pPr>
              <a:lnSpc>
                <a:spcPct val="150000"/>
              </a:lnSpc>
            </a:pPr>
            <a:r>
              <a:rPr lang="en-US" sz="2600" dirty="0">
                <a:solidFill>
                  <a:schemeClr val="tx1"/>
                </a:solidFill>
              </a:rPr>
              <a:t>Difficulty with SERVPERF Data: High Correlations among Multiple Items. </a:t>
            </a:r>
          </a:p>
          <a:p>
            <a:pPr>
              <a:lnSpc>
                <a:spcPct val="150000"/>
              </a:lnSpc>
            </a:pPr>
            <a:r>
              <a:rPr lang="en-US" sz="2600" dirty="0">
                <a:solidFill>
                  <a:schemeClr val="tx1"/>
                </a:solidFill>
              </a:rPr>
              <a:t>Limited Sample Size (Mailed Random 1000 Samples but Only 191 Completes).</a:t>
            </a:r>
          </a:p>
          <a:p>
            <a:pPr>
              <a:lnSpc>
                <a:spcPct val="150000"/>
              </a:lnSpc>
              <a:buNone/>
            </a:pPr>
            <a:endParaRPr lang="en-US" sz="2600" dirty="0">
              <a:solidFill>
                <a:schemeClr val="tx1"/>
              </a:solidFill>
            </a:endParaRPr>
          </a:p>
        </p:txBody>
      </p:sp>
      <p:sp>
        <p:nvSpPr>
          <p:cNvPr id="3" name="슬라이드 번호 개체 틀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E8A9E9-CABF-40EA-AD60-F59542DE86E2}" type="slidenum">
              <a:rPr kumimoji="0" lang="en-US" sz="1200" b="0" i="0" u="none" strike="noStrike" kern="1200" cap="none" spc="0" normalizeH="0" baseline="0" noProof="0" smtClean="0">
                <a:ln>
                  <a:noFill/>
                </a:ln>
                <a:solidFill>
                  <a:prstClr val="black"/>
                </a:solidFill>
                <a:effectLst/>
                <a:uLnTx/>
                <a:uFillTx/>
                <a:latin typeface="Georg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Georgia"/>
              <a:ea typeface="+mn-ea"/>
              <a:cs typeface="+mn-cs"/>
            </a:endParaRPr>
          </a:p>
        </p:txBody>
      </p:sp>
      <p:sp>
        <p:nvSpPr>
          <p:cNvPr id="4" name="제목 3"/>
          <p:cNvSpPr>
            <a:spLocks noGrp="1"/>
          </p:cNvSpPr>
          <p:nvPr>
            <p:ph type="title"/>
          </p:nvPr>
        </p:nvSpPr>
        <p:spPr>
          <a:xfrm>
            <a:off x="152401" y="381000"/>
            <a:ext cx="8915400" cy="1066800"/>
          </a:xfrm>
        </p:spPr>
        <p:txBody>
          <a:bodyPr>
            <a:noAutofit/>
          </a:bodyPr>
          <a:lstStyle/>
          <a:p>
            <a:r>
              <a:rPr lang="en-US" sz="4000" b="1" dirty="0">
                <a:effectLst/>
              </a:rPr>
              <a:t>Challenges of SERVPERF Application</a:t>
            </a:r>
            <a:endParaRPr lang="en-US" sz="4000" dirty="0"/>
          </a:p>
        </p:txBody>
      </p:sp>
      <p:sp>
        <p:nvSpPr>
          <p:cNvPr id="5" name="Rectangle 5"/>
          <p:cNvSpPr/>
          <p:nvPr/>
        </p:nvSpPr>
        <p:spPr>
          <a:xfrm>
            <a:off x="304800" y="6553200"/>
            <a:ext cx="2017336"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Georgia"/>
                <a:ea typeface="+mn-ea"/>
                <a:cs typeface="+mn-cs"/>
              </a:rPr>
              <a:t>INTRODUCTION</a:t>
            </a:r>
          </a:p>
        </p:txBody>
      </p:sp>
      <p:sp>
        <p:nvSpPr>
          <p:cNvPr id="6" name="Rectangle 7"/>
          <p:cNvSpPr/>
          <p:nvPr/>
        </p:nvSpPr>
        <p:spPr>
          <a:xfrm>
            <a:off x="22860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Georgia"/>
                <a:ea typeface="+mn-ea"/>
                <a:cs typeface="+mn-cs"/>
              </a:rPr>
              <a:t>FOUR MODELS</a:t>
            </a:r>
          </a:p>
        </p:txBody>
      </p:sp>
      <p:sp>
        <p:nvSpPr>
          <p:cNvPr id="7" name="Rectangle 8"/>
          <p:cNvSpPr/>
          <p:nvPr/>
        </p:nvSpPr>
        <p:spPr>
          <a:xfrm>
            <a:off x="4267200" y="6553200"/>
            <a:ext cx="1986941" cy="31432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Georgia"/>
                <a:ea typeface="+mn-ea"/>
                <a:cs typeface="+mn-cs"/>
              </a:rPr>
              <a:t>RESULTS</a:t>
            </a:r>
          </a:p>
        </p:txBody>
      </p:sp>
      <p:sp>
        <p:nvSpPr>
          <p:cNvPr id="8" name="Rectangle 9"/>
          <p:cNvSpPr/>
          <p:nvPr/>
        </p:nvSpPr>
        <p:spPr>
          <a:xfrm>
            <a:off x="62484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Georgia"/>
                <a:ea typeface="+mn-ea"/>
                <a:cs typeface="+mn-cs"/>
              </a:rPr>
              <a:t>DISCUSSION</a:t>
            </a:r>
          </a:p>
        </p:txBody>
      </p:sp>
    </p:spTree>
    <p:extLst>
      <p:ext uri="{BB962C8B-B14F-4D97-AF65-F5344CB8AC3E}">
        <p14:creationId xmlns:p14="http://schemas.microsoft.com/office/powerpoint/2010/main" val="23050820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3001" y="57128"/>
            <a:ext cx="6781799" cy="476272"/>
          </a:xfrm>
          <a:solidFill>
            <a:schemeClr val="bg1"/>
          </a:solidFill>
        </p:spPr>
        <p:txBody>
          <a:bodyPr>
            <a:normAutofit fontScale="90000"/>
          </a:bodyPr>
          <a:lstStyle/>
          <a:p>
            <a:r>
              <a:rPr lang="en-US" sz="4000" dirty="0">
                <a:effectLst/>
              </a:rPr>
              <a:t>Correlation Matrix</a:t>
            </a:r>
            <a:endParaRPr lang="en-US" sz="4000" dirty="0"/>
          </a:p>
        </p:txBody>
      </p:sp>
      <p:graphicFrame>
        <p:nvGraphicFramePr>
          <p:cNvPr id="9" name="내용 개체 틀 8"/>
          <p:cNvGraphicFramePr>
            <a:graphicFrameLocks noGrp="1"/>
          </p:cNvGraphicFramePr>
          <p:nvPr>
            <p:ph idx="1"/>
            <p:extLst/>
          </p:nvPr>
        </p:nvGraphicFramePr>
        <p:xfrm>
          <a:off x="228600" y="656838"/>
          <a:ext cx="8686802" cy="5522710"/>
        </p:xfrm>
        <a:graphic>
          <a:graphicData uri="http://schemas.openxmlformats.org/drawingml/2006/table">
            <a:tbl>
              <a:tblPr/>
              <a:tblGrid>
                <a:gridCol w="353771">
                  <a:extLst>
                    <a:ext uri="{9D8B030D-6E8A-4147-A177-3AD203B41FA5}">
                      <a16:colId xmlns:a16="http://schemas.microsoft.com/office/drawing/2014/main" val="20000"/>
                    </a:ext>
                  </a:extLst>
                </a:gridCol>
                <a:gridCol w="368381">
                  <a:extLst>
                    <a:ext uri="{9D8B030D-6E8A-4147-A177-3AD203B41FA5}">
                      <a16:colId xmlns:a16="http://schemas.microsoft.com/office/drawing/2014/main" val="20001"/>
                    </a:ext>
                  </a:extLst>
                </a:gridCol>
                <a:gridCol w="368381">
                  <a:extLst>
                    <a:ext uri="{9D8B030D-6E8A-4147-A177-3AD203B41FA5}">
                      <a16:colId xmlns:a16="http://schemas.microsoft.com/office/drawing/2014/main" val="20002"/>
                    </a:ext>
                  </a:extLst>
                </a:gridCol>
                <a:gridCol w="368381">
                  <a:extLst>
                    <a:ext uri="{9D8B030D-6E8A-4147-A177-3AD203B41FA5}">
                      <a16:colId xmlns:a16="http://schemas.microsoft.com/office/drawing/2014/main" val="20003"/>
                    </a:ext>
                  </a:extLst>
                </a:gridCol>
                <a:gridCol w="368381">
                  <a:extLst>
                    <a:ext uri="{9D8B030D-6E8A-4147-A177-3AD203B41FA5}">
                      <a16:colId xmlns:a16="http://schemas.microsoft.com/office/drawing/2014/main" val="20004"/>
                    </a:ext>
                  </a:extLst>
                </a:gridCol>
                <a:gridCol w="368381">
                  <a:extLst>
                    <a:ext uri="{9D8B030D-6E8A-4147-A177-3AD203B41FA5}">
                      <a16:colId xmlns:a16="http://schemas.microsoft.com/office/drawing/2014/main" val="20005"/>
                    </a:ext>
                  </a:extLst>
                </a:gridCol>
                <a:gridCol w="368381">
                  <a:extLst>
                    <a:ext uri="{9D8B030D-6E8A-4147-A177-3AD203B41FA5}">
                      <a16:colId xmlns:a16="http://schemas.microsoft.com/office/drawing/2014/main" val="20006"/>
                    </a:ext>
                  </a:extLst>
                </a:gridCol>
                <a:gridCol w="368381">
                  <a:extLst>
                    <a:ext uri="{9D8B030D-6E8A-4147-A177-3AD203B41FA5}">
                      <a16:colId xmlns:a16="http://schemas.microsoft.com/office/drawing/2014/main" val="20007"/>
                    </a:ext>
                  </a:extLst>
                </a:gridCol>
                <a:gridCol w="368381">
                  <a:extLst>
                    <a:ext uri="{9D8B030D-6E8A-4147-A177-3AD203B41FA5}">
                      <a16:colId xmlns:a16="http://schemas.microsoft.com/office/drawing/2014/main" val="20008"/>
                    </a:ext>
                  </a:extLst>
                </a:gridCol>
                <a:gridCol w="368381">
                  <a:extLst>
                    <a:ext uri="{9D8B030D-6E8A-4147-A177-3AD203B41FA5}">
                      <a16:colId xmlns:a16="http://schemas.microsoft.com/office/drawing/2014/main" val="20009"/>
                    </a:ext>
                  </a:extLst>
                </a:gridCol>
                <a:gridCol w="368381">
                  <a:extLst>
                    <a:ext uri="{9D8B030D-6E8A-4147-A177-3AD203B41FA5}">
                      <a16:colId xmlns:a16="http://schemas.microsoft.com/office/drawing/2014/main" val="20010"/>
                    </a:ext>
                  </a:extLst>
                </a:gridCol>
                <a:gridCol w="368381">
                  <a:extLst>
                    <a:ext uri="{9D8B030D-6E8A-4147-A177-3AD203B41FA5}">
                      <a16:colId xmlns:a16="http://schemas.microsoft.com/office/drawing/2014/main" val="20011"/>
                    </a:ext>
                  </a:extLst>
                </a:gridCol>
                <a:gridCol w="368381">
                  <a:extLst>
                    <a:ext uri="{9D8B030D-6E8A-4147-A177-3AD203B41FA5}">
                      <a16:colId xmlns:a16="http://schemas.microsoft.com/office/drawing/2014/main" val="20012"/>
                    </a:ext>
                  </a:extLst>
                </a:gridCol>
                <a:gridCol w="368381">
                  <a:extLst>
                    <a:ext uri="{9D8B030D-6E8A-4147-A177-3AD203B41FA5}">
                      <a16:colId xmlns:a16="http://schemas.microsoft.com/office/drawing/2014/main" val="20013"/>
                    </a:ext>
                  </a:extLst>
                </a:gridCol>
                <a:gridCol w="368381">
                  <a:extLst>
                    <a:ext uri="{9D8B030D-6E8A-4147-A177-3AD203B41FA5}">
                      <a16:colId xmlns:a16="http://schemas.microsoft.com/office/drawing/2014/main" val="20014"/>
                    </a:ext>
                  </a:extLst>
                </a:gridCol>
                <a:gridCol w="368381">
                  <a:extLst>
                    <a:ext uri="{9D8B030D-6E8A-4147-A177-3AD203B41FA5}">
                      <a16:colId xmlns:a16="http://schemas.microsoft.com/office/drawing/2014/main" val="20015"/>
                    </a:ext>
                  </a:extLst>
                </a:gridCol>
                <a:gridCol w="368381">
                  <a:extLst>
                    <a:ext uri="{9D8B030D-6E8A-4147-A177-3AD203B41FA5}">
                      <a16:colId xmlns:a16="http://schemas.microsoft.com/office/drawing/2014/main" val="20016"/>
                    </a:ext>
                  </a:extLst>
                </a:gridCol>
                <a:gridCol w="368381">
                  <a:extLst>
                    <a:ext uri="{9D8B030D-6E8A-4147-A177-3AD203B41FA5}">
                      <a16:colId xmlns:a16="http://schemas.microsoft.com/office/drawing/2014/main" val="20017"/>
                    </a:ext>
                  </a:extLst>
                </a:gridCol>
                <a:gridCol w="368381">
                  <a:extLst>
                    <a:ext uri="{9D8B030D-6E8A-4147-A177-3AD203B41FA5}">
                      <a16:colId xmlns:a16="http://schemas.microsoft.com/office/drawing/2014/main" val="20018"/>
                    </a:ext>
                  </a:extLst>
                </a:gridCol>
                <a:gridCol w="368381">
                  <a:extLst>
                    <a:ext uri="{9D8B030D-6E8A-4147-A177-3AD203B41FA5}">
                      <a16:colId xmlns:a16="http://schemas.microsoft.com/office/drawing/2014/main" val="20019"/>
                    </a:ext>
                  </a:extLst>
                </a:gridCol>
                <a:gridCol w="368381">
                  <a:extLst>
                    <a:ext uri="{9D8B030D-6E8A-4147-A177-3AD203B41FA5}">
                      <a16:colId xmlns:a16="http://schemas.microsoft.com/office/drawing/2014/main" val="20020"/>
                    </a:ext>
                  </a:extLst>
                </a:gridCol>
                <a:gridCol w="368381">
                  <a:extLst>
                    <a:ext uri="{9D8B030D-6E8A-4147-A177-3AD203B41FA5}">
                      <a16:colId xmlns:a16="http://schemas.microsoft.com/office/drawing/2014/main" val="20021"/>
                    </a:ext>
                  </a:extLst>
                </a:gridCol>
                <a:gridCol w="597030">
                  <a:extLst>
                    <a:ext uri="{9D8B030D-6E8A-4147-A177-3AD203B41FA5}">
                      <a16:colId xmlns:a16="http://schemas.microsoft.com/office/drawing/2014/main" val="20022"/>
                    </a:ext>
                  </a:extLst>
                </a:gridCol>
              </a:tblGrid>
              <a:tr h="231913">
                <a:tc>
                  <a:txBody>
                    <a:bodyPr/>
                    <a:lstStyle/>
                    <a:p>
                      <a:pPr algn="ctr">
                        <a:lnSpc>
                          <a:spcPct val="115000"/>
                        </a:lnSpc>
                      </a:pPr>
                      <a:endParaRPr lang="en-US" sz="1200" dirty="0">
                        <a:latin typeface="Calibri"/>
                        <a:cs typeface="Times New Roman"/>
                      </a:endParaRPr>
                    </a:p>
                  </a:txBody>
                  <a:tcPr marL="38501" marR="38501"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Q02</a:t>
                      </a:r>
                      <a:endParaRPr lang="en-US" sz="1200">
                        <a:latin typeface="Calibri"/>
                        <a:ea typeface="Malgun Gothic"/>
                        <a:cs typeface="Times New Roman"/>
                      </a:endParaRPr>
                    </a:p>
                  </a:txBody>
                  <a:tcPr marL="38501" marR="3850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Q03</a:t>
                      </a:r>
                      <a:endParaRPr lang="en-US" sz="1200">
                        <a:latin typeface="Calibri"/>
                        <a:ea typeface="Malgun Gothic"/>
                        <a:cs typeface="Times New Roman"/>
                      </a:endParaRPr>
                    </a:p>
                  </a:txBody>
                  <a:tcPr marL="38501" marR="3850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Q04</a:t>
                      </a:r>
                      <a:endParaRPr lang="en-US" sz="1200">
                        <a:latin typeface="Calibri"/>
                        <a:ea typeface="Malgun Gothic"/>
                        <a:cs typeface="Times New Roman"/>
                      </a:endParaRPr>
                    </a:p>
                  </a:txBody>
                  <a:tcPr marL="38501" marR="3850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Q05</a:t>
                      </a:r>
                      <a:endParaRPr lang="en-US" sz="1200">
                        <a:latin typeface="Calibri"/>
                        <a:ea typeface="Malgun Gothic"/>
                        <a:cs typeface="Times New Roman"/>
                      </a:endParaRPr>
                    </a:p>
                  </a:txBody>
                  <a:tcPr marL="38501" marR="3850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Q06</a:t>
                      </a:r>
                      <a:endParaRPr lang="en-US" sz="1200">
                        <a:latin typeface="Calibri"/>
                        <a:ea typeface="Malgun Gothic"/>
                        <a:cs typeface="Times New Roman"/>
                      </a:endParaRPr>
                    </a:p>
                  </a:txBody>
                  <a:tcPr marL="38501" marR="3850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Q07</a:t>
                      </a:r>
                      <a:endParaRPr lang="en-US" sz="1200">
                        <a:latin typeface="Calibri"/>
                        <a:ea typeface="Malgun Gothic"/>
                        <a:cs typeface="Times New Roman"/>
                      </a:endParaRPr>
                    </a:p>
                  </a:txBody>
                  <a:tcPr marL="38501" marR="3850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Q08</a:t>
                      </a:r>
                      <a:endParaRPr lang="en-US" sz="1200">
                        <a:latin typeface="Calibri"/>
                        <a:ea typeface="Malgun Gothic"/>
                        <a:cs typeface="Times New Roman"/>
                      </a:endParaRPr>
                    </a:p>
                  </a:txBody>
                  <a:tcPr marL="38501" marR="3850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Q09</a:t>
                      </a:r>
                      <a:endParaRPr lang="en-US" sz="1200">
                        <a:latin typeface="Calibri"/>
                        <a:ea typeface="Malgun Gothic"/>
                        <a:cs typeface="Times New Roman"/>
                      </a:endParaRPr>
                    </a:p>
                  </a:txBody>
                  <a:tcPr marL="38501" marR="3850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Q10</a:t>
                      </a:r>
                      <a:endParaRPr lang="en-US" sz="1200" dirty="0">
                        <a:latin typeface="Calibri"/>
                        <a:ea typeface="Malgun Gothic"/>
                        <a:cs typeface="Times New Roman"/>
                      </a:endParaRPr>
                    </a:p>
                  </a:txBody>
                  <a:tcPr marL="38501" marR="3850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Q11</a:t>
                      </a:r>
                      <a:endParaRPr lang="en-US" sz="1200">
                        <a:latin typeface="Calibri"/>
                        <a:ea typeface="Malgun Gothic"/>
                        <a:cs typeface="Times New Roman"/>
                      </a:endParaRPr>
                    </a:p>
                  </a:txBody>
                  <a:tcPr marL="38501" marR="3850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Q12</a:t>
                      </a:r>
                      <a:endParaRPr lang="en-US" sz="1200">
                        <a:latin typeface="Calibri"/>
                        <a:ea typeface="Malgun Gothic"/>
                        <a:cs typeface="Times New Roman"/>
                      </a:endParaRPr>
                    </a:p>
                  </a:txBody>
                  <a:tcPr marL="38501" marR="3850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Q13</a:t>
                      </a:r>
                      <a:endParaRPr lang="en-US" sz="1200">
                        <a:latin typeface="Calibri"/>
                        <a:ea typeface="Malgun Gothic"/>
                        <a:cs typeface="Times New Roman"/>
                      </a:endParaRPr>
                    </a:p>
                  </a:txBody>
                  <a:tcPr marL="38501" marR="3850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Q14</a:t>
                      </a:r>
                      <a:endParaRPr lang="en-US" sz="1200" dirty="0">
                        <a:latin typeface="Calibri"/>
                        <a:ea typeface="Malgun Gothic"/>
                        <a:cs typeface="Times New Roman"/>
                      </a:endParaRPr>
                    </a:p>
                  </a:txBody>
                  <a:tcPr marL="38501" marR="3850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Q15</a:t>
                      </a:r>
                      <a:endParaRPr lang="en-US" sz="1200">
                        <a:latin typeface="Calibri"/>
                        <a:ea typeface="Malgun Gothic"/>
                        <a:cs typeface="Times New Roman"/>
                      </a:endParaRPr>
                    </a:p>
                  </a:txBody>
                  <a:tcPr marL="38501" marR="3850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Q16</a:t>
                      </a:r>
                      <a:endParaRPr lang="en-US" sz="1200">
                        <a:latin typeface="Calibri"/>
                        <a:ea typeface="Malgun Gothic"/>
                        <a:cs typeface="Times New Roman"/>
                      </a:endParaRPr>
                    </a:p>
                  </a:txBody>
                  <a:tcPr marL="38501" marR="3850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Q17</a:t>
                      </a:r>
                      <a:endParaRPr lang="en-US" sz="1200">
                        <a:latin typeface="Calibri"/>
                        <a:ea typeface="Malgun Gothic"/>
                        <a:cs typeface="Times New Roman"/>
                      </a:endParaRPr>
                    </a:p>
                  </a:txBody>
                  <a:tcPr marL="38501" marR="3850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Q18</a:t>
                      </a:r>
                      <a:endParaRPr lang="en-US" sz="1200">
                        <a:latin typeface="Calibri"/>
                        <a:ea typeface="Malgun Gothic"/>
                        <a:cs typeface="Times New Roman"/>
                      </a:endParaRPr>
                    </a:p>
                  </a:txBody>
                  <a:tcPr marL="38501" marR="3850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Q19</a:t>
                      </a:r>
                      <a:endParaRPr lang="en-US" sz="1200">
                        <a:latin typeface="Calibri"/>
                        <a:ea typeface="Malgun Gothic"/>
                        <a:cs typeface="Times New Roman"/>
                      </a:endParaRPr>
                    </a:p>
                  </a:txBody>
                  <a:tcPr marL="38501" marR="3850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Q20</a:t>
                      </a:r>
                      <a:endParaRPr lang="en-US" sz="1200">
                        <a:latin typeface="Calibri"/>
                        <a:ea typeface="Malgun Gothic"/>
                        <a:cs typeface="Times New Roman"/>
                      </a:endParaRPr>
                    </a:p>
                  </a:txBody>
                  <a:tcPr marL="38501" marR="3850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Q21</a:t>
                      </a:r>
                      <a:endParaRPr lang="en-US" sz="1200">
                        <a:latin typeface="Calibri"/>
                        <a:ea typeface="Malgun Gothic"/>
                        <a:cs typeface="Times New Roman"/>
                      </a:endParaRPr>
                    </a:p>
                  </a:txBody>
                  <a:tcPr marL="38501" marR="3850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Q22</a:t>
                      </a:r>
                      <a:endParaRPr lang="en-US" sz="1200">
                        <a:latin typeface="Calibri"/>
                        <a:ea typeface="Malgun Gothic"/>
                        <a:cs typeface="Times New Roman"/>
                      </a:endParaRPr>
                    </a:p>
                  </a:txBody>
                  <a:tcPr marL="38501" marR="3850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Service Quality</a:t>
                      </a:r>
                      <a:endParaRPr lang="en-US" sz="1200">
                        <a:latin typeface="Calibri"/>
                        <a:ea typeface="Malgun Gothic"/>
                        <a:cs typeface="Times New Roman"/>
                      </a:endParaRPr>
                    </a:p>
                  </a:txBody>
                  <a:tcPr marL="38501" marR="3850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31913">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Q01</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.76</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.75</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.82</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.21</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.67</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.27</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.46</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.38</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.58</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.24</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.28</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.35</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.32</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.59</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.60</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.60</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.61</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.59</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.71</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.45</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.58</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.78</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231913">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Q02</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.73</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.74</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.32</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.81</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.40</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.66</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.46</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.70</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.30</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.34</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.52</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.39</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.70</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.74</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.79</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.74</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.76</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.76</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.67</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.66</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.84</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r h="231913">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Q03</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.76</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.25</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.66</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.30</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.50</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.39</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.61</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.25</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.31</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.43</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.37</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.67</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.63</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.59</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.58</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.64</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.70</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.53</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.62</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.78</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3"/>
                  </a:ext>
                </a:extLst>
              </a:tr>
              <a:tr h="231913">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Q04</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.28</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.75</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.31</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.55</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.33</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.63</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.28</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.31</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.43</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.35</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.69</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.70</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.66</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.64</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.66</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.73</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.61</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.65</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.80</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4"/>
                  </a:ext>
                </a:extLst>
              </a:tr>
              <a:tr h="231913">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Q05</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.34</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.13</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.33</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.28</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.27</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a:solidFill>
                            <a:srgbClr val="000000"/>
                          </a:solidFill>
                          <a:latin typeface="Times New Roman"/>
                          <a:ea typeface="Times New Roman"/>
                          <a:cs typeface="Times New Roman"/>
                        </a:rPr>
                        <a:t>.14</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.21</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.28</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a:solidFill>
                            <a:srgbClr val="000000"/>
                          </a:solidFill>
                          <a:latin typeface="Times New Roman"/>
                          <a:ea typeface="Times New Roman"/>
                          <a:cs typeface="Times New Roman"/>
                        </a:rPr>
                        <a:t>.14</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.30</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.32</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.27</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.29</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.36</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.29</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.35</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.35</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.26</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5"/>
                  </a:ext>
                </a:extLst>
              </a:tr>
              <a:tr h="231913">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Q06</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.42</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.69</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.37</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.70</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.29</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.29</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.55</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.43</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.69</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.72</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.71</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.70</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.70</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.72</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.63</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.66</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.82</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6"/>
                  </a:ext>
                </a:extLst>
              </a:tr>
              <a:tr h="231913">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Q07</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.41</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.16</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.47</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.46</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.44</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.31</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.50</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.41</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.38</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.39</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.45</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.39</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.35</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.35</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.36</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.44</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7"/>
                  </a:ext>
                </a:extLst>
              </a:tr>
              <a:tr h="231913">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Q08</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.33</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.70</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.31</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.34</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.70</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.41</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.74</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.82</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.74</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.77</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.76</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.57</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.73</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.71</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.65</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8"/>
                  </a:ext>
                </a:extLst>
              </a:tr>
              <a:tr h="231913">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Q09</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.42</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a:solidFill>
                            <a:srgbClr val="000000"/>
                          </a:solidFill>
                          <a:latin typeface="Times New Roman"/>
                          <a:ea typeface="Times New Roman"/>
                          <a:cs typeface="Times New Roman"/>
                        </a:rPr>
                        <a:t>.02</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a:solidFill>
                            <a:srgbClr val="000000"/>
                          </a:solidFill>
                          <a:latin typeface="Times New Roman"/>
                          <a:ea typeface="Times New Roman"/>
                          <a:cs typeface="Times New Roman"/>
                        </a:rPr>
                        <a:t>.07</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.20</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a:solidFill>
                            <a:srgbClr val="000000"/>
                          </a:solidFill>
                          <a:latin typeface="Times New Roman"/>
                          <a:ea typeface="Times New Roman"/>
                          <a:cs typeface="Times New Roman"/>
                        </a:rPr>
                        <a:t>.10</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.38</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.38</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.42</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.40</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.46</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.46</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.28</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.34</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.46</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9"/>
                  </a:ext>
                </a:extLst>
              </a:tr>
              <a:tr h="231913">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Q10</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.35</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.37</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.51</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.46</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.76</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.76</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.78</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.78</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.79</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.72</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.66</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.69</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.77</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0"/>
                  </a:ext>
                </a:extLst>
              </a:tr>
              <a:tr h="231913">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Q11</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.89</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.40</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.78</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.34</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.30</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.30</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.28</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.27</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.23</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.28</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.23</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.28</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1"/>
                  </a:ext>
                </a:extLst>
              </a:tr>
              <a:tr h="231913">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Q12</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.37</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.74</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.39</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.35</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.31</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.31</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.30</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.26</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.34</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.29</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.30</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2"/>
                  </a:ext>
                </a:extLst>
              </a:tr>
              <a:tr h="231913">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Q13</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.50</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.64</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.64</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.60</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.56</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.57</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.44</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.75</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.60</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.52</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3"/>
                  </a:ext>
                </a:extLst>
              </a:tr>
              <a:tr h="231913">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Q14</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.43</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.40</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.39</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.40</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.35</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.32</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.39</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.34</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.42</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4"/>
                  </a:ext>
                </a:extLst>
              </a:tr>
              <a:tr h="231913">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Q15</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.85</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.79</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.77</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.77</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.70</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.75</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.77</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.76</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5"/>
                  </a:ext>
                </a:extLst>
              </a:tr>
              <a:tr h="231913">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Q16</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.83</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.83</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.80</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.70</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.76</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.78</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.76</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6"/>
                  </a:ext>
                </a:extLst>
              </a:tr>
              <a:tr h="231913">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Q17</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.88</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.87</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.78</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.77</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.76</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.80</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7"/>
                  </a:ext>
                </a:extLst>
              </a:tr>
              <a:tr h="231913">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Q18</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.86</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.76</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.73</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.77</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.79</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8"/>
                  </a:ext>
                </a:extLst>
              </a:tr>
              <a:tr h="231913">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Q19</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.81</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.75</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.76</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.81</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19"/>
                  </a:ext>
                </a:extLst>
              </a:tr>
              <a:tr h="231913">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Q20</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.63</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.74</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.88</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20"/>
                  </a:ext>
                </a:extLst>
              </a:tr>
              <a:tr h="231913">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Q21</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.78</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.66</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21"/>
                  </a:ext>
                </a:extLst>
              </a:tr>
              <a:tr h="231913">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Q22</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 </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 </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 </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solidFill>
                            <a:srgbClr val="000000"/>
                          </a:solidFill>
                          <a:latin typeface="Times New Roman"/>
                          <a:ea typeface="Times New Roman"/>
                          <a:cs typeface="Times New Roman"/>
                        </a:rPr>
                        <a:t> </a:t>
                      </a:r>
                      <a:endParaRPr lang="en-US" sz="120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dirty="0">
                          <a:solidFill>
                            <a:srgbClr val="000000"/>
                          </a:solidFill>
                          <a:latin typeface="Times New Roman"/>
                          <a:ea typeface="Times New Roman"/>
                          <a:cs typeface="Times New Roman"/>
                        </a:rPr>
                        <a:t>.76</a:t>
                      </a:r>
                      <a:endParaRPr lang="en-US" sz="1200" dirty="0">
                        <a:latin typeface="Calibri"/>
                        <a:ea typeface="Malgun Gothic"/>
                        <a:cs typeface="Times New Roman"/>
                      </a:endParaRPr>
                    </a:p>
                  </a:txBody>
                  <a:tcPr marL="38501" marR="38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22"/>
                  </a:ext>
                </a:extLst>
              </a:tr>
            </a:tbl>
          </a:graphicData>
        </a:graphic>
      </p:graphicFrame>
      <p:sp>
        <p:nvSpPr>
          <p:cNvPr id="1025" name="Rectangle 1"/>
          <p:cNvSpPr>
            <a:spLocks noChangeArrowheads="1"/>
          </p:cNvSpPr>
          <p:nvPr/>
        </p:nvSpPr>
        <p:spPr bwMode="auto">
          <a:xfrm>
            <a:off x="-76200" y="5729697"/>
            <a:ext cx="5235117" cy="1661703"/>
          </a:xfrm>
          <a:prstGeom prst="rect">
            <a:avLst/>
          </a:prstGeom>
          <a:noFill/>
          <a:ln w="9525">
            <a:noFill/>
            <a:miter lim="800000"/>
            <a:headEnd/>
            <a:tailEnd/>
          </a:ln>
          <a:effectLst/>
        </p:spPr>
        <p:txBody>
          <a:bodyPr vert="horz" wrap="none" lIns="457056" tIns="457056" rIns="457056" bIns="457056"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pitchFamily="18" charset="0"/>
                <a:ea typeface="Malgun Gothic" pitchFamily="34" charset="-127"/>
                <a:cs typeface="Times New Roman" pitchFamily="18" charset="0"/>
              </a:rPr>
              <a:t>Note:</a:t>
            </a:r>
            <a:r>
              <a:rPr kumimoji="0" lang="en-US" sz="1400" b="1" i="0" u="none" strike="noStrike" kern="1200" cap="none" spc="0" normalizeH="0" baseline="0" noProof="0" dirty="0">
                <a:ln>
                  <a:noFill/>
                </a:ln>
                <a:solidFill>
                  <a:prstClr val="black"/>
                </a:solidFill>
                <a:effectLst/>
                <a:uLnTx/>
                <a:uFillTx/>
                <a:latin typeface="Times New Roman" pitchFamily="18" charset="0"/>
                <a:ea typeface="Malgun Gothic" pitchFamily="34" charset="-127"/>
                <a:cs typeface="Times New Roman" pitchFamily="18" charset="0"/>
              </a:rPr>
              <a:t> Shaded </a:t>
            </a:r>
            <a:r>
              <a:rPr kumimoji="0" lang="en-US" sz="1400" b="0" i="0" u="none" strike="noStrike" kern="1200" cap="none" spc="0" normalizeH="0" baseline="0" noProof="0" dirty="0">
                <a:ln>
                  <a:noFill/>
                </a:ln>
                <a:solidFill>
                  <a:prstClr val="black"/>
                </a:solidFill>
                <a:effectLst/>
                <a:uLnTx/>
                <a:uFillTx/>
                <a:latin typeface="Times New Roman" pitchFamily="18" charset="0"/>
                <a:ea typeface="Malgun Gothic" pitchFamily="34" charset="-127"/>
                <a:cs typeface="Times New Roman" pitchFamily="18" charset="0"/>
              </a:rPr>
              <a:t>cells</a:t>
            </a:r>
            <a:r>
              <a:rPr kumimoji="0" lang="en-US" sz="1400" b="1" i="0" u="none" strike="noStrike" kern="1200" cap="none" spc="0" normalizeH="0" baseline="0" noProof="0" dirty="0">
                <a:ln>
                  <a:noFill/>
                </a:ln>
                <a:solidFill>
                  <a:prstClr val="black"/>
                </a:solidFill>
                <a:effectLst/>
                <a:uLnTx/>
                <a:uFillTx/>
                <a:latin typeface="Times New Roman" pitchFamily="18" charset="0"/>
                <a:ea typeface="Malgun Gothic" pitchFamily="34" charset="-127"/>
                <a:cs typeface="Times New Roman" pitchFamily="18" charset="0"/>
              </a:rPr>
              <a:t> </a:t>
            </a:r>
            <a:r>
              <a:rPr kumimoji="0" lang="en-US" sz="1400" b="0" i="0" u="none" strike="noStrike" kern="1200" cap="none" spc="0" normalizeH="0" baseline="0" noProof="0" dirty="0">
                <a:ln>
                  <a:noFill/>
                </a:ln>
                <a:solidFill>
                  <a:prstClr val="black"/>
                </a:solidFill>
                <a:effectLst/>
                <a:uLnTx/>
                <a:uFillTx/>
                <a:latin typeface="Times New Roman" pitchFamily="18" charset="0"/>
                <a:ea typeface="Malgun Gothic" pitchFamily="34" charset="-127"/>
                <a:cs typeface="Times New Roman" pitchFamily="18" charset="0"/>
              </a:rPr>
              <a:t>denotes</a:t>
            </a:r>
            <a:r>
              <a:rPr kumimoji="0" lang="en-US" sz="1400" b="1" i="0" u="none" strike="noStrike" kern="1200" cap="none" spc="0" normalizeH="0" baseline="0" noProof="0" dirty="0">
                <a:ln>
                  <a:noFill/>
                </a:ln>
                <a:solidFill>
                  <a:prstClr val="black"/>
                </a:solidFill>
                <a:effectLst/>
                <a:uLnTx/>
                <a:uFillTx/>
                <a:latin typeface="Times New Roman" pitchFamily="18" charset="0"/>
                <a:ea typeface="Malgun Gothic" pitchFamily="34" charset="-127"/>
                <a:cs typeface="Times New Roman" pitchFamily="18" charset="0"/>
              </a:rPr>
              <a:t> </a:t>
            </a:r>
            <a:r>
              <a:rPr kumimoji="0" lang="en-US" sz="1400" b="0" i="0" u="none" strike="noStrike" kern="1200" cap="none" spc="0" normalizeH="0" baseline="0" noProof="0" dirty="0">
                <a:ln>
                  <a:noFill/>
                </a:ln>
                <a:solidFill>
                  <a:prstClr val="black"/>
                </a:solidFill>
                <a:effectLst/>
                <a:uLnTx/>
                <a:uFillTx/>
                <a:latin typeface="Times New Roman" pitchFamily="18" charset="0"/>
                <a:ea typeface="Malgun Gothic" pitchFamily="34" charset="-127"/>
                <a:cs typeface="Times New Roman" pitchFamily="18" charset="0"/>
              </a:rPr>
              <a:t>correlations significant at </a:t>
            </a:r>
            <a:r>
              <a:rPr kumimoji="0" lang="en-US" sz="1400" b="0" i="1" u="none" strike="noStrike" kern="1200" cap="none" spc="0" normalizeH="0" baseline="0" noProof="0" dirty="0">
                <a:ln>
                  <a:noFill/>
                </a:ln>
                <a:solidFill>
                  <a:prstClr val="black"/>
                </a:solidFill>
                <a:effectLst/>
                <a:uLnTx/>
                <a:uFillTx/>
                <a:latin typeface="Times New Roman" pitchFamily="18" charset="0"/>
                <a:ea typeface="Malgun Gothic" pitchFamily="34" charset="-127"/>
                <a:cs typeface="Times New Roman" pitchFamily="18" charset="0"/>
              </a:rPr>
              <a:t>p</a:t>
            </a:r>
            <a:r>
              <a:rPr kumimoji="0" lang="en-US" sz="1400" b="0" i="0" u="none" strike="noStrike" kern="1200" cap="none" spc="0" normalizeH="0" baseline="0" noProof="0" dirty="0">
                <a:ln>
                  <a:noFill/>
                </a:ln>
                <a:solidFill>
                  <a:prstClr val="black"/>
                </a:solidFill>
                <a:effectLst/>
                <a:uLnTx/>
                <a:uFillTx/>
                <a:latin typeface="Times New Roman" pitchFamily="18" charset="0"/>
                <a:ea typeface="Malgun Gothic" pitchFamily="34" charset="-127"/>
                <a:cs typeface="Times New Roman" pitchFamily="18" charset="0"/>
              </a:rPr>
              <a:t>&lt;.05</a:t>
            </a:r>
            <a:endParaRPr kumimoji="0" lang="en-US" sz="1400" b="1" i="0" u="none" strike="noStrike" kern="1200" cap="none" spc="0" normalizeH="0" baseline="0" noProof="0" dirty="0">
              <a:ln>
                <a:noFill/>
              </a:ln>
              <a:solidFill>
                <a:prstClr val="black"/>
              </a:solidFill>
              <a:effectLst/>
              <a:uLnTx/>
              <a:uFillTx/>
              <a:latin typeface="Times New Roman" pitchFamily="18" charset="0"/>
              <a:ea typeface="Malgun Gothic" pitchFamily="34" charset="-127"/>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br>
              <a:rPr kumimoji="0" lang="en-US" sz="1400" b="1" i="0" u="none" strike="noStrike" kern="1200" cap="none" spc="0" normalizeH="0" baseline="0" noProof="0" dirty="0">
                <a:ln>
                  <a:noFill/>
                </a:ln>
                <a:solidFill>
                  <a:prstClr val="black"/>
                </a:solidFill>
                <a:effectLst/>
                <a:uLnTx/>
                <a:uFillTx/>
                <a:latin typeface="Times New Roman" pitchFamily="18" charset="0"/>
                <a:ea typeface="Malgun Gothic" pitchFamily="34" charset="-127"/>
                <a:cs typeface="Times New Roman" pitchFamily="18" charset="0"/>
              </a:rPr>
            </a:br>
            <a:endParaRPr kumimoji="0" lang="en-US" sz="20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E8A9E9-CABF-40EA-AD60-F59542DE86E2}" type="slidenum">
              <a:rPr kumimoji="0" lang="en-US" sz="1200" b="0" i="0" u="none" strike="noStrike" kern="1200" cap="none" spc="0" normalizeH="0" baseline="0" noProof="0" smtClean="0">
                <a:ln>
                  <a:noFill/>
                </a:ln>
                <a:solidFill>
                  <a:prstClr val="black"/>
                </a:solidFill>
                <a:effectLst/>
                <a:uLnTx/>
                <a:uFillTx/>
                <a:latin typeface="Georg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Georgia"/>
              <a:ea typeface="+mn-ea"/>
              <a:cs typeface="+mn-cs"/>
            </a:endParaRPr>
          </a:p>
        </p:txBody>
      </p:sp>
      <p:sp>
        <p:nvSpPr>
          <p:cNvPr id="4" name="TextBox 3"/>
          <p:cNvSpPr txBox="1"/>
          <p:nvPr/>
        </p:nvSpPr>
        <p:spPr>
          <a:xfrm>
            <a:off x="5641670" y="6252771"/>
            <a:ext cx="35023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Georgia"/>
                <a:ea typeface="+mn-ea"/>
                <a:cs typeface="+mn-cs"/>
              </a:rPr>
              <a:t>Note: All correlations are positive!</a:t>
            </a:r>
          </a:p>
        </p:txBody>
      </p:sp>
      <p:sp>
        <p:nvSpPr>
          <p:cNvPr id="7" name="Rectangle 5"/>
          <p:cNvSpPr/>
          <p:nvPr/>
        </p:nvSpPr>
        <p:spPr>
          <a:xfrm>
            <a:off x="304800" y="6553200"/>
            <a:ext cx="2017336"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Georgia"/>
                <a:ea typeface="+mn-ea"/>
                <a:cs typeface="+mn-cs"/>
              </a:rPr>
              <a:t>INTRODUCTION</a:t>
            </a:r>
          </a:p>
        </p:txBody>
      </p:sp>
      <p:sp>
        <p:nvSpPr>
          <p:cNvPr id="8" name="Rectangle 7"/>
          <p:cNvSpPr/>
          <p:nvPr/>
        </p:nvSpPr>
        <p:spPr>
          <a:xfrm>
            <a:off x="22860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Georgia"/>
                <a:ea typeface="+mn-ea"/>
                <a:cs typeface="+mn-cs"/>
              </a:rPr>
              <a:t>FOUR MODELS</a:t>
            </a:r>
          </a:p>
        </p:txBody>
      </p:sp>
      <p:sp>
        <p:nvSpPr>
          <p:cNvPr id="10" name="Rectangle 8"/>
          <p:cNvSpPr/>
          <p:nvPr/>
        </p:nvSpPr>
        <p:spPr>
          <a:xfrm>
            <a:off x="4267200" y="6553200"/>
            <a:ext cx="1986941" cy="31432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Georgia"/>
                <a:ea typeface="+mn-ea"/>
                <a:cs typeface="+mn-cs"/>
              </a:rPr>
              <a:t>RESULTS</a:t>
            </a:r>
          </a:p>
        </p:txBody>
      </p:sp>
      <p:sp>
        <p:nvSpPr>
          <p:cNvPr id="11" name="Rectangle 9"/>
          <p:cNvSpPr/>
          <p:nvPr/>
        </p:nvSpPr>
        <p:spPr>
          <a:xfrm>
            <a:off x="62484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Georgia"/>
                <a:ea typeface="+mn-ea"/>
                <a:cs typeface="+mn-cs"/>
              </a:rPr>
              <a:t>DISCUSSION</a:t>
            </a:r>
          </a:p>
        </p:txBody>
      </p:sp>
    </p:spTree>
    <p:extLst>
      <p:ext uri="{BB962C8B-B14F-4D97-AF65-F5344CB8AC3E}">
        <p14:creationId xmlns:p14="http://schemas.microsoft.com/office/powerpoint/2010/main" val="21028244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181600" y="381000"/>
            <a:ext cx="3810000" cy="1143000"/>
          </a:xfrm>
          <a:prstGeom prst="rect">
            <a:avLst/>
          </a:prstGeom>
          <a:solidFill>
            <a:schemeClr val="bg1"/>
          </a:solidFill>
        </p:spPr>
        <p:txBody>
          <a:bodyPr vert="horz" rtlCol="0" anchor="ctr">
            <a:noAutofit/>
          </a:bodyPr>
          <a:lstStyle>
            <a:lvl1pPr algn="ctr" rtl="0" eaLnBrk="1" latinLnBrk="0" hangingPunct="1">
              <a:spcBef>
                <a:spcPct val="0"/>
              </a:spcBef>
              <a:buNone/>
              <a:defRPr kumimoji="0" sz="4400" b="0" kern="1200" spc="100">
                <a:ln w="18000">
                  <a:noFill/>
                  <a:prstDash val="solid"/>
                </a:ln>
                <a:solidFill>
                  <a:schemeClr val="tx1"/>
                </a:solidFill>
                <a:effectLst>
                  <a:outerShdw blurRad="44450" dist="25400" dir="2700000" algn="tl" rotWithShape="0">
                    <a:schemeClr val="bg1">
                      <a:alpha val="51000"/>
                    </a:schemeClr>
                  </a:outerShdw>
                </a:effectLst>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100" normalizeH="0" baseline="0" noProof="0" dirty="0">
                <a:ln w="18000">
                  <a:noFill/>
                  <a:prstDash val="solid"/>
                </a:ln>
                <a:solidFill>
                  <a:prstClr val="black"/>
                </a:solidFill>
                <a:effectLst>
                  <a:outerShdw blurRad="44450" dist="25400" dir="2700000" algn="tl" rotWithShape="0">
                    <a:prstClr val="white">
                      <a:alpha val="51000"/>
                    </a:prstClr>
                  </a:outerShdw>
                </a:effectLst>
                <a:uLnTx/>
                <a:uFillTx/>
                <a:latin typeface="Georgia"/>
                <a:ea typeface="+mj-ea"/>
                <a:cs typeface="+mj-cs"/>
              </a:rPr>
              <a:t>Traditional Methods</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E8A9E9-CABF-40EA-AD60-F59542DE86E2}" type="slidenum">
              <a:rPr kumimoji="0" lang="en-US" sz="1200" b="0" i="0" u="none" strike="noStrike" kern="1200" cap="none" spc="0" normalizeH="0" baseline="0" noProof="0" smtClean="0">
                <a:ln>
                  <a:noFill/>
                </a:ln>
                <a:solidFill>
                  <a:prstClr val="black"/>
                </a:solidFill>
                <a:effectLst/>
                <a:uLnTx/>
                <a:uFillTx/>
                <a:latin typeface="Georg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Georgia"/>
              <a:ea typeface="+mn-ea"/>
              <a:cs typeface="+mn-cs"/>
            </a:endParaRPr>
          </a:p>
        </p:txBody>
      </p:sp>
      <p:sp>
        <p:nvSpPr>
          <p:cNvPr id="9" name="TextBox 8"/>
          <p:cNvSpPr txBox="1"/>
          <p:nvPr/>
        </p:nvSpPr>
        <p:spPr>
          <a:xfrm>
            <a:off x="5257800" y="2124670"/>
            <a:ext cx="37338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Georgia"/>
                <a:ea typeface="+mn-ea"/>
                <a:cs typeface="+mn-cs"/>
              </a:rPr>
              <a:t>OLS Regression</a:t>
            </a:r>
            <a:r>
              <a:rPr kumimoji="0" lang="en-US" sz="1800" b="0" i="0" u="none" strike="noStrike" kern="1200" cap="none" spc="0" normalizeH="0" baseline="0" noProof="0" dirty="0">
                <a:ln>
                  <a:noFill/>
                </a:ln>
                <a:solidFill>
                  <a:prstClr val="black"/>
                </a:solidFill>
                <a:effectLst/>
                <a:uLnTx/>
                <a:uFillTx/>
                <a:latin typeface="Georgia"/>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800" b="0" i="0" u="none" strike="noStrike" kern="1200" cap="none" spc="0" normalizeH="0" baseline="0" noProof="0" dirty="0">
                <a:ln>
                  <a:noFill/>
                </a:ln>
                <a:solidFill>
                  <a:prstClr val="black"/>
                </a:solidFill>
                <a:effectLst/>
                <a:uLnTx/>
                <a:uFillTx/>
                <a:latin typeface="Georgia"/>
                <a:ea typeface="+mn-ea"/>
                <a:cs typeface="+mn-cs"/>
              </a:rPr>
              <a:t>One Negative Coefficient</a:t>
            </a:r>
          </a:p>
          <a:p>
            <a:pPr marL="285750" marR="0" lvl="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800" b="0" i="0" u="none" strike="noStrike" kern="1200" cap="none" spc="0" normalizeH="0" baseline="0" noProof="0" dirty="0">
                <a:ln>
                  <a:noFill/>
                </a:ln>
                <a:solidFill>
                  <a:prstClr val="black"/>
                </a:solidFill>
                <a:effectLst/>
                <a:uLnTx/>
                <a:uFillTx/>
                <a:latin typeface="Georgia"/>
                <a:ea typeface="+mn-ea"/>
                <a:cs typeface="+mn-cs"/>
              </a:rPr>
              <a:t>Condition Index: 71.4</a:t>
            </a:r>
          </a:p>
        </p:txBody>
      </p:sp>
      <p:sp>
        <p:nvSpPr>
          <p:cNvPr id="14" name="TextBox 13"/>
          <p:cNvSpPr txBox="1"/>
          <p:nvPr/>
        </p:nvSpPr>
        <p:spPr>
          <a:xfrm>
            <a:off x="5257800" y="3420070"/>
            <a:ext cx="37338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Georgia"/>
                <a:ea typeface="+mn-ea"/>
                <a:cs typeface="+mn-cs"/>
              </a:rPr>
              <a:t>Stepwise Regression</a:t>
            </a:r>
            <a:r>
              <a:rPr kumimoji="0" lang="en-US" sz="1800" b="0" i="0" u="none" strike="noStrike" kern="1200" cap="none" spc="0" normalizeH="0" baseline="0" noProof="0" dirty="0">
                <a:ln>
                  <a:noFill/>
                </a:ln>
                <a:solidFill>
                  <a:prstClr val="black"/>
                </a:solidFill>
                <a:effectLst/>
                <a:uLnTx/>
                <a:uFillTx/>
                <a:latin typeface="Georgia"/>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800" b="0" i="0" u="none" strike="noStrike" kern="1200" cap="none" spc="0" normalizeH="0" baseline="0" noProof="0" dirty="0">
                <a:ln>
                  <a:noFill/>
                </a:ln>
                <a:solidFill>
                  <a:prstClr val="black"/>
                </a:solidFill>
                <a:effectLst/>
                <a:uLnTx/>
                <a:uFillTx/>
                <a:latin typeface="Georgia"/>
                <a:ea typeface="+mn-ea"/>
                <a:cs typeface="+mn-cs"/>
              </a:rPr>
              <a:t>Condition Index: 19.6</a:t>
            </a:r>
          </a:p>
          <a:p>
            <a:pPr marL="285750" marR="0" lvl="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800" b="0" i="0" u="none" strike="noStrike" kern="1200" cap="none" spc="0" normalizeH="0" baseline="0" noProof="0" dirty="0">
                <a:ln>
                  <a:noFill/>
                </a:ln>
                <a:solidFill>
                  <a:prstClr val="black"/>
                </a:solidFill>
                <a:effectLst/>
                <a:uLnTx/>
                <a:uFillTx/>
                <a:latin typeface="Georgia"/>
                <a:ea typeface="+mn-ea"/>
                <a:cs typeface="+mn-cs"/>
              </a:rPr>
              <a:t>How about Heterogeneity?</a:t>
            </a:r>
          </a:p>
        </p:txBody>
      </p:sp>
      <p:graphicFrame>
        <p:nvGraphicFramePr>
          <p:cNvPr id="15" name="Content Placeholder 14"/>
          <p:cNvGraphicFramePr>
            <a:graphicFrameLocks noGrp="1"/>
          </p:cNvGraphicFramePr>
          <p:nvPr>
            <p:ph idx="1"/>
            <p:extLst/>
          </p:nvPr>
        </p:nvGraphicFramePr>
        <p:xfrm>
          <a:off x="152400" y="380993"/>
          <a:ext cx="4876800" cy="6147381"/>
        </p:xfrm>
        <a:graphic>
          <a:graphicData uri="http://schemas.openxmlformats.org/drawingml/2006/table">
            <a:tbl>
              <a:tblPr/>
              <a:tblGrid>
                <a:gridCol w="1393370">
                  <a:extLst>
                    <a:ext uri="{9D8B030D-6E8A-4147-A177-3AD203B41FA5}">
                      <a16:colId xmlns:a16="http://schemas.microsoft.com/office/drawing/2014/main" val="20000"/>
                    </a:ext>
                  </a:extLst>
                </a:gridCol>
                <a:gridCol w="1393370">
                  <a:extLst>
                    <a:ext uri="{9D8B030D-6E8A-4147-A177-3AD203B41FA5}">
                      <a16:colId xmlns:a16="http://schemas.microsoft.com/office/drawing/2014/main" val="20001"/>
                    </a:ext>
                  </a:extLst>
                </a:gridCol>
                <a:gridCol w="1045030">
                  <a:extLst>
                    <a:ext uri="{9D8B030D-6E8A-4147-A177-3AD203B41FA5}">
                      <a16:colId xmlns:a16="http://schemas.microsoft.com/office/drawing/2014/main" val="20002"/>
                    </a:ext>
                  </a:extLst>
                </a:gridCol>
                <a:gridCol w="1045030">
                  <a:extLst>
                    <a:ext uri="{9D8B030D-6E8A-4147-A177-3AD203B41FA5}">
                      <a16:colId xmlns:a16="http://schemas.microsoft.com/office/drawing/2014/main" val="20003"/>
                    </a:ext>
                  </a:extLst>
                </a:gridCol>
              </a:tblGrid>
              <a:tr h="445610">
                <a:tc>
                  <a:txBody>
                    <a:bodyPr/>
                    <a:lstStyle/>
                    <a:p>
                      <a:pPr algn="ctr" fontAlgn="ctr"/>
                      <a:r>
                        <a:rPr lang="en-US" sz="1600" b="0" i="0" u="none" strike="noStrike" dirty="0">
                          <a:solidFill>
                            <a:srgbClr val="000000"/>
                          </a:solidFill>
                          <a:effectLst/>
                          <a:latin typeface="Times New Roman" pitchFamily="18" charset="0"/>
                          <a:cs typeface="Times New Roman" pitchFamily="18" charset="0"/>
                        </a:rPr>
                        <a:t>Dimensions</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1" i="0" u="none" strike="noStrike">
                          <a:solidFill>
                            <a:srgbClr val="000000"/>
                          </a:solidFill>
                          <a:effectLst/>
                          <a:latin typeface="Times New Roman"/>
                        </a:rPr>
                        <a:t>IVs</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1" i="0" u="none" strike="noStrike">
                          <a:solidFill>
                            <a:srgbClr val="000000"/>
                          </a:solidFill>
                          <a:effectLst/>
                          <a:latin typeface="Times New Roman"/>
                        </a:rPr>
                        <a:t>OLS Regression</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1" i="0" u="none" strike="noStrike" dirty="0">
                          <a:solidFill>
                            <a:srgbClr val="000000"/>
                          </a:solidFill>
                          <a:effectLst/>
                          <a:latin typeface="Times New Roman"/>
                        </a:rPr>
                        <a:t>Stepwise Regression</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58377">
                <a:tc>
                  <a:txBody>
                    <a:bodyPr/>
                    <a:lstStyle/>
                    <a:p>
                      <a:pPr algn="ctr" fontAlgn="b"/>
                      <a:endParaRPr lang="en-US" sz="1600" b="0" i="0" u="none" strike="noStrike" dirty="0">
                        <a:solidFill>
                          <a:srgbClr val="000000"/>
                        </a:solidFill>
                        <a:effectLst/>
                        <a:latin typeface="Times New Roman" pitchFamily="18" charset="0"/>
                        <a:cs typeface="Times New Roman" pitchFamily="18" charset="0"/>
                      </a:endParaRPr>
                    </a:p>
                  </a:txBody>
                  <a:tcPr marL="8530" marR="8530" marT="85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a:rPr>
                        <a:t>Intercept</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1" i="0" u="none" strike="noStrike" dirty="0">
                          <a:solidFill>
                            <a:srgbClr val="000000"/>
                          </a:solidFill>
                          <a:effectLst/>
                          <a:latin typeface="Times New Roman"/>
                        </a:rPr>
                        <a:t>-0.93</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rtl="0" fontAlgn="ctr"/>
                      <a:r>
                        <a:rPr lang="en-US" sz="1400" b="1" i="0" u="none" strike="noStrike" dirty="0">
                          <a:solidFill>
                            <a:srgbClr val="000000"/>
                          </a:solidFill>
                          <a:effectLst/>
                          <a:latin typeface="Times New Roman"/>
                        </a:rPr>
                        <a:t>-1.05</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extLst>
                  <a:ext uri="{0D108BD9-81ED-4DB2-BD59-A6C34878D82A}">
                    <a16:rowId xmlns:a16="http://schemas.microsoft.com/office/drawing/2014/main" val="10001"/>
                  </a:ext>
                </a:extLst>
              </a:tr>
              <a:tr h="227172">
                <a:tc rowSpan="5">
                  <a:txBody>
                    <a:bodyPr/>
                    <a:lstStyle/>
                    <a:p>
                      <a:pPr algn="ctr" fontAlgn="ctr"/>
                      <a:r>
                        <a:rPr lang="en-US" sz="1600" b="0" i="0" u="none" strike="noStrike" dirty="0">
                          <a:solidFill>
                            <a:srgbClr val="000000"/>
                          </a:solidFill>
                          <a:effectLst/>
                          <a:latin typeface="Times New Roman" pitchFamily="18" charset="0"/>
                          <a:cs typeface="Times New Roman" pitchFamily="18" charset="0"/>
                        </a:rPr>
                        <a:t>Reliability</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a:rPr>
                        <a:t>Reliability 1</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a:rPr>
                        <a:t>0.14</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1" i="0" u="none" strike="noStrike" dirty="0">
                          <a:solidFill>
                            <a:srgbClr val="000000"/>
                          </a:solidFill>
                          <a:effectLst/>
                          <a:latin typeface="Times New Roman"/>
                        </a:rPr>
                        <a:t>0.21</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extLst>
                  <a:ext uri="{0D108BD9-81ED-4DB2-BD59-A6C34878D82A}">
                    <a16:rowId xmlns:a16="http://schemas.microsoft.com/office/drawing/2014/main" val="10002"/>
                  </a:ext>
                </a:extLst>
              </a:tr>
              <a:tr h="227172">
                <a:tc vMerge="1">
                  <a:txBody>
                    <a:bodyPr/>
                    <a:lstStyle/>
                    <a:p>
                      <a:endParaRPr lang="en-US"/>
                    </a:p>
                  </a:txBody>
                  <a:tcPr/>
                </a:tc>
                <a:tc>
                  <a:txBody>
                    <a:bodyPr/>
                    <a:lstStyle/>
                    <a:p>
                      <a:pPr algn="ctr" rtl="0" fontAlgn="ctr"/>
                      <a:r>
                        <a:rPr lang="en-US" sz="1400" b="0" i="0" u="none" strike="noStrike">
                          <a:solidFill>
                            <a:srgbClr val="000000"/>
                          </a:solidFill>
                          <a:effectLst/>
                          <a:latin typeface="Times New Roman"/>
                        </a:rPr>
                        <a:t>Reliability 2</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a:rPr>
                        <a:t>0.16</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a:rPr>
                        <a:t>0</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27172">
                <a:tc vMerge="1">
                  <a:txBody>
                    <a:bodyPr/>
                    <a:lstStyle/>
                    <a:p>
                      <a:endParaRPr lang="en-US"/>
                    </a:p>
                  </a:txBody>
                  <a:tcPr/>
                </a:tc>
                <a:tc>
                  <a:txBody>
                    <a:bodyPr/>
                    <a:lstStyle/>
                    <a:p>
                      <a:pPr algn="ctr" rtl="0" fontAlgn="ctr"/>
                      <a:r>
                        <a:rPr lang="en-US" sz="1400" b="0" i="0" u="none" strike="noStrike">
                          <a:solidFill>
                            <a:srgbClr val="000000"/>
                          </a:solidFill>
                          <a:effectLst/>
                          <a:latin typeface="Times New Roman"/>
                        </a:rPr>
                        <a:t>Reliability 3</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1" i="0" u="none" strike="noStrike" dirty="0">
                          <a:solidFill>
                            <a:srgbClr val="000000"/>
                          </a:solidFill>
                          <a:effectLst/>
                          <a:latin typeface="Times New Roman"/>
                        </a:rPr>
                        <a:t>0.17</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rtl="0" fontAlgn="ctr"/>
                      <a:r>
                        <a:rPr lang="en-US" sz="1400" b="1" i="0" u="none" strike="noStrike" dirty="0">
                          <a:solidFill>
                            <a:srgbClr val="000000"/>
                          </a:solidFill>
                          <a:effectLst/>
                          <a:latin typeface="Times New Roman"/>
                        </a:rPr>
                        <a:t>0.25</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extLst>
                  <a:ext uri="{0D108BD9-81ED-4DB2-BD59-A6C34878D82A}">
                    <a16:rowId xmlns:a16="http://schemas.microsoft.com/office/drawing/2014/main" val="10004"/>
                  </a:ext>
                </a:extLst>
              </a:tr>
              <a:tr h="227172">
                <a:tc vMerge="1">
                  <a:txBody>
                    <a:bodyPr/>
                    <a:lstStyle/>
                    <a:p>
                      <a:endParaRPr lang="en-US"/>
                    </a:p>
                  </a:txBody>
                  <a:tcPr/>
                </a:tc>
                <a:tc>
                  <a:txBody>
                    <a:bodyPr/>
                    <a:lstStyle/>
                    <a:p>
                      <a:pPr algn="ctr" rtl="0" fontAlgn="ctr"/>
                      <a:r>
                        <a:rPr lang="en-US" sz="1400" b="0" i="0" u="none" strike="noStrike">
                          <a:solidFill>
                            <a:srgbClr val="000000"/>
                          </a:solidFill>
                          <a:effectLst/>
                          <a:latin typeface="Times New Roman"/>
                        </a:rPr>
                        <a:t>Reliability 4</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a:rPr>
                        <a:t>0.11</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a:rPr>
                        <a:t>0</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27172">
                <a:tc vMerge="1">
                  <a:txBody>
                    <a:bodyPr/>
                    <a:lstStyle/>
                    <a:p>
                      <a:endParaRPr lang="en-US"/>
                    </a:p>
                  </a:txBody>
                  <a:tcPr/>
                </a:tc>
                <a:tc>
                  <a:txBody>
                    <a:bodyPr/>
                    <a:lstStyle/>
                    <a:p>
                      <a:pPr algn="ctr" rtl="0" fontAlgn="ctr"/>
                      <a:r>
                        <a:rPr lang="en-US" sz="1400" b="0" i="0" u="none" strike="noStrike">
                          <a:solidFill>
                            <a:srgbClr val="000000"/>
                          </a:solidFill>
                          <a:effectLst/>
                          <a:latin typeface="Times New Roman"/>
                        </a:rPr>
                        <a:t>Reliability 5</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1" i="0" u="none" strike="noStrike" dirty="0">
                          <a:solidFill>
                            <a:srgbClr val="FF0000"/>
                          </a:solidFill>
                          <a:effectLst/>
                          <a:latin typeface="Times New Roman"/>
                        </a:rPr>
                        <a:t>-0.1</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rtl="0" fontAlgn="ctr"/>
                      <a:r>
                        <a:rPr lang="en-US" sz="1400" b="0" i="0" u="none" strike="noStrike">
                          <a:solidFill>
                            <a:srgbClr val="000000"/>
                          </a:solidFill>
                          <a:effectLst/>
                          <a:latin typeface="Times New Roman"/>
                        </a:rPr>
                        <a:t>0</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27172">
                <a:tc rowSpan="5">
                  <a:txBody>
                    <a:bodyPr/>
                    <a:lstStyle/>
                    <a:p>
                      <a:pPr algn="ctr" fontAlgn="ctr"/>
                      <a:r>
                        <a:rPr lang="en-US" sz="1600" b="0" i="0" u="none" strike="noStrike" dirty="0">
                          <a:solidFill>
                            <a:srgbClr val="000000"/>
                          </a:solidFill>
                          <a:effectLst/>
                          <a:latin typeface="Times New Roman" pitchFamily="18" charset="0"/>
                          <a:cs typeface="Times New Roman" pitchFamily="18" charset="0"/>
                        </a:rPr>
                        <a:t>Empathy</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a:rPr>
                        <a:t>Empathy 1</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1" i="0" u="none" strike="noStrike" dirty="0">
                          <a:solidFill>
                            <a:srgbClr val="000000"/>
                          </a:solidFill>
                          <a:effectLst/>
                          <a:latin typeface="Times New Roman"/>
                        </a:rPr>
                        <a:t>0.23</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rtl="0" fontAlgn="ctr"/>
                      <a:r>
                        <a:rPr lang="en-US" sz="1400" b="1" i="0" u="none" strike="noStrike" dirty="0">
                          <a:solidFill>
                            <a:srgbClr val="000000"/>
                          </a:solidFill>
                          <a:effectLst/>
                          <a:latin typeface="Times New Roman"/>
                        </a:rPr>
                        <a:t>0.32</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extLst>
                  <a:ext uri="{0D108BD9-81ED-4DB2-BD59-A6C34878D82A}">
                    <a16:rowId xmlns:a16="http://schemas.microsoft.com/office/drawing/2014/main" val="10007"/>
                  </a:ext>
                </a:extLst>
              </a:tr>
              <a:tr h="227172">
                <a:tc vMerge="1">
                  <a:txBody>
                    <a:bodyPr/>
                    <a:lstStyle/>
                    <a:p>
                      <a:endParaRPr lang="en-US"/>
                    </a:p>
                  </a:txBody>
                  <a:tcPr/>
                </a:tc>
                <a:tc>
                  <a:txBody>
                    <a:bodyPr/>
                    <a:lstStyle/>
                    <a:p>
                      <a:pPr algn="ctr" rtl="0" fontAlgn="ctr"/>
                      <a:r>
                        <a:rPr lang="en-US" sz="1400" b="0" i="0" u="none" strike="noStrike">
                          <a:solidFill>
                            <a:srgbClr val="000000"/>
                          </a:solidFill>
                          <a:effectLst/>
                          <a:latin typeface="Times New Roman"/>
                        </a:rPr>
                        <a:t>Empathy 2</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a:rPr>
                        <a:t>0.08</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1" i="0" u="none" strike="noStrike" dirty="0">
                          <a:solidFill>
                            <a:srgbClr val="000000"/>
                          </a:solidFill>
                          <a:effectLst/>
                          <a:latin typeface="Times New Roman"/>
                        </a:rPr>
                        <a:t>0.1</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extLst>
                  <a:ext uri="{0D108BD9-81ED-4DB2-BD59-A6C34878D82A}">
                    <a16:rowId xmlns:a16="http://schemas.microsoft.com/office/drawing/2014/main" val="10008"/>
                  </a:ext>
                </a:extLst>
              </a:tr>
              <a:tr h="227172">
                <a:tc vMerge="1">
                  <a:txBody>
                    <a:bodyPr/>
                    <a:lstStyle/>
                    <a:p>
                      <a:endParaRPr lang="en-US"/>
                    </a:p>
                  </a:txBody>
                  <a:tcPr/>
                </a:tc>
                <a:tc>
                  <a:txBody>
                    <a:bodyPr/>
                    <a:lstStyle/>
                    <a:p>
                      <a:pPr algn="ctr" rtl="0" fontAlgn="ctr"/>
                      <a:r>
                        <a:rPr lang="en-US" sz="1400" b="0" i="0" u="none" strike="noStrike">
                          <a:solidFill>
                            <a:srgbClr val="000000"/>
                          </a:solidFill>
                          <a:effectLst/>
                          <a:latin typeface="Times New Roman"/>
                        </a:rPr>
                        <a:t>Empathy 3</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a:rPr>
                        <a:t>-0.03</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a:rPr>
                        <a:t>0</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27172">
                <a:tc vMerge="1">
                  <a:txBody>
                    <a:bodyPr/>
                    <a:lstStyle/>
                    <a:p>
                      <a:endParaRPr lang="en-US"/>
                    </a:p>
                  </a:txBody>
                  <a:tcPr/>
                </a:tc>
                <a:tc>
                  <a:txBody>
                    <a:bodyPr/>
                    <a:lstStyle/>
                    <a:p>
                      <a:pPr algn="ctr" rtl="0" fontAlgn="ctr"/>
                      <a:r>
                        <a:rPr lang="en-US" sz="1400" b="0" i="0" u="none" strike="noStrike">
                          <a:solidFill>
                            <a:srgbClr val="000000"/>
                          </a:solidFill>
                          <a:effectLst/>
                          <a:latin typeface="Times New Roman"/>
                        </a:rPr>
                        <a:t>Empathy 4</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a:rPr>
                        <a:t>0.06</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a:rPr>
                        <a:t>0</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27172">
                <a:tc vMerge="1">
                  <a:txBody>
                    <a:bodyPr/>
                    <a:lstStyle/>
                    <a:p>
                      <a:endParaRPr lang="en-US"/>
                    </a:p>
                  </a:txBody>
                  <a:tcPr/>
                </a:tc>
                <a:tc>
                  <a:txBody>
                    <a:bodyPr/>
                    <a:lstStyle/>
                    <a:p>
                      <a:pPr algn="ctr" rtl="0" fontAlgn="ctr"/>
                      <a:r>
                        <a:rPr lang="en-US" sz="1400" b="0" i="0" u="none" strike="noStrike">
                          <a:solidFill>
                            <a:srgbClr val="000000"/>
                          </a:solidFill>
                          <a:effectLst/>
                          <a:latin typeface="Times New Roman"/>
                        </a:rPr>
                        <a:t>Empathy 5</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a:rPr>
                        <a:t>0.08</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a:rPr>
                        <a:t>0</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27172">
                <a:tc rowSpan="4">
                  <a:txBody>
                    <a:bodyPr/>
                    <a:lstStyle/>
                    <a:p>
                      <a:pPr algn="ctr" fontAlgn="ctr"/>
                      <a:r>
                        <a:rPr lang="en-US" sz="1600" b="0" i="0" u="none" strike="noStrike" dirty="0">
                          <a:solidFill>
                            <a:srgbClr val="000000"/>
                          </a:solidFill>
                          <a:effectLst/>
                          <a:latin typeface="Times New Roman" pitchFamily="18" charset="0"/>
                          <a:cs typeface="Times New Roman" pitchFamily="18" charset="0"/>
                        </a:rPr>
                        <a:t>Tangibles</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a:rPr>
                        <a:t>Tangibles 1</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a:rPr>
                        <a:t>-0.01</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a:rPr>
                        <a:t>0</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27172">
                <a:tc vMerge="1">
                  <a:txBody>
                    <a:bodyPr/>
                    <a:lstStyle/>
                    <a:p>
                      <a:endParaRPr lang="en-US"/>
                    </a:p>
                  </a:txBody>
                  <a:tcPr/>
                </a:tc>
                <a:tc>
                  <a:txBody>
                    <a:bodyPr/>
                    <a:lstStyle/>
                    <a:p>
                      <a:pPr algn="ctr" rtl="0" fontAlgn="ctr"/>
                      <a:r>
                        <a:rPr lang="en-US" sz="1400" b="0" i="0" u="none" strike="noStrike">
                          <a:solidFill>
                            <a:srgbClr val="000000"/>
                          </a:solidFill>
                          <a:effectLst/>
                          <a:latin typeface="Times New Roman"/>
                        </a:rPr>
                        <a:t>Tangibles 2</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a:rPr>
                        <a:t>-0.12</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a:rPr>
                        <a:t>0</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27172">
                <a:tc vMerge="1">
                  <a:txBody>
                    <a:bodyPr/>
                    <a:lstStyle/>
                    <a:p>
                      <a:endParaRPr lang="en-US"/>
                    </a:p>
                  </a:txBody>
                  <a:tcPr/>
                </a:tc>
                <a:tc>
                  <a:txBody>
                    <a:bodyPr/>
                    <a:lstStyle/>
                    <a:p>
                      <a:pPr algn="ctr" rtl="0" fontAlgn="ctr"/>
                      <a:r>
                        <a:rPr lang="en-US" sz="1400" b="0" i="0" u="none" strike="noStrike">
                          <a:solidFill>
                            <a:srgbClr val="000000"/>
                          </a:solidFill>
                          <a:effectLst/>
                          <a:latin typeface="Times New Roman"/>
                        </a:rPr>
                        <a:t>Tangibles 3</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a:rPr>
                        <a:t>0.06</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a:rPr>
                        <a:t>0</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227172">
                <a:tc vMerge="1">
                  <a:txBody>
                    <a:bodyPr/>
                    <a:lstStyle/>
                    <a:p>
                      <a:endParaRPr lang="en-US"/>
                    </a:p>
                  </a:txBody>
                  <a:tcPr/>
                </a:tc>
                <a:tc>
                  <a:txBody>
                    <a:bodyPr/>
                    <a:lstStyle/>
                    <a:p>
                      <a:pPr algn="ctr" rtl="0" fontAlgn="ctr"/>
                      <a:r>
                        <a:rPr lang="en-US" sz="1400" b="0" i="0" u="none" strike="noStrike">
                          <a:solidFill>
                            <a:srgbClr val="000000"/>
                          </a:solidFill>
                          <a:effectLst/>
                          <a:latin typeface="Times New Roman"/>
                        </a:rPr>
                        <a:t>Tangibles 4</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a:rPr>
                        <a:t>0.12</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a:rPr>
                        <a:t>0</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227172">
                <a:tc rowSpan="4">
                  <a:txBody>
                    <a:bodyPr/>
                    <a:lstStyle/>
                    <a:p>
                      <a:pPr algn="ctr" fontAlgn="ctr"/>
                      <a:r>
                        <a:rPr lang="en-US" sz="1600" b="0" i="0" u="none" strike="noStrike" dirty="0">
                          <a:solidFill>
                            <a:srgbClr val="000000"/>
                          </a:solidFill>
                          <a:effectLst/>
                          <a:latin typeface="Times New Roman" pitchFamily="18" charset="0"/>
                          <a:cs typeface="Times New Roman" pitchFamily="18" charset="0"/>
                        </a:rPr>
                        <a:t>Responsiveness</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a:rPr>
                        <a:t>Responsiveness 1</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a:rPr>
                        <a:t>0.07</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a:rPr>
                        <a:t>0</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227172">
                <a:tc vMerge="1">
                  <a:txBody>
                    <a:bodyPr/>
                    <a:lstStyle/>
                    <a:p>
                      <a:endParaRPr lang="en-US"/>
                    </a:p>
                  </a:txBody>
                  <a:tcPr/>
                </a:tc>
                <a:tc>
                  <a:txBody>
                    <a:bodyPr/>
                    <a:lstStyle/>
                    <a:p>
                      <a:pPr algn="ctr" rtl="0" fontAlgn="ctr"/>
                      <a:r>
                        <a:rPr lang="en-US" sz="1400" b="0" i="0" u="none" strike="noStrike">
                          <a:solidFill>
                            <a:srgbClr val="000000"/>
                          </a:solidFill>
                          <a:effectLst/>
                          <a:latin typeface="Times New Roman"/>
                        </a:rPr>
                        <a:t>Responsiveness 2</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a:rPr>
                        <a:t>-0.09</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a:rPr>
                        <a:t>0</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227172">
                <a:tc vMerge="1">
                  <a:txBody>
                    <a:bodyPr/>
                    <a:lstStyle/>
                    <a:p>
                      <a:endParaRPr lang="en-US"/>
                    </a:p>
                  </a:txBody>
                  <a:tcPr/>
                </a:tc>
                <a:tc>
                  <a:txBody>
                    <a:bodyPr/>
                    <a:lstStyle/>
                    <a:p>
                      <a:pPr algn="ctr" rtl="0" fontAlgn="ctr"/>
                      <a:r>
                        <a:rPr lang="en-US" sz="1400" b="0" i="0" u="none" strike="noStrike">
                          <a:solidFill>
                            <a:srgbClr val="000000"/>
                          </a:solidFill>
                          <a:effectLst/>
                          <a:latin typeface="Times New Roman"/>
                        </a:rPr>
                        <a:t>Responsiveness 3</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a:rPr>
                        <a:t>0.03</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a:rPr>
                        <a:t>0</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227172">
                <a:tc vMerge="1">
                  <a:txBody>
                    <a:bodyPr/>
                    <a:lstStyle/>
                    <a:p>
                      <a:endParaRPr lang="en-US"/>
                    </a:p>
                  </a:txBody>
                  <a:tcPr/>
                </a:tc>
                <a:tc>
                  <a:txBody>
                    <a:bodyPr/>
                    <a:lstStyle/>
                    <a:p>
                      <a:pPr algn="ctr" rtl="0" fontAlgn="ctr"/>
                      <a:r>
                        <a:rPr lang="en-US" sz="1400" b="0" i="0" u="none" strike="noStrike">
                          <a:solidFill>
                            <a:srgbClr val="000000"/>
                          </a:solidFill>
                          <a:effectLst/>
                          <a:latin typeface="Times New Roman"/>
                        </a:rPr>
                        <a:t>Responsiveness 4</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a:rPr>
                        <a:t>0.07</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1" i="0" u="none" strike="noStrike" dirty="0">
                          <a:solidFill>
                            <a:srgbClr val="000000"/>
                          </a:solidFill>
                          <a:effectLst/>
                          <a:latin typeface="Times New Roman"/>
                        </a:rPr>
                        <a:t>0.2</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extLst>
                  <a:ext uri="{0D108BD9-81ED-4DB2-BD59-A6C34878D82A}">
                    <a16:rowId xmlns:a16="http://schemas.microsoft.com/office/drawing/2014/main" val="10019"/>
                  </a:ext>
                </a:extLst>
              </a:tr>
              <a:tr h="227172">
                <a:tc rowSpan="4">
                  <a:txBody>
                    <a:bodyPr/>
                    <a:lstStyle/>
                    <a:p>
                      <a:pPr algn="ctr" fontAlgn="ctr"/>
                      <a:r>
                        <a:rPr lang="en-US" sz="1600" b="0" i="0" u="none" strike="noStrike" dirty="0">
                          <a:solidFill>
                            <a:srgbClr val="000000"/>
                          </a:solidFill>
                          <a:effectLst/>
                          <a:latin typeface="Times New Roman" pitchFamily="18" charset="0"/>
                          <a:cs typeface="Times New Roman" pitchFamily="18" charset="0"/>
                        </a:rPr>
                        <a:t>Assurance</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a:rPr>
                        <a:t>Assurance 1</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a:rPr>
                        <a:t>0.1</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a:rPr>
                        <a:t>0</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227172">
                <a:tc vMerge="1">
                  <a:txBody>
                    <a:bodyPr/>
                    <a:lstStyle/>
                    <a:p>
                      <a:endParaRPr lang="en-US"/>
                    </a:p>
                  </a:txBody>
                  <a:tcPr/>
                </a:tc>
                <a:tc>
                  <a:txBody>
                    <a:bodyPr/>
                    <a:lstStyle/>
                    <a:p>
                      <a:pPr algn="ctr" rtl="0" fontAlgn="ctr"/>
                      <a:r>
                        <a:rPr lang="en-US" sz="1400" b="0" i="0" u="none" strike="noStrike">
                          <a:solidFill>
                            <a:srgbClr val="000000"/>
                          </a:solidFill>
                          <a:effectLst/>
                          <a:latin typeface="Times New Roman"/>
                        </a:rPr>
                        <a:t>Assurance 2</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1" i="0" u="none" strike="noStrike" dirty="0">
                          <a:solidFill>
                            <a:srgbClr val="000000"/>
                          </a:solidFill>
                          <a:effectLst/>
                          <a:latin typeface="Times New Roman"/>
                        </a:rPr>
                        <a:t>0.42</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rtl="0" fontAlgn="ctr"/>
                      <a:r>
                        <a:rPr lang="en-US" sz="1400" b="1" i="0" u="none" strike="noStrike" dirty="0">
                          <a:solidFill>
                            <a:srgbClr val="000000"/>
                          </a:solidFill>
                          <a:effectLst/>
                          <a:latin typeface="Times New Roman"/>
                        </a:rPr>
                        <a:t>0.53</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extLst>
                  <a:ext uri="{0D108BD9-81ED-4DB2-BD59-A6C34878D82A}">
                    <a16:rowId xmlns:a16="http://schemas.microsoft.com/office/drawing/2014/main" val="10021"/>
                  </a:ext>
                </a:extLst>
              </a:tr>
              <a:tr h="227172">
                <a:tc vMerge="1">
                  <a:txBody>
                    <a:bodyPr/>
                    <a:lstStyle/>
                    <a:p>
                      <a:endParaRPr lang="en-US"/>
                    </a:p>
                  </a:txBody>
                  <a:tcPr/>
                </a:tc>
                <a:tc>
                  <a:txBody>
                    <a:bodyPr/>
                    <a:lstStyle/>
                    <a:p>
                      <a:pPr algn="ctr" rtl="0" fontAlgn="ctr"/>
                      <a:r>
                        <a:rPr lang="en-US" sz="1400" b="0" i="0" u="none" strike="noStrike">
                          <a:solidFill>
                            <a:srgbClr val="000000"/>
                          </a:solidFill>
                          <a:effectLst/>
                          <a:latin typeface="Times New Roman"/>
                        </a:rPr>
                        <a:t>Assurance 3</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a:rPr>
                        <a:t>-0.12</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a:rPr>
                        <a:t>0</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227172">
                <a:tc vMerge="1">
                  <a:txBody>
                    <a:bodyPr/>
                    <a:lstStyle/>
                    <a:p>
                      <a:endParaRPr lang="en-US"/>
                    </a:p>
                  </a:txBody>
                  <a:tcPr/>
                </a:tc>
                <a:tc>
                  <a:txBody>
                    <a:bodyPr/>
                    <a:lstStyle/>
                    <a:p>
                      <a:pPr algn="ctr" rtl="0" fontAlgn="ctr"/>
                      <a:r>
                        <a:rPr lang="en-US" sz="1400" b="0" i="0" u="none" strike="noStrike">
                          <a:solidFill>
                            <a:srgbClr val="000000"/>
                          </a:solidFill>
                          <a:effectLst/>
                          <a:latin typeface="Times New Roman"/>
                        </a:rPr>
                        <a:t>Assurance 4</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a:rPr>
                        <a:t>0.17</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a:solidFill>
                            <a:srgbClr val="000000"/>
                          </a:solidFill>
                          <a:effectLst/>
                          <a:latin typeface="Times New Roman"/>
                        </a:rPr>
                        <a:t>0</a:t>
                      </a: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445610">
                <a:tc gridSpan="2">
                  <a:txBody>
                    <a:bodyPr/>
                    <a:lstStyle/>
                    <a:p>
                      <a:pPr algn="ctr" fontAlgn="b"/>
                      <a:r>
                        <a:rPr lang="en-US" sz="1600" b="0" i="0" u="none" strike="noStrike" dirty="0">
                          <a:solidFill>
                            <a:srgbClr val="000000"/>
                          </a:solidFill>
                          <a:effectLst/>
                          <a:latin typeface="Calibri"/>
                        </a:rPr>
                        <a:t> </a:t>
                      </a:r>
                      <a:r>
                        <a:rPr lang="en-US" sz="1400" b="1" i="0" u="none" strike="noStrike" dirty="0">
                          <a:solidFill>
                            <a:srgbClr val="000000"/>
                          </a:solidFill>
                          <a:effectLst/>
                          <a:latin typeface="Times New Roman"/>
                        </a:rPr>
                        <a:t>Measure</a:t>
                      </a:r>
                      <a:r>
                        <a:rPr lang="en-US" sz="1400" b="1" i="0" u="none" strike="noStrike" baseline="0" dirty="0">
                          <a:solidFill>
                            <a:srgbClr val="000000"/>
                          </a:solidFill>
                          <a:effectLst/>
                          <a:latin typeface="Times New Roman"/>
                        </a:rPr>
                        <a:t> </a:t>
                      </a:r>
                      <a:r>
                        <a:rPr kumimoji="0" lang="en-US" sz="1400" b="1" i="0" u="none" strike="noStrike" kern="1200" dirty="0">
                          <a:solidFill>
                            <a:srgbClr val="000000"/>
                          </a:solidFill>
                          <a:effectLst/>
                          <a:latin typeface="Times New Roman"/>
                          <a:ea typeface="+mn-ea"/>
                          <a:cs typeface="+mn-cs"/>
                        </a:rPr>
                        <a:t>of (Multi)</a:t>
                      </a:r>
                      <a:r>
                        <a:rPr kumimoji="0" lang="en-US" sz="1400" b="1" i="0" u="none" strike="noStrike" kern="1200" dirty="0" err="1">
                          <a:solidFill>
                            <a:srgbClr val="000000"/>
                          </a:solidFill>
                          <a:effectLst/>
                          <a:latin typeface="Times New Roman"/>
                          <a:ea typeface="+mn-ea"/>
                          <a:cs typeface="+mn-cs"/>
                        </a:rPr>
                        <a:t>collinearity</a:t>
                      </a:r>
                      <a:endParaRPr lang="en-US" sz="1400" b="1" i="0" u="none" strike="noStrike" dirty="0">
                        <a:solidFill>
                          <a:srgbClr val="000000"/>
                        </a:solidFill>
                        <a:effectLst/>
                        <a:latin typeface="Times New Roman"/>
                      </a:endParaRP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rtl="0" fontAlgn="ctr"/>
                      <a:endParaRPr lang="en-US" sz="1400" b="1" i="0" u="none" strike="noStrike" dirty="0">
                        <a:solidFill>
                          <a:srgbClr val="000000"/>
                        </a:solidFill>
                        <a:effectLst/>
                        <a:latin typeface="Times New Roman"/>
                      </a:endParaRP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a:solidFill>
                            <a:srgbClr val="000000"/>
                          </a:solidFill>
                          <a:effectLst/>
                          <a:latin typeface="Times New Roman"/>
                        </a:rPr>
                        <a:t>Condition Index: </a:t>
                      </a:r>
                      <a:r>
                        <a:rPr lang="en-US" sz="1400" b="1" i="0" u="none" strike="noStrike" dirty="0">
                          <a:solidFill>
                            <a:srgbClr val="000000"/>
                          </a:solidFill>
                          <a:effectLst/>
                          <a:latin typeface="Times New Roman"/>
                        </a:rPr>
                        <a:t>71.4</a:t>
                      </a:r>
                      <a:endParaRPr lang="en-US" sz="1400" b="0" i="0" u="none" strike="noStrike" dirty="0">
                        <a:solidFill>
                          <a:srgbClr val="000000"/>
                        </a:solidFill>
                        <a:effectLst/>
                        <a:latin typeface="Times New Roman"/>
                      </a:endParaRP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400" b="0" i="0" u="none" strike="noStrike" dirty="0">
                          <a:solidFill>
                            <a:srgbClr val="000000"/>
                          </a:solidFill>
                          <a:effectLst/>
                          <a:latin typeface="Times New Roman"/>
                        </a:rPr>
                        <a:t>Condition Index</a:t>
                      </a:r>
                      <a:r>
                        <a:rPr lang="en-US" sz="1400" b="1" i="0" u="none" strike="noStrike" dirty="0">
                          <a:solidFill>
                            <a:srgbClr val="000000"/>
                          </a:solidFill>
                          <a:effectLst/>
                          <a:latin typeface="Times New Roman"/>
                        </a:rPr>
                        <a:t>: 19.6</a:t>
                      </a:r>
                      <a:endParaRPr lang="en-US" sz="1400" b="0" i="0" u="none" strike="noStrike" dirty="0">
                        <a:solidFill>
                          <a:srgbClr val="000000"/>
                        </a:solidFill>
                        <a:effectLst/>
                        <a:latin typeface="Times New Roman"/>
                      </a:endParaRPr>
                    </a:p>
                  </a:txBody>
                  <a:tcPr marL="8530" marR="8530" marT="85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24"/>
                  </a:ext>
                </a:extLst>
              </a:tr>
            </a:tbl>
          </a:graphicData>
        </a:graphic>
      </p:graphicFrame>
      <p:sp>
        <p:nvSpPr>
          <p:cNvPr id="11" name="TextBox 10"/>
          <p:cNvSpPr txBox="1"/>
          <p:nvPr/>
        </p:nvSpPr>
        <p:spPr>
          <a:xfrm>
            <a:off x="5293030" y="5827931"/>
            <a:ext cx="377477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Note 2)  For Condition Index, 30 or lower can be used for rule of thumb.</a:t>
            </a:r>
          </a:p>
        </p:txBody>
      </p:sp>
      <p:sp>
        <p:nvSpPr>
          <p:cNvPr id="3" name="Rectangle 2"/>
          <p:cNvSpPr/>
          <p:nvPr/>
        </p:nvSpPr>
        <p:spPr>
          <a:xfrm>
            <a:off x="5289142" y="5181600"/>
            <a:ext cx="3854858" cy="58477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itchFamily="18" charset="0"/>
                <a:ea typeface="Malgun Gothic" pitchFamily="34" charset="-127"/>
                <a:cs typeface="Times New Roman" pitchFamily="18" charset="0"/>
              </a:rPr>
              <a:t>Note1)</a:t>
            </a:r>
            <a:r>
              <a:rPr kumimoji="0" lang="en-US" sz="1600" b="1" i="0" u="none" strike="noStrike" kern="1200" cap="none" spc="0" normalizeH="0" baseline="0" noProof="0" dirty="0">
                <a:ln>
                  <a:noFill/>
                </a:ln>
                <a:solidFill>
                  <a:prstClr val="black"/>
                </a:solidFill>
                <a:effectLst/>
                <a:uLnTx/>
                <a:uFillTx/>
                <a:latin typeface="Times New Roman" pitchFamily="18" charset="0"/>
                <a:ea typeface="Malgun Gothic" pitchFamily="34" charset="-127"/>
                <a:cs typeface="Times New Roman" pitchFamily="18" charset="0"/>
              </a:rPr>
              <a:t> Shaded </a:t>
            </a:r>
            <a:r>
              <a:rPr kumimoji="0" lang="en-US" sz="1600" b="0" i="0" u="none" strike="noStrike" kern="1200" cap="none" spc="0" normalizeH="0" baseline="0" noProof="0" dirty="0">
                <a:ln>
                  <a:noFill/>
                </a:ln>
                <a:solidFill>
                  <a:prstClr val="black"/>
                </a:solidFill>
                <a:effectLst/>
                <a:uLnTx/>
                <a:uFillTx/>
                <a:latin typeface="Times New Roman" pitchFamily="18" charset="0"/>
                <a:ea typeface="Malgun Gothic" pitchFamily="34" charset="-127"/>
                <a:cs typeface="Times New Roman" pitchFamily="18" charset="0"/>
              </a:rPr>
              <a:t>cells</a:t>
            </a:r>
            <a:r>
              <a:rPr kumimoji="0" lang="en-US" sz="1600" b="1" i="0" u="none" strike="noStrike" kern="1200" cap="none" spc="0" normalizeH="0" baseline="0" noProof="0" dirty="0">
                <a:ln>
                  <a:noFill/>
                </a:ln>
                <a:solidFill>
                  <a:prstClr val="black"/>
                </a:solidFill>
                <a:effectLst/>
                <a:uLnTx/>
                <a:uFillTx/>
                <a:latin typeface="Times New Roman" pitchFamily="18" charset="0"/>
                <a:ea typeface="Malgun Gothic" pitchFamily="34" charset="-127"/>
                <a:cs typeface="Times New Roman" pitchFamily="18" charset="0"/>
              </a:rPr>
              <a:t> </a:t>
            </a:r>
            <a:r>
              <a:rPr kumimoji="0" lang="en-US" sz="1600" b="0" i="0" u="none" strike="noStrike" kern="1200" cap="none" spc="0" normalizeH="0" baseline="0" noProof="0" dirty="0">
                <a:ln>
                  <a:noFill/>
                </a:ln>
                <a:solidFill>
                  <a:prstClr val="black"/>
                </a:solidFill>
                <a:effectLst/>
                <a:uLnTx/>
                <a:uFillTx/>
                <a:latin typeface="Times New Roman" pitchFamily="18" charset="0"/>
                <a:ea typeface="Malgun Gothic" pitchFamily="34" charset="-127"/>
                <a:cs typeface="Times New Roman" pitchFamily="18" charset="0"/>
              </a:rPr>
              <a:t>denote</a:t>
            </a:r>
            <a:r>
              <a:rPr kumimoji="0" lang="en-US" sz="1600" b="1" i="0" u="none" strike="noStrike" kern="1200" cap="none" spc="0" normalizeH="0" baseline="0" noProof="0" dirty="0">
                <a:ln>
                  <a:noFill/>
                </a:ln>
                <a:solidFill>
                  <a:prstClr val="black"/>
                </a:solidFill>
                <a:effectLst/>
                <a:uLnTx/>
                <a:uFillTx/>
                <a:latin typeface="Times New Roman" pitchFamily="18" charset="0"/>
                <a:ea typeface="Malgun Gothic" pitchFamily="34" charset="-127"/>
                <a:cs typeface="Times New Roman" pitchFamily="18" charset="0"/>
              </a:rPr>
              <a:t> </a:t>
            </a:r>
            <a:r>
              <a:rPr kumimoji="0" lang="en-US" sz="1600" b="0" i="0" u="none" strike="noStrike" kern="1200" cap="none" spc="0" normalizeH="0" baseline="0" noProof="0" dirty="0">
                <a:ln>
                  <a:noFill/>
                </a:ln>
                <a:solidFill>
                  <a:prstClr val="black"/>
                </a:solidFill>
                <a:effectLst/>
                <a:uLnTx/>
                <a:uFillTx/>
                <a:latin typeface="Times New Roman" pitchFamily="18" charset="0"/>
                <a:ea typeface="Malgun Gothic" pitchFamily="34" charset="-127"/>
                <a:cs typeface="Times New Roman" pitchFamily="18" charset="0"/>
              </a:rPr>
              <a:t>significant coefficients at </a:t>
            </a:r>
            <a:r>
              <a:rPr kumimoji="0" lang="en-US" sz="1600" b="0" i="1" u="none" strike="noStrike" kern="1200" cap="none" spc="0" normalizeH="0" baseline="0" noProof="0" dirty="0">
                <a:ln>
                  <a:noFill/>
                </a:ln>
                <a:solidFill>
                  <a:prstClr val="black"/>
                </a:solidFill>
                <a:effectLst/>
                <a:uLnTx/>
                <a:uFillTx/>
                <a:latin typeface="Times New Roman" pitchFamily="18" charset="0"/>
                <a:ea typeface="Malgun Gothic" pitchFamily="34" charset="-127"/>
                <a:cs typeface="Times New Roman" pitchFamily="18" charset="0"/>
              </a:rPr>
              <a:t>p</a:t>
            </a:r>
            <a:r>
              <a:rPr kumimoji="0" lang="en-US" sz="1600" b="0" i="0" u="none" strike="noStrike" kern="1200" cap="none" spc="0" normalizeH="0" baseline="0" noProof="0" dirty="0">
                <a:ln>
                  <a:noFill/>
                </a:ln>
                <a:solidFill>
                  <a:prstClr val="black"/>
                </a:solidFill>
                <a:effectLst/>
                <a:uLnTx/>
                <a:uFillTx/>
                <a:latin typeface="Times New Roman" pitchFamily="18" charset="0"/>
                <a:ea typeface="Malgun Gothic" pitchFamily="34" charset="-127"/>
                <a:cs typeface="Times New Roman" pitchFamily="18" charset="0"/>
              </a:rPr>
              <a:t>&lt;.05</a:t>
            </a:r>
            <a:endParaRPr kumimoji="0" lang="en-US" sz="1600" b="1" i="0" u="none" strike="noStrike" kern="1200" cap="none" spc="0" normalizeH="0" baseline="0" noProof="0" dirty="0">
              <a:ln>
                <a:noFill/>
              </a:ln>
              <a:solidFill>
                <a:prstClr val="black"/>
              </a:solidFill>
              <a:effectLst/>
              <a:uLnTx/>
              <a:uFillTx/>
              <a:latin typeface="Times New Roman" pitchFamily="18" charset="0"/>
              <a:ea typeface="Malgun Gothic" pitchFamily="34" charset="-127"/>
              <a:cs typeface="Times New Roman" pitchFamily="18" charset="0"/>
            </a:endParaRPr>
          </a:p>
        </p:txBody>
      </p:sp>
      <p:sp>
        <p:nvSpPr>
          <p:cNvPr id="10" name="Rectangle 5"/>
          <p:cNvSpPr/>
          <p:nvPr/>
        </p:nvSpPr>
        <p:spPr>
          <a:xfrm>
            <a:off x="304800" y="6553200"/>
            <a:ext cx="2017336"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Georgia"/>
                <a:ea typeface="+mn-ea"/>
                <a:cs typeface="+mn-cs"/>
              </a:rPr>
              <a:t>INTRODUCTION</a:t>
            </a:r>
          </a:p>
        </p:txBody>
      </p:sp>
      <p:sp>
        <p:nvSpPr>
          <p:cNvPr id="12" name="Rectangle 7"/>
          <p:cNvSpPr/>
          <p:nvPr/>
        </p:nvSpPr>
        <p:spPr>
          <a:xfrm>
            <a:off x="22860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Georgia"/>
                <a:ea typeface="+mn-ea"/>
                <a:cs typeface="+mn-cs"/>
              </a:rPr>
              <a:t>FOUR MODELS</a:t>
            </a:r>
          </a:p>
        </p:txBody>
      </p:sp>
      <p:sp>
        <p:nvSpPr>
          <p:cNvPr id="13" name="Rectangle 8"/>
          <p:cNvSpPr/>
          <p:nvPr/>
        </p:nvSpPr>
        <p:spPr>
          <a:xfrm>
            <a:off x="4267200" y="6553200"/>
            <a:ext cx="1986941" cy="31432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Georgia"/>
                <a:ea typeface="+mn-ea"/>
                <a:cs typeface="+mn-cs"/>
              </a:rPr>
              <a:t>RESULTS</a:t>
            </a:r>
          </a:p>
        </p:txBody>
      </p:sp>
      <p:sp>
        <p:nvSpPr>
          <p:cNvPr id="16" name="Rectangle 9"/>
          <p:cNvSpPr/>
          <p:nvPr/>
        </p:nvSpPr>
        <p:spPr>
          <a:xfrm>
            <a:off x="62484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Georgia"/>
                <a:ea typeface="+mn-ea"/>
                <a:cs typeface="+mn-cs"/>
              </a:rPr>
              <a:t>DISCUSSION</a:t>
            </a:r>
          </a:p>
        </p:txBody>
      </p:sp>
    </p:spTree>
    <p:extLst>
      <p:ext uri="{BB962C8B-B14F-4D97-AF65-F5344CB8AC3E}">
        <p14:creationId xmlns:p14="http://schemas.microsoft.com/office/powerpoint/2010/main" val="314022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73330" y="0"/>
            <a:ext cx="4955870" cy="1066800"/>
          </a:xfrm>
          <a:prstGeom prst="rect">
            <a:avLst/>
          </a:prstGeom>
          <a:solidFill>
            <a:schemeClr val="bg1"/>
          </a:solidFill>
        </p:spPr>
        <p:txBody>
          <a:bodyPr vert="horz" rtlCol="0" anchor="ctr">
            <a:noAutofit/>
          </a:bodyPr>
          <a:lstStyle>
            <a:lvl1pPr algn="ctr" rtl="0" eaLnBrk="1" latinLnBrk="0" hangingPunct="1">
              <a:spcBef>
                <a:spcPct val="0"/>
              </a:spcBef>
              <a:buNone/>
              <a:defRPr kumimoji="0" sz="4400" b="0" kern="1200" spc="100">
                <a:ln w="18000">
                  <a:noFill/>
                  <a:prstDash val="solid"/>
                </a:ln>
                <a:solidFill>
                  <a:schemeClr val="tx1"/>
                </a:solidFill>
                <a:effectLst>
                  <a:outerShdw blurRad="44450" dist="25400" dir="2700000" algn="tl" rotWithShape="0">
                    <a:schemeClr val="bg1">
                      <a:alpha val="51000"/>
                    </a:schemeClr>
                  </a:outerShdw>
                </a:effectLst>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100" normalizeH="0" baseline="0" noProof="0" dirty="0">
                <a:ln w="18000">
                  <a:noFill/>
                  <a:prstDash val="solid"/>
                </a:ln>
                <a:solidFill>
                  <a:prstClr val="black"/>
                </a:solidFill>
                <a:effectLst>
                  <a:outerShdw blurRad="44450" dist="25400" dir="2700000" algn="tl" rotWithShape="0">
                    <a:prstClr val="white">
                      <a:alpha val="51000"/>
                    </a:prstClr>
                  </a:outerShdw>
                </a:effectLst>
                <a:uLnTx/>
                <a:uFillTx/>
                <a:latin typeface="Georgia"/>
                <a:ea typeface="+mj-ea"/>
                <a:cs typeface="+mj-cs"/>
              </a:rPr>
              <a:t>Traditional Latent Class Solutions</a:t>
            </a:r>
          </a:p>
        </p:txBody>
      </p:sp>
      <p:graphicFrame>
        <p:nvGraphicFramePr>
          <p:cNvPr id="8" name="표 7"/>
          <p:cNvGraphicFramePr>
            <a:graphicFrameLocks noGrp="1"/>
          </p:cNvGraphicFramePr>
          <p:nvPr>
            <p:extLst/>
          </p:nvPr>
        </p:nvGraphicFramePr>
        <p:xfrm>
          <a:off x="5260670" y="45720"/>
          <a:ext cx="3778885" cy="1051560"/>
        </p:xfrm>
        <a:graphic>
          <a:graphicData uri="http://schemas.openxmlformats.org/drawingml/2006/table">
            <a:tbl>
              <a:tblPr firstRow="1" firstCol="1" bandRow="1"/>
              <a:tblGrid>
                <a:gridCol w="609600">
                  <a:extLst>
                    <a:ext uri="{9D8B030D-6E8A-4147-A177-3AD203B41FA5}">
                      <a16:colId xmlns:a16="http://schemas.microsoft.com/office/drawing/2014/main" val="20000"/>
                    </a:ext>
                  </a:extLst>
                </a:gridCol>
                <a:gridCol w="676275">
                  <a:extLst>
                    <a:ext uri="{9D8B030D-6E8A-4147-A177-3AD203B41FA5}">
                      <a16:colId xmlns:a16="http://schemas.microsoft.com/office/drawing/2014/main" val="20001"/>
                    </a:ext>
                  </a:extLst>
                </a:gridCol>
                <a:gridCol w="55626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717550">
                  <a:extLst>
                    <a:ext uri="{9D8B030D-6E8A-4147-A177-3AD203B41FA5}">
                      <a16:colId xmlns:a16="http://schemas.microsoft.com/office/drawing/2014/main" val="20005"/>
                    </a:ext>
                  </a:extLst>
                </a:gridCol>
              </a:tblGrid>
              <a:tr h="200025">
                <a:tc>
                  <a:txBody>
                    <a:bodyPr/>
                    <a:lstStyle/>
                    <a:p>
                      <a:pPr marL="0" marR="0">
                        <a:lnSpc>
                          <a:spcPct val="115000"/>
                        </a:lnSpc>
                        <a:spcBef>
                          <a:spcPts val="0"/>
                        </a:spcBef>
                        <a:spcAft>
                          <a:spcPts val="0"/>
                        </a:spcAft>
                      </a:pPr>
                      <a:r>
                        <a:rPr lang="en-US" sz="1200" dirty="0">
                          <a:solidFill>
                            <a:srgbClr val="000000"/>
                          </a:solidFill>
                          <a:effectLst/>
                          <a:latin typeface="Times New Roman"/>
                          <a:ea typeface="Times New Roman"/>
                          <a:cs typeface="Times New Roman"/>
                        </a:rPr>
                        <a:t> </a:t>
                      </a:r>
                      <a:endParaRPr lang="en-US" sz="1100" dirty="0">
                        <a:effectLst/>
                        <a:latin typeface="Calibri"/>
                        <a:ea typeface="Malgun Gothic"/>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r>
                        <a:rPr lang="en-US" sz="1200" dirty="0">
                          <a:solidFill>
                            <a:srgbClr val="000000"/>
                          </a:solidFill>
                          <a:effectLst/>
                          <a:latin typeface="Times New Roman"/>
                          <a:ea typeface="Times New Roman"/>
                          <a:cs typeface="Times New Roman"/>
                        </a:rPr>
                        <a:t>K=1</a:t>
                      </a:r>
                      <a:endParaRPr lang="en-US" sz="1100" dirty="0">
                        <a:effectLst/>
                        <a:latin typeface="Calibri"/>
                        <a:ea typeface="Malgun Gothic"/>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r>
                        <a:rPr lang="en-US" sz="1200">
                          <a:solidFill>
                            <a:srgbClr val="000000"/>
                          </a:solidFill>
                          <a:effectLst/>
                          <a:latin typeface="Times New Roman"/>
                          <a:ea typeface="Times New Roman"/>
                          <a:cs typeface="Times New Roman"/>
                        </a:rPr>
                        <a:t>K=2</a:t>
                      </a:r>
                      <a:endParaRPr lang="en-US" sz="1100">
                        <a:effectLst/>
                        <a:latin typeface="Calibri"/>
                        <a:ea typeface="Malgun Gothic"/>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r>
                        <a:rPr lang="en-US" sz="1200" dirty="0">
                          <a:solidFill>
                            <a:srgbClr val="000000"/>
                          </a:solidFill>
                          <a:effectLst/>
                          <a:latin typeface="Times New Roman"/>
                          <a:ea typeface="Times New Roman"/>
                          <a:cs typeface="Times New Roman"/>
                        </a:rPr>
                        <a:t>K=3</a:t>
                      </a:r>
                      <a:endParaRPr lang="en-US" sz="1100" dirty="0">
                        <a:effectLst/>
                        <a:latin typeface="Calibri"/>
                        <a:ea typeface="Malgun Gothic"/>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r>
                        <a:rPr lang="en-US" sz="1200" dirty="0">
                          <a:solidFill>
                            <a:srgbClr val="000000"/>
                          </a:solidFill>
                          <a:effectLst/>
                          <a:latin typeface="Times New Roman"/>
                          <a:ea typeface="Times New Roman"/>
                          <a:cs typeface="Times New Roman"/>
                        </a:rPr>
                        <a:t>K=4</a:t>
                      </a:r>
                      <a:endParaRPr lang="en-US" sz="1100" dirty="0">
                        <a:effectLst/>
                        <a:latin typeface="Calibri"/>
                        <a:ea typeface="Malgun Gothic"/>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r>
                        <a:rPr lang="en-US" sz="1200">
                          <a:solidFill>
                            <a:srgbClr val="000000"/>
                          </a:solidFill>
                          <a:effectLst/>
                          <a:latin typeface="Times New Roman"/>
                          <a:ea typeface="Times New Roman"/>
                          <a:cs typeface="Times New Roman"/>
                        </a:rPr>
                        <a:t>K=5</a:t>
                      </a:r>
                      <a:endParaRPr lang="en-US" sz="1100">
                        <a:effectLst/>
                        <a:latin typeface="Calibri"/>
                        <a:ea typeface="Malgun Gothic"/>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00025">
                <a:tc>
                  <a:txBody>
                    <a:bodyPr/>
                    <a:lstStyle/>
                    <a:p>
                      <a:pPr marL="0" marR="0">
                        <a:lnSpc>
                          <a:spcPct val="115000"/>
                        </a:lnSpc>
                        <a:spcBef>
                          <a:spcPts val="0"/>
                        </a:spcBef>
                        <a:spcAft>
                          <a:spcPts val="0"/>
                        </a:spcAft>
                      </a:pPr>
                      <a:r>
                        <a:rPr lang="en-US" sz="1200">
                          <a:solidFill>
                            <a:srgbClr val="000000"/>
                          </a:solidFill>
                          <a:effectLst/>
                          <a:latin typeface="Times New Roman"/>
                          <a:ea typeface="Times New Roman"/>
                          <a:cs typeface="Times New Roman"/>
                        </a:rPr>
                        <a:t>AIC</a:t>
                      </a:r>
                      <a:endParaRPr lang="en-US" sz="1100">
                        <a:effectLst/>
                        <a:latin typeface="Calibri"/>
                        <a:ea typeface="Malgun Gothic"/>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r">
                        <a:lnSpc>
                          <a:spcPct val="115000"/>
                        </a:lnSpc>
                        <a:spcBef>
                          <a:spcPts val="0"/>
                        </a:spcBef>
                        <a:spcAft>
                          <a:spcPts val="0"/>
                        </a:spcAft>
                      </a:pPr>
                      <a:r>
                        <a:rPr lang="en-US" sz="1200">
                          <a:solidFill>
                            <a:srgbClr val="000000"/>
                          </a:solidFill>
                          <a:effectLst/>
                          <a:latin typeface="Times New Roman"/>
                          <a:ea typeface="Times New Roman"/>
                          <a:cs typeface="Times New Roman"/>
                        </a:rPr>
                        <a:t>489.28</a:t>
                      </a:r>
                      <a:endParaRPr lang="en-US" sz="1100">
                        <a:effectLst/>
                        <a:latin typeface="Calibri"/>
                        <a:ea typeface="Malgun Gothic"/>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r">
                        <a:lnSpc>
                          <a:spcPct val="115000"/>
                        </a:lnSpc>
                        <a:spcBef>
                          <a:spcPts val="0"/>
                        </a:spcBef>
                        <a:spcAft>
                          <a:spcPts val="0"/>
                        </a:spcAft>
                      </a:pPr>
                      <a:r>
                        <a:rPr lang="en-US" sz="1200">
                          <a:solidFill>
                            <a:srgbClr val="000000"/>
                          </a:solidFill>
                          <a:effectLst/>
                          <a:latin typeface="Times New Roman"/>
                          <a:ea typeface="Times New Roman"/>
                          <a:cs typeface="Times New Roman"/>
                        </a:rPr>
                        <a:t>433.33</a:t>
                      </a:r>
                      <a:endParaRPr lang="en-US" sz="1100">
                        <a:effectLst/>
                        <a:latin typeface="Calibri"/>
                        <a:ea typeface="Malgun Gothic"/>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r">
                        <a:lnSpc>
                          <a:spcPct val="115000"/>
                        </a:lnSpc>
                        <a:spcBef>
                          <a:spcPts val="0"/>
                        </a:spcBef>
                        <a:spcAft>
                          <a:spcPts val="0"/>
                        </a:spcAft>
                      </a:pPr>
                      <a:r>
                        <a:rPr lang="en-US" sz="1200">
                          <a:solidFill>
                            <a:srgbClr val="000000"/>
                          </a:solidFill>
                          <a:effectLst/>
                          <a:latin typeface="Times New Roman"/>
                          <a:ea typeface="Times New Roman"/>
                          <a:cs typeface="Times New Roman"/>
                        </a:rPr>
                        <a:t>333.38</a:t>
                      </a:r>
                      <a:endParaRPr lang="en-US" sz="1100">
                        <a:effectLst/>
                        <a:latin typeface="Calibri"/>
                        <a:ea typeface="Malgun Gothic"/>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r">
                        <a:lnSpc>
                          <a:spcPct val="115000"/>
                        </a:lnSpc>
                        <a:spcBef>
                          <a:spcPts val="0"/>
                        </a:spcBef>
                        <a:spcAft>
                          <a:spcPts val="0"/>
                        </a:spcAft>
                      </a:pPr>
                      <a:r>
                        <a:rPr lang="en-US" sz="1200" dirty="0">
                          <a:solidFill>
                            <a:srgbClr val="000000"/>
                          </a:solidFill>
                          <a:effectLst/>
                          <a:latin typeface="Times New Roman"/>
                          <a:ea typeface="Times New Roman"/>
                          <a:cs typeface="Times New Roman"/>
                        </a:rPr>
                        <a:t>225.74</a:t>
                      </a:r>
                      <a:endParaRPr lang="en-US" sz="1100" dirty="0">
                        <a:effectLst/>
                        <a:latin typeface="Calibri"/>
                        <a:ea typeface="Malgun Gothic"/>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r">
                        <a:lnSpc>
                          <a:spcPct val="115000"/>
                        </a:lnSpc>
                        <a:spcBef>
                          <a:spcPts val="0"/>
                        </a:spcBef>
                        <a:spcAft>
                          <a:spcPts val="0"/>
                        </a:spcAft>
                      </a:pPr>
                      <a:r>
                        <a:rPr lang="en-US" sz="1200" b="1" dirty="0">
                          <a:solidFill>
                            <a:srgbClr val="000000"/>
                          </a:solidFill>
                          <a:effectLst/>
                          <a:latin typeface="Times New Roman"/>
                          <a:ea typeface="Malgun Gothic"/>
                          <a:cs typeface="Times New Roman"/>
                        </a:rPr>
                        <a:t>133</a:t>
                      </a:r>
                      <a:r>
                        <a:rPr lang="en-US" sz="1200" b="1" dirty="0">
                          <a:solidFill>
                            <a:srgbClr val="000000"/>
                          </a:solidFill>
                          <a:effectLst/>
                          <a:latin typeface="Times New Roman"/>
                          <a:ea typeface="Times New Roman"/>
                          <a:cs typeface="Times New Roman"/>
                        </a:rPr>
                        <a:t>.</a:t>
                      </a:r>
                      <a:r>
                        <a:rPr lang="en-US" sz="1200" b="1" dirty="0">
                          <a:solidFill>
                            <a:srgbClr val="000000"/>
                          </a:solidFill>
                          <a:effectLst/>
                          <a:latin typeface="Times New Roman"/>
                          <a:ea typeface="Malgun Gothic"/>
                          <a:cs typeface="Times New Roman"/>
                        </a:rPr>
                        <a:t>97</a:t>
                      </a:r>
                      <a:r>
                        <a:rPr lang="en-US" sz="1200" b="1" dirty="0">
                          <a:solidFill>
                            <a:srgbClr val="000000"/>
                          </a:solidFill>
                          <a:effectLst/>
                          <a:latin typeface="Times New Roman"/>
                          <a:ea typeface="Times New Roman"/>
                          <a:cs typeface="Times New Roman"/>
                        </a:rPr>
                        <a:t> </a:t>
                      </a:r>
                      <a:endParaRPr lang="en-US" sz="1100" dirty="0">
                        <a:effectLst/>
                        <a:latin typeface="Calibri"/>
                        <a:ea typeface="Malgun Gothic"/>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200025">
                <a:tc>
                  <a:txBody>
                    <a:bodyPr/>
                    <a:lstStyle/>
                    <a:p>
                      <a:pPr marL="0" marR="0">
                        <a:lnSpc>
                          <a:spcPct val="115000"/>
                        </a:lnSpc>
                        <a:spcBef>
                          <a:spcPts val="0"/>
                        </a:spcBef>
                        <a:spcAft>
                          <a:spcPts val="0"/>
                        </a:spcAft>
                      </a:pPr>
                      <a:r>
                        <a:rPr lang="en-US" sz="1200">
                          <a:solidFill>
                            <a:srgbClr val="000000"/>
                          </a:solidFill>
                          <a:effectLst/>
                          <a:latin typeface="Times New Roman"/>
                          <a:ea typeface="Times New Roman"/>
                          <a:cs typeface="Times New Roman"/>
                        </a:rPr>
                        <a:t>AIC3</a:t>
                      </a:r>
                      <a:endParaRPr lang="en-US" sz="1100">
                        <a:effectLst/>
                        <a:latin typeface="Calibri"/>
                        <a:ea typeface="Malgun Gothic"/>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r">
                        <a:lnSpc>
                          <a:spcPct val="115000"/>
                        </a:lnSpc>
                        <a:spcBef>
                          <a:spcPts val="0"/>
                        </a:spcBef>
                        <a:spcAft>
                          <a:spcPts val="0"/>
                        </a:spcAft>
                      </a:pPr>
                      <a:r>
                        <a:rPr lang="en-US" sz="1200">
                          <a:solidFill>
                            <a:srgbClr val="000000"/>
                          </a:solidFill>
                          <a:effectLst/>
                          <a:latin typeface="Times New Roman"/>
                          <a:ea typeface="Times New Roman"/>
                          <a:cs typeface="Times New Roman"/>
                        </a:rPr>
                        <a:t>513.28</a:t>
                      </a:r>
                      <a:endParaRPr lang="en-US" sz="1100">
                        <a:effectLst/>
                        <a:latin typeface="Calibri"/>
                        <a:ea typeface="Malgun Gothic"/>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r">
                        <a:lnSpc>
                          <a:spcPct val="115000"/>
                        </a:lnSpc>
                        <a:spcBef>
                          <a:spcPts val="0"/>
                        </a:spcBef>
                        <a:spcAft>
                          <a:spcPts val="0"/>
                        </a:spcAft>
                      </a:pPr>
                      <a:r>
                        <a:rPr lang="en-US" sz="1200">
                          <a:solidFill>
                            <a:srgbClr val="000000"/>
                          </a:solidFill>
                          <a:effectLst/>
                          <a:latin typeface="Times New Roman"/>
                          <a:ea typeface="Times New Roman"/>
                          <a:cs typeface="Times New Roman"/>
                        </a:rPr>
                        <a:t>482.33</a:t>
                      </a:r>
                      <a:endParaRPr lang="en-US" sz="1100">
                        <a:effectLst/>
                        <a:latin typeface="Calibri"/>
                        <a:ea typeface="Malgun Gothic"/>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r">
                        <a:lnSpc>
                          <a:spcPct val="115000"/>
                        </a:lnSpc>
                        <a:spcBef>
                          <a:spcPts val="0"/>
                        </a:spcBef>
                        <a:spcAft>
                          <a:spcPts val="0"/>
                        </a:spcAft>
                      </a:pPr>
                      <a:r>
                        <a:rPr lang="en-US" sz="1200">
                          <a:solidFill>
                            <a:srgbClr val="000000"/>
                          </a:solidFill>
                          <a:effectLst/>
                          <a:latin typeface="Times New Roman"/>
                          <a:ea typeface="Times New Roman"/>
                          <a:cs typeface="Times New Roman"/>
                        </a:rPr>
                        <a:t>407.38</a:t>
                      </a:r>
                      <a:endParaRPr lang="en-US" sz="1100">
                        <a:effectLst/>
                        <a:latin typeface="Calibri"/>
                        <a:ea typeface="Malgun Gothic"/>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r">
                        <a:lnSpc>
                          <a:spcPct val="115000"/>
                        </a:lnSpc>
                        <a:spcBef>
                          <a:spcPts val="0"/>
                        </a:spcBef>
                        <a:spcAft>
                          <a:spcPts val="0"/>
                        </a:spcAft>
                      </a:pPr>
                      <a:r>
                        <a:rPr lang="en-US" sz="1200">
                          <a:solidFill>
                            <a:srgbClr val="000000"/>
                          </a:solidFill>
                          <a:effectLst/>
                          <a:latin typeface="Times New Roman"/>
                          <a:ea typeface="Times New Roman"/>
                          <a:cs typeface="Times New Roman"/>
                        </a:rPr>
                        <a:t>324.74</a:t>
                      </a:r>
                      <a:endParaRPr lang="en-US" sz="1100">
                        <a:effectLst/>
                        <a:latin typeface="Calibri"/>
                        <a:ea typeface="Malgun Gothic"/>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r">
                        <a:lnSpc>
                          <a:spcPct val="115000"/>
                        </a:lnSpc>
                        <a:spcBef>
                          <a:spcPts val="0"/>
                        </a:spcBef>
                        <a:spcAft>
                          <a:spcPts val="0"/>
                        </a:spcAft>
                      </a:pPr>
                      <a:r>
                        <a:rPr lang="en-US" sz="1200" b="1" dirty="0">
                          <a:solidFill>
                            <a:srgbClr val="000000"/>
                          </a:solidFill>
                          <a:effectLst/>
                          <a:latin typeface="Times New Roman"/>
                          <a:ea typeface="Malgun Gothic"/>
                          <a:cs typeface="Times New Roman"/>
                        </a:rPr>
                        <a:t>257.97</a:t>
                      </a:r>
                      <a:r>
                        <a:rPr lang="en-US" sz="1200" b="1" dirty="0">
                          <a:solidFill>
                            <a:srgbClr val="000000"/>
                          </a:solidFill>
                          <a:effectLst/>
                          <a:latin typeface="Times New Roman"/>
                          <a:ea typeface="Times New Roman"/>
                          <a:cs typeface="Times New Roman"/>
                        </a:rPr>
                        <a:t> </a:t>
                      </a:r>
                      <a:endParaRPr lang="en-US" sz="1100" dirty="0">
                        <a:effectLst/>
                        <a:latin typeface="Calibri"/>
                        <a:ea typeface="Malgun Gothic"/>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r h="200025">
                <a:tc>
                  <a:txBody>
                    <a:bodyPr/>
                    <a:lstStyle/>
                    <a:p>
                      <a:pPr marL="0" marR="0">
                        <a:lnSpc>
                          <a:spcPct val="115000"/>
                        </a:lnSpc>
                        <a:spcBef>
                          <a:spcPts val="0"/>
                        </a:spcBef>
                        <a:spcAft>
                          <a:spcPts val="0"/>
                        </a:spcAft>
                      </a:pPr>
                      <a:r>
                        <a:rPr lang="en-US" sz="1200">
                          <a:solidFill>
                            <a:srgbClr val="000000"/>
                          </a:solidFill>
                          <a:effectLst/>
                          <a:latin typeface="Times New Roman"/>
                          <a:ea typeface="Times New Roman"/>
                          <a:cs typeface="Times New Roman"/>
                        </a:rPr>
                        <a:t>BIC</a:t>
                      </a:r>
                      <a:endParaRPr lang="en-US" sz="1100">
                        <a:effectLst/>
                        <a:latin typeface="Calibri"/>
                        <a:ea typeface="Malgun Gothic"/>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r">
                        <a:lnSpc>
                          <a:spcPct val="115000"/>
                        </a:lnSpc>
                        <a:spcBef>
                          <a:spcPts val="0"/>
                        </a:spcBef>
                        <a:spcAft>
                          <a:spcPts val="0"/>
                        </a:spcAft>
                      </a:pPr>
                      <a:r>
                        <a:rPr lang="en-US" sz="1200">
                          <a:solidFill>
                            <a:srgbClr val="000000"/>
                          </a:solidFill>
                          <a:effectLst/>
                          <a:latin typeface="Times New Roman"/>
                          <a:ea typeface="Times New Roman"/>
                          <a:cs typeface="Times New Roman"/>
                        </a:rPr>
                        <a:t>567.33</a:t>
                      </a:r>
                      <a:endParaRPr lang="en-US" sz="1100">
                        <a:effectLst/>
                        <a:latin typeface="Calibri"/>
                        <a:ea typeface="Malgun Gothic"/>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r">
                        <a:lnSpc>
                          <a:spcPct val="115000"/>
                        </a:lnSpc>
                        <a:spcBef>
                          <a:spcPts val="0"/>
                        </a:spcBef>
                        <a:spcAft>
                          <a:spcPts val="0"/>
                        </a:spcAft>
                      </a:pPr>
                      <a:r>
                        <a:rPr lang="en-US" sz="1200">
                          <a:solidFill>
                            <a:srgbClr val="000000"/>
                          </a:solidFill>
                          <a:effectLst/>
                          <a:latin typeface="Times New Roman"/>
                          <a:ea typeface="Times New Roman"/>
                          <a:cs typeface="Times New Roman"/>
                        </a:rPr>
                        <a:t>592.7</a:t>
                      </a:r>
                      <a:endParaRPr lang="en-US" sz="1100">
                        <a:effectLst/>
                        <a:latin typeface="Calibri"/>
                        <a:ea typeface="Malgun Gothic"/>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r">
                        <a:lnSpc>
                          <a:spcPct val="115000"/>
                        </a:lnSpc>
                        <a:spcBef>
                          <a:spcPts val="0"/>
                        </a:spcBef>
                        <a:spcAft>
                          <a:spcPts val="0"/>
                        </a:spcAft>
                      </a:pPr>
                      <a:r>
                        <a:rPr lang="en-US" sz="1200" dirty="0">
                          <a:solidFill>
                            <a:srgbClr val="000000"/>
                          </a:solidFill>
                          <a:effectLst/>
                          <a:latin typeface="Times New Roman"/>
                          <a:ea typeface="Times New Roman"/>
                          <a:cs typeface="Times New Roman"/>
                        </a:rPr>
                        <a:t>574.05</a:t>
                      </a:r>
                      <a:endParaRPr lang="en-US" sz="1100" dirty="0">
                        <a:effectLst/>
                        <a:latin typeface="Calibri"/>
                        <a:ea typeface="Malgun Gothic"/>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r">
                        <a:lnSpc>
                          <a:spcPct val="115000"/>
                        </a:lnSpc>
                        <a:spcBef>
                          <a:spcPts val="0"/>
                        </a:spcBef>
                        <a:spcAft>
                          <a:spcPts val="0"/>
                        </a:spcAft>
                      </a:pPr>
                      <a:r>
                        <a:rPr lang="en-US" sz="1200">
                          <a:solidFill>
                            <a:srgbClr val="000000"/>
                          </a:solidFill>
                          <a:effectLst/>
                          <a:latin typeface="Times New Roman"/>
                          <a:ea typeface="Times New Roman"/>
                          <a:cs typeface="Times New Roman"/>
                        </a:rPr>
                        <a:t>547.72</a:t>
                      </a:r>
                      <a:endParaRPr lang="en-US" sz="1100">
                        <a:effectLst/>
                        <a:latin typeface="Calibri"/>
                        <a:ea typeface="Malgun Gothic"/>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r">
                        <a:lnSpc>
                          <a:spcPct val="115000"/>
                        </a:lnSpc>
                        <a:spcBef>
                          <a:spcPts val="0"/>
                        </a:spcBef>
                        <a:spcAft>
                          <a:spcPts val="0"/>
                        </a:spcAft>
                      </a:pPr>
                      <a:r>
                        <a:rPr lang="en-US" sz="1200" b="1" dirty="0">
                          <a:solidFill>
                            <a:srgbClr val="000000"/>
                          </a:solidFill>
                          <a:effectLst/>
                          <a:latin typeface="Times New Roman"/>
                          <a:ea typeface="Malgun Gothic"/>
                          <a:cs typeface="Times New Roman"/>
                        </a:rPr>
                        <a:t>537.25</a:t>
                      </a:r>
                      <a:r>
                        <a:rPr lang="en-US" sz="1200" b="1" dirty="0">
                          <a:solidFill>
                            <a:srgbClr val="000000"/>
                          </a:solidFill>
                          <a:effectLst/>
                          <a:latin typeface="Times New Roman"/>
                          <a:ea typeface="Times New Roman"/>
                          <a:cs typeface="Times New Roman"/>
                        </a:rPr>
                        <a:t> </a:t>
                      </a:r>
                      <a:endParaRPr lang="en-US" sz="1100" dirty="0">
                        <a:effectLst/>
                        <a:latin typeface="Calibri"/>
                        <a:ea typeface="Malgun Gothic"/>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3"/>
                  </a:ext>
                </a:extLst>
              </a:tr>
              <a:tr h="200025">
                <a:tc>
                  <a:txBody>
                    <a:bodyPr/>
                    <a:lstStyle/>
                    <a:p>
                      <a:pPr marL="0" marR="0">
                        <a:lnSpc>
                          <a:spcPct val="115000"/>
                        </a:lnSpc>
                        <a:spcBef>
                          <a:spcPts val="0"/>
                        </a:spcBef>
                        <a:spcAft>
                          <a:spcPts val="0"/>
                        </a:spcAft>
                      </a:pPr>
                      <a:r>
                        <a:rPr lang="en-US" sz="1200">
                          <a:solidFill>
                            <a:srgbClr val="000000"/>
                          </a:solidFill>
                          <a:effectLst/>
                          <a:latin typeface="Times New Roman"/>
                          <a:ea typeface="Times New Roman"/>
                          <a:cs typeface="Times New Roman"/>
                        </a:rPr>
                        <a:t>CAIC</a:t>
                      </a:r>
                      <a:endParaRPr lang="en-US" sz="1100">
                        <a:effectLst/>
                        <a:latin typeface="Calibri"/>
                        <a:ea typeface="Malgun Gothic"/>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r">
                        <a:lnSpc>
                          <a:spcPct val="115000"/>
                        </a:lnSpc>
                        <a:spcBef>
                          <a:spcPts val="0"/>
                        </a:spcBef>
                        <a:spcAft>
                          <a:spcPts val="0"/>
                        </a:spcAft>
                      </a:pPr>
                      <a:r>
                        <a:rPr lang="en-US" sz="1200" b="1" dirty="0">
                          <a:solidFill>
                            <a:srgbClr val="000000"/>
                          </a:solidFill>
                          <a:effectLst/>
                          <a:latin typeface="Times New Roman"/>
                          <a:ea typeface="Malgun Gothic"/>
                          <a:cs typeface="Times New Roman"/>
                        </a:rPr>
                        <a:t>591.33</a:t>
                      </a:r>
                      <a:endParaRPr lang="en-US" sz="1100" dirty="0">
                        <a:effectLst/>
                        <a:latin typeface="Calibri"/>
                        <a:ea typeface="Malgun Gothic"/>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r">
                        <a:lnSpc>
                          <a:spcPct val="115000"/>
                        </a:lnSpc>
                        <a:spcBef>
                          <a:spcPts val="0"/>
                        </a:spcBef>
                        <a:spcAft>
                          <a:spcPts val="0"/>
                        </a:spcAft>
                      </a:pPr>
                      <a:r>
                        <a:rPr lang="en-US" sz="1200" dirty="0">
                          <a:solidFill>
                            <a:srgbClr val="000000"/>
                          </a:solidFill>
                          <a:effectLst/>
                          <a:latin typeface="Times New Roman"/>
                          <a:ea typeface="Malgun Gothic"/>
                          <a:cs typeface="Times New Roman"/>
                        </a:rPr>
                        <a:t>641.7</a:t>
                      </a:r>
                      <a:endParaRPr lang="en-US" sz="1100" dirty="0">
                        <a:effectLst/>
                        <a:latin typeface="Calibri"/>
                        <a:ea typeface="Malgun Gothic"/>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r">
                        <a:lnSpc>
                          <a:spcPct val="115000"/>
                        </a:lnSpc>
                        <a:spcBef>
                          <a:spcPts val="0"/>
                        </a:spcBef>
                        <a:spcAft>
                          <a:spcPts val="0"/>
                        </a:spcAft>
                      </a:pPr>
                      <a:r>
                        <a:rPr lang="en-US" sz="1200">
                          <a:solidFill>
                            <a:srgbClr val="000000"/>
                          </a:solidFill>
                          <a:effectLst/>
                          <a:latin typeface="Times New Roman"/>
                          <a:ea typeface="Times New Roman"/>
                          <a:cs typeface="Times New Roman"/>
                        </a:rPr>
                        <a:t>6</a:t>
                      </a:r>
                      <a:r>
                        <a:rPr lang="en-US" sz="1200">
                          <a:solidFill>
                            <a:srgbClr val="000000"/>
                          </a:solidFill>
                          <a:effectLst/>
                          <a:latin typeface="Times New Roman"/>
                          <a:ea typeface="Malgun Gothic"/>
                          <a:cs typeface="Times New Roman"/>
                        </a:rPr>
                        <a:t>48.05</a:t>
                      </a:r>
                      <a:endParaRPr lang="en-US" sz="1100">
                        <a:effectLst/>
                        <a:latin typeface="Calibri"/>
                        <a:ea typeface="Malgun Gothic"/>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r">
                        <a:lnSpc>
                          <a:spcPct val="115000"/>
                        </a:lnSpc>
                        <a:spcBef>
                          <a:spcPts val="0"/>
                        </a:spcBef>
                        <a:spcAft>
                          <a:spcPts val="0"/>
                        </a:spcAft>
                      </a:pPr>
                      <a:r>
                        <a:rPr lang="en-US" sz="1200">
                          <a:solidFill>
                            <a:srgbClr val="000000"/>
                          </a:solidFill>
                          <a:effectLst/>
                          <a:latin typeface="Times New Roman"/>
                          <a:ea typeface="Times New Roman"/>
                          <a:cs typeface="Times New Roman"/>
                        </a:rPr>
                        <a:t>6</a:t>
                      </a:r>
                      <a:r>
                        <a:rPr lang="en-US" sz="1200">
                          <a:solidFill>
                            <a:srgbClr val="000000"/>
                          </a:solidFill>
                          <a:effectLst/>
                          <a:latin typeface="Times New Roman"/>
                          <a:ea typeface="Malgun Gothic"/>
                          <a:cs typeface="Times New Roman"/>
                        </a:rPr>
                        <a:t>46.72</a:t>
                      </a:r>
                      <a:endParaRPr lang="en-US" sz="1100">
                        <a:effectLst/>
                        <a:latin typeface="Calibri"/>
                        <a:ea typeface="Malgun Gothic"/>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r">
                        <a:lnSpc>
                          <a:spcPct val="115000"/>
                        </a:lnSpc>
                        <a:spcBef>
                          <a:spcPts val="0"/>
                        </a:spcBef>
                        <a:spcAft>
                          <a:spcPts val="0"/>
                        </a:spcAft>
                      </a:pPr>
                      <a:r>
                        <a:rPr lang="en-US" sz="1200" dirty="0">
                          <a:solidFill>
                            <a:srgbClr val="000000"/>
                          </a:solidFill>
                          <a:effectLst/>
                          <a:latin typeface="Times New Roman"/>
                          <a:ea typeface="Times New Roman"/>
                          <a:cs typeface="Times New Roman"/>
                        </a:rPr>
                        <a:t>6</a:t>
                      </a:r>
                      <a:r>
                        <a:rPr lang="en-US" sz="1200" dirty="0">
                          <a:solidFill>
                            <a:srgbClr val="000000"/>
                          </a:solidFill>
                          <a:effectLst/>
                          <a:latin typeface="Times New Roman"/>
                          <a:ea typeface="Malgun Gothic"/>
                          <a:cs typeface="Times New Roman"/>
                        </a:rPr>
                        <a:t>61.25</a:t>
                      </a:r>
                      <a:endParaRPr lang="en-US" sz="1100" dirty="0">
                        <a:effectLst/>
                        <a:latin typeface="Calibri"/>
                        <a:ea typeface="Malgun Gothic"/>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2" name="Slide Number Placeholder 1"/>
          <p:cNvSpPr>
            <a:spLocks noGrp="1"/>
          </p:cNvSpPr>
          <p:nvPr>
            <p:ph type="sldNum" sz="quarter" idx="12"/>
          </p:nvPr>
        </p:nvSpPr>
        <p:spPr>
          <a:xfrm>
            <a:off x="7010400" y="6572248"/>
            <a:ext cx="2133600" cy="28575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E8A9E9-CABF-40EA-AD60-F59542DE86E2}" type="slidenum">
              <a:rPr kumimoji="0" lang="en-US" sz="1200" b="0" i="0" u="none" strike="noStrike" kern="1200" cap="none" spc="0" normalizeH="0" baseline="0" noProof="0" smtClean="0">
                <a:ln>
                  <a:noFill/>
                </a:ln>
                <a:solidFill>
                  <a:prstClr val="black"/>
                </a:solidFill>
                <a:effectLst/>
                <a:uLnTx/>
                <a:uFillTx/>
                <a:latin typeface="Georg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Georgia"/>
              <a:ea typeface="+mn-ea"/>
              <a:cs typeface="+mn-cs"/>
            </a:endParaRPr>
          </a:p>
        </p:txBody>
      </p:sp>
      <p:graphicFrame>
        <p:nvGraphicFramePr>
          <p:cNvPr id="10" name="Table 9"/>
          <p:cNvGraphicFramePr>
            <a:graphicFrameLocks noGrp="1"/>
          </p:cNvGraphicFramePr>
          <p:nvPr>
            <p:extLst/>
          </p:nvPr>
        </p:nvGraphicFramePr>
        <p:xfrm>
          <a:off x="152400" y="1143000"/>
          <a:ext cx="8610596" cy="5623129"/>
        </p:xfrm>
        <a:graphic>
          <a:graphicData uri="http://schemas.openxmlformats.org/drawingml/2006/table">
            <a:tbl>
              <a:tblPr firstRow="1" firstCol="1" bandRow="1"/>
              <a:tblGrid>
                <a:gridCol w="1295396">
                  <a:extLst>
                    <a:ext uri="{9D8B030D-6E8A-4147-A177-3AD203B41FA5}">
                      <a16:colId xmlns:a16="http://schemas.microsoft.com/office/drawing/2014/main" val="20000"/>
                    </a:ext>
                  </a:extLst>
                </a:gridCol>
                <a:gridCol w="1497997">
                  <a:extLst>
                    <a:ext uri="{9D8B030D-6E8A-4147-A177-3AD203B41FA5}">
                      <a16:colId xmlns:a16="http://schemas.microsoft.com/office/drawing/2014/main" val="20001"/>
                    </a:ext>
                  </a:extLst>
                </a:gridCol>
                <a:gridCol w="831029">
                  <a:extLst>
                    <a:ext uri="{9D8B030D-6E8A-4147-A177-3AD203B41FA5}">
                      <a16:colId xmlns:a16="http://schemas.microsoft.com/office/drawing/2014/main" val="20002"/>
                    </a:ext>
                  </a:extLst>
                </a:gridCol>
                <a:gridCol w="831029">
                  <a:extLst>
                    <a:ext uri="{9D8B030D-6E8A-4147-A177-3AD203B41FA5}">
                      <a16:colId xmlns:a16="http://schemas.microsoft.com/office/drawing/2014/main" val="20003"/>
                    </a:ext>
                  </a:extLst>
                </a:gridCol>
                <a:gridCol w="831029">
                  <a:extLst>
                    <a:ext uri="{9D8B030D-6E8A-4147-A177-3AD203B41FA5}">
                      <a16:colId xmlns:a16="http://schemas.microsoft.com/office/drawing/2014/main" val="20004"/>
                    </a:ext>
                  </a:extLst>
                </a:gridCol>
                <a:gridCol w="831029">
                  <a:extLst>
                    <a:ext uri="{9D8B030D-6E8A-4147-A177-3AD203B41FA5}">
                      <a16:colId xmlns:a16="http://schemas.microsoft.com/office/drawing/2014/main" val="20005"/>
                    </a:ext>
                  </a:extLst>
                </a:gridCol>
                <a:gridCol w="831029">
                  <a:extLst>
                    <a:ext uri="{9D8B030D-6E8A-4147-A177-3AD203B41FA5}">
                      <a16:colId xmlns:a16="http://schemas.microsoft.com/office/drawing/2014/main" val="20006"/>
                    </a:ext>
                  </a:extLst>
                </a:gridCol>
                <a:gridCol w="831029">
                  <a:extLst>
                    <a:ext uri="{9D8B030D-6E8A-4147-A177-3AD203B41FA5}">
                      <a16:colId xmlns:a16="http://schemas.microsoft.com/office/drawing/2014/main" val="20007"/>
                    </a:ext>
                  </a:extLst>
                </a:gridCol>
                <a:gridCol w="831029">
                  <a:extLst>
                    <a:ext uri="{9D8B030D-6E8A-4147-A177-3AD203B41FA5}">
                      <a16:colId xmlns:a16="http://schemas.microsoft.com/office/drawing/2014/main" val="20008"/>
                    </a:ext>
                  </a:extLst>
                </a:gridCol>
              </a:tblGrid>
              <a:tr h="320623">
                <a:tc rowSpan="2">
                  <a:txBody>
                    <a:bodyPr/>
                    <a:lstStyle/>
                    <a:p>
                      <a:pPr algn="ctr" fontAlgn="ctr"/>
                      <a:r>
                        <a:rPr lang="en-US" sz="1300" b="0" i="0" u="none" strike="noStrike" dirty="0">
                          <a:solidFill>
                            <a:srgbClr val="000000"/>
                          </a:solidFill>
                          <a:effectLst/>
                          <a:latin typeface="Times New Roman"/>
                        </a:rPr>
                        <a:t>Dimensions</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1300" b="1" i="0" u="none" strike="noStrike">
                          <a:solidFill>
                            <a:srgbClr val="000000"/>
                          </a:solidFill>
                          <a:effectLst/>
                          <a:latin typeface="Times New Roman"/>
                        </a:rPr>
                        <a:t>IVs</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5">
                  <a:txBody>
                    <a:bodyPr/>
                    <a:lstStyle/>
                    <a:p>
                      <a:pPr algn="ctr" fontAlgn="ctr"/>
                      <a:r>
                        <a:rPr lang="en-US" sz="1300" b="1" i="0" u="none" strike="noStrike" dirty="0">
                          <a:solidFill>
                            <a:srgbClr val="000000"/>
                          </a:solidFill>
                          <a:effectLst/>
                          <a:latin typeface="Times New Roman"/>
                        </a:rPr>
                        <a:t>FLEXMIX (K=5)</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fontAlgn="ctr"/>
                      <a:r>
                        <a:rPr lang="en-US" sz="1300" b="1" i="0" u="none" strike="noStrike">
                          <a:solidFill>
                            <a:srgbClr val="000000"/>
                          </a:solidFill>
                          <a:effectLst/>
                          <a:latin typeface="Times New Roman"/>
                        </a:rPr>
                        <a:t>RegmixMH</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194317">
                <a:tc vMerge="1">
                  <a:txBody>
                    <a:bodyPr/>
                    <a:lstStyle/>
                    <a:p>
                      <a:endParaRPr lang="en-US"/>
                    </a:p>
                  </a:txBody>
                  <a:tcPr/>
                </a:tc>
                <a:tc vMerge="1">
                  <a:txBody>
                    <a:bodyPr/>
                    <a:lstStyle/>
                    <a:p>
                      <a:endParaRPr lang="en-US"/>
                    </a:p>
                  </a:txBody>
                  <a:tcPr/>
                </a:tc>
                <a:tc>
                  <a:txBody>
                    <a:bodyPr/>
                    <a:lstStyle/>
                    <a:p>
                      <a:pPr algn="ctr" fontAlgn="ctr"/>
                      <a:r>
                        <a:rPr lang="en-US" sz="1300" b="0" i="0" u="none" strike="noStrike">
                          <a:solidFill>
                            <a:srgbClr val="000000"/>
                          </a:solidFill>
                          <a:effectLst/>
                          <a:latin typeface="Times New Roman"/>
                        </a:rPr>
                        <a:t>k=1</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a:solidFill>
                            <a:srgbClr val="000000"/>
                          </a:solidFill>
                          <a:effectLst/>
                          <a:latin typeface="Times New Roman"/>
                        </a:rPr>
                        <a:t>k=2</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a:solidFill>
                            <a:srgbClr val="000000"/>
                          </a:solidFill>
                          <a:effectLst/>
                          <a:latin typeface="Times New Roman"/>
                        </a:rPr>
                        <a:t>k=3</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a:solidFill>
                            <a:srgbClr val="000000"/>
                          </a:solidFill>
                          <a:effectLst/>
                          <a:latin typeface="Times New Roman"/>
                        </a:rPr>
                        <a:t>k=4</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a:solidFill>
                            <a:srgbClr val="000000"/>
                          </a:solidFill>
                          <a:effectLst/>
                          <a:latin typeface="Times New Roman"/>
                        </a:rPr>
                        <a:t>k=5</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a:solidFill>
                            <a:srgbClr val="000000"/>
                          </a:solidFill>
                          <a:effectLst/>
                          <a:latin typeface="Times New Roman"/>
                        </a:rPr>
                        <a:t>k=1</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a:solidFill>
                            <a:srgbClr val="000000"/>
                          </a:solidFill>
                          <a:effectLst/>
                          <a:latin typeface="Times New Roman"/>
                        </a:rPr>
                        <a:t>k=2</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4317">
                <a:tc>
                  <a:txBody>
                    <a:bodyPr/>
                    <a:lstStyle/>
                    <a:p>
                      <a:pPr algn="ctr" fontAlgn="ctr"/>
                      <a:endParaRPr lang="en-US" sz="1300" b="0" i="0" u="none" strike="noStrike" dirty="0">
                        <a:solidFill>
                          <a:srgbClr val="000000"/>
                        </a:solidFill>
                        <a:effectLst/>
                        <a:latin typeface="Times New Roman"/>
                      </a:endParaRP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a:solidFill>
                            <a:srgbClr val="000000"/>
                          </a:solidFill>
                          <a:effectLst/>
                          <a:latin typeface="Times New Roman"/>
                        </a:rPr>
                        <a:t>Intercept</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a:solidFill>
                            <a:srgbClr val="000000"/>
                          </a:solidFill>
                          <a:effectLst/>
                          <a:latin typeface="Times New Roman"/>
                        </a:rPr>
                        <a:t>0.29</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1" i="0" u="none" strike="noStrike" dirty="0">
                          <a:solidFill>
                            <a:srgbClr val="000000"/>
                          </a:solidFill>
                          <a:effectLst/>
                          <a:latin typeface="Times New Roman"/>
                        </a:rPr>
                        <a:t>-1.4</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000000"/>
                          </a:solidFill>
                          <a:effectLst/>
                          <a:latin typeface="Times New Roman"/>
                        </a:rPr>
                        <a:t>1.66</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000000"/>
                          </a:solidFill>
                          <a:effectLst/>
                          <a:latin typeface="Times New Roman"/>
                        </a:rPr>
                        <a:t>-2.28</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000000"/>
                          </a:solidFill>
                          <a:effectLst/>
                          <a:latin typeface="Times New Roman"/>
                        </a:rPr>
                        <a:t>-1.29</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0" i="0" u="none" strike="noStrike">
                          <a:solidFill>
                            <a:srgbClr val="000000"/>
                          </a:solidFill>
                          <a:effectLst/>
                          <a:latin typeface="Times New Roman"/>
                        </a:rPr>
                        <a:t>0.62</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1" i="0" u="none" strike="noStrike" dirty="0">
                          <a:solidFill>
                            <a:srgbClr val="000000"/>
                          </a:solidFill>
                          <a:effectLst/>
                          <a:latin typeface="Times New Roman"/>
                        </a:rPr>
                        <a:t>2</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extLst>
                  <a:ext uri="{0D108BD9-81ED-4DB2-BD59-A6C34878D82A}">
                    <a16:rowId xmlns:a16="http://schemas.microsoft.com/office/drawing/2014/main" val="10002"/>
                  </a:ext>
                </a:extLst>
              </a:tr>
              <a:tr h="194317">
                <a:tc rowSpan="5">
                  <a:txBody>
                    <a:bodyPr/>
                    <a:lstStyle/>
                    <a:p>
                      <a:pPr algn="ctr" fontAlgn="ctr"/>
                      <a:r>
                        <a:rPr lang="en-US" sz="1300" b="0" i="0" u="none" strike="noStrike" dirty="0">
                          <a:solidFill>
                            <a:srgbClr val="000000"/>
                          </a:solidFill>
                          <a:effectLst/>
                          <a:latin typeface="Times New Roman"/>
                        </a:rPr>
                        <a:t>Reliability</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a:solidFill>
                            <a:srgbClr val="000000"/>
                          </a:solidFill>
                          <a:effectLst/>
                          <a:latin typeface="Times New Roman"/>
                        </a:rPr>
                        <a:t>Reliability 1</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1" i="0" u="none" strike="noStrike" dirty="0">
                          <a:solidFill>
                            <a:srgbClr val="000000"/>
                          </a:solidFill>
                          <a:effectLst/>
                          <a:latin typeface="Times New Roman"/>
                        </a:rPr>
                        <a:t>0.27</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FF0000"/>
                          </a:solidFill>
                          <a:effectLst/>
                          <a:latin typeface="Times New Roman"/>
                        </a:rPr>
                        <a:t>-0.04</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FF0000"/>
                          </a:solidFill>
                          <a:effectLst/>
                          <a:latin typeface="Times New Roman"/>
                        </a:rPr>
                        <a:t>-0.1</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FF0000"/>
                          </a:solidFill>
                          <a:effectLst/>
                          <a:latin typeface="Times New Roman"/>
                        </a:rPr>
                        <a:t>-0.52</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000000"/>
                          </a:solidFill>
                          <a:effectLst/>
                          <a:latin typeface="Times New Roman"/>
                        </a:rPr>
                        <a:t>0.5</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000000"/>
                          </a:solidFill>
                          <a:effectLst/>
                          <a:latin typeface="Times New Roman"/>
                        </a:rPr>
                        <a:t>2.44</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000000"/>
                          </a:solidFill>
                          <a:effectLst/>
                          <a:latin typeface="Times New Roman"/>
                        </a:rPr>
                        <a:t>1.75</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extLst>
                  <a:ext uri="{0D108BD9-81ED-4DB2-BD59-A6C34878D82A}">
                    <a16:rowId xmlns:a16="http://schemas.microsoft.com/office/drawing/2014/main" val="10003"/>
                  </a:ext>
                </a:extLst>
              </a:tr>
              <a:tr h="194317">
                <a:tc vMerge="1">
                  <a:txBody>
                    <a:bodyPr/>
                    <a:lstStyle/>
                    <a:p>
                      <a:endParaRPr lang="en-US"/>
                    </a:p>
                  </a:txBody>
                  <a:tcPr/>
                </a:tc>
                <a:tc>
                  <a:txBody>
                    <a:bodyPr/>
                    <a:lstStyle/>
                    <a:p>
                      <a:pPr algn="ctr" fontAlgn="ctr"/>
                      <a:r>
                        <a:rPr lang="en-US" sz="1300" b="0" i="0" u="none" strike="noStrike">
                          <a:solidFill>
                            <a:srgbClr val="000000"/>
                          </a:solidFill>
                          <a:effectLst/>
                          <a:latin typeface="Times New Roman"/>
                        </a:rPr>
                        <a:t>Reliability 2</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1" i="0" u="none" strike="noStrike">
                          <a:solidFill>
                            <a:srgbClr val="000000"/>
                          </a:solidFill>
                          <a:effectLst/>
                          <a:latin typeface="Times New Roman"/>
                        </a:rPr>
                        <a:t>0.2</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a:solidFill>
                            <a:srgbClr val="000000"/>
                          </a:solidFill>
                          <a:effectLst/>
                          <a:latin typeface="Times New Roman"/>
                        </a:rPr>
                        <a:t>0.29</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a:solidFill>
                            <a:srgbClr val="000000"/>
                          </a:solidFill>
                          <a:effectLst/>
                          <a:latin typeface="Times New Roman"/>
                        </a:rPr>
                        <a:t>0.11</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000000"/>
                          </a:solidFill>
                          <a:effectLst/>
                          <a:latin typeface="Times New Roman"/>
                        </a:rPr>
                        <a:t>0.51</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FF0000"/>
                          </a:solidFill>
                          <a:effectLst/>
                          <a:latin typeface="Times New Roman"/>
                        </a:rPr>
                        <a:t>-0.15</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000000"/>
                          </a:solidFill>
                          <a:effectLst/>
                          <a:latin typeface="Times New Roman"/>
                        </a:rPr>
                        <a:t>2</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000000"/>
                          </a:solidFill>
                          <a:effectLst/>
                          <a:latin typeface="Times New Roman"/>
                        </a:rPr>
                        <a:t>2.45</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extLst>
                  <a:ext uri="{0D108BD9-81ED-4DB2-BD59-A6C34878D82A}">
                    <a16:rowId xmlns:a16="http://schemas.microsoft.com/office/drawing/2014/main" val="10004"/>
                  </a:ext>
                </a:extLst>
              </a:tr>
              <a:tr h="194317">
                <a:tc vMerge="1">
                  <a:txBody>
                    <a:bodyPr/>
                    <a:lstStyle/>
                    <a:p>
                      <a:endParaRPr lang="en-US"/>
                    </a:p>
                  </a:txBody>
                  <a:tcPr/>
                </a:tc>
                <a:tc>
                  <a:txBody>
                    <a:bodyPr/>
                    <a:lstStyle/>
                    <a:p>
                      <a:pPr algn="ctr" fontAlgn="ctr"/>
                      <a:r>
                        <a:rPr lang="en-US" sz="1300" b="0" i="0" u="none" strike="noStrike">
                          <a:solidFill>
                            <a:srgbClr val="000000"/>
                          </a:solidFill>
                          <a:effectLst/>
                          <a:latin typeface="Times New Roman"/>
                        </a:rPr>
                        <a:t>Reliability 3</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1" i="0" u="none" strike="noStrike">
                          <a:solidFill>
                            <a:srgbClr val="000000"/>
                          </a:solidFill>
                          <a:effectLst/>
                          <a:latin typeface="Times New Roman"/>
                        </a:rPr>
                        <a:t>0.42</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a:solidFill>
                            <a:srgbClr val="000000"/>
                          </a:solidFill>
                          <a:effectLst/>
                          <a:latin typeface="Times New Roman"/>
                        </a:rPr>
                        <a:t>0.13</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a:solidFill>
                            <a:srgbClr val="000000"/>
                          </a:solidFill>
                          <a:effectLst/>
                          <a:latin typeface="Times New Roman"/>
                        </a:rPr>
                        <a:t>0.48</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a:solidFill>
                            <a:srgbClr val="000000"/>
                          </a:solidFill>
                          <a:effectLst/>
                          <a:latin typeface="Times New Roman"/>
                        </a:rPr>
                        <a:t>0.28</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FF0000"/>
                          </a:solidFill>
                          <a:effectLst/>
                          <a:latin typeface="Times New Roman"/>
                        </a:rPr>
                        <a:t>-0.08</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0" i="0" u="none" strike="noStrike">
                          <a:solidFill>
                            <a:srgbClr val="000000"/>
                          </a:solidFill>
                          <a:effectLst/>
                          <a:latin typeface="Times New Roman"/>
                        </a:rPr>
                        <a:t>0.4</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1" i="0" u="none" strike="noStrike" dirty="0">
                          <a:solidFill>
                            <a:srgbClr val="FF0000"/>
                          </a:solidFill>
                          <a:effectLst/>
                          <a:latin typeface="Times New Roman"/>
                        </a:rPr>
                        <a:t>-0.62</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extLst>
                  <a:ext uri="{0D108BD9-81ED-4DB2-BD59-A6C34878D82A}">
                    <a16:rowId xmlns:a16="http://schemas.microsoft.com/office/drawing/2014/main" val="10005"/>
                  </a:ext>
                </a:extLst>
              </a:tr>
              <a:tr h="194317">
                <a:tc vMerge="1">
                  <a:txBody>
                    <a:bodyPr/>
                    <a:lstStyle/>
                    <a:p>
                      <a:endParaRPr lang="en-US"/>
                    </a:p>
                  </a:txBody>
                  <a:tcPr/>
                </a:tc>
                <a:tc>
                  <a:txBody>
                    <a:bodyPr/>
                    <a:lstStyle/>
                    <a:p>
                      <a:pPr algn="ctr" fontAlgn="ctr"/>
                      <a:r>
                        <a:rPr lang="en-US" sz="1300" b="0" i="0" u="none" strike="noStrike">
                          <a:solidFill>
                            <a:srgbClr val="000000"/>
                          </a:solidFill>
                          <a:effectLst/>
                          <a:latin typeface="Times New Roman"/>
                        </a:rPr>
                        <a:t>Reliability 4</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a:solidFill>
                            <a:srgbClr val="000000"/>
                          </a:solidFill>
                          <a:effectLst/>
                          <a:latin typeface="Times New Roman"/>
                        </a:rPr>
                        <a:t>0.05</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1" i="0" u="none" strike="noStrike" dirty="0">
                          <a:solidFill>
                            <a:srgbClr val="000000"/>
                          </a:solidFill>
                          <a:effectLst/>
                          <a:latin typeface="Times New Roman"/>
                        </a:rPr>
                        <a:t>0.07</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000000"/>
                          </a:solidFill>
                          <a:effectLst/>
                          <a:latin typeface="Times New Roman"/>
                        </a:rPr>
                        <a:t>0.28</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000000"/>
                          </a:solidFill>
                          <a:effectLst/>
                          <a:latin typeface="Times New Roman"/>
                        </a:rPr>
                        <a:t>1.01</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FF0000"/>
                          </a:solidFill>
                          <a:effectLst/>
                          <a:latin typeface="Times New Roman"/>
                        </a:rPr>
                        <a:t>-0.29</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0" i="0" u="none" strike="noStrike">
                          <a:solidFill>
                            <a:srgbClr val="000000"/>
                          </a:solidFill>
                          <a:effectLst/>
                          <a:latin typeface="Times New Roman"/>
                        </a:rPr>
                        <a:t>-0.12</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1" i="0" u="none" strike="noStrike" dirty="0">
                          <a:solidFill>
                            <a:srgbClr val="000000"/>
                          </a:solidFill>
                          <a:effectLst/>
                          <a:latin typeface="Times New Roman"/>
                        </a:rPr>
                        <a:t>0.33</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extLst>
                  <a:ext uri="{0D108BD9-81ED-4DB2-BD59-A6C34878D82A}">
                    <a16:rowId xmlns:a16="http://schemas.microsoft.com/office/drawing/2014/main" val="10006"/>
                  </a:ext>
                </a:extLst>
              </a:tr>
              <a:tr h="194317">
                <a:tc vMerge="1">
                  <a:txBody>
                    <a:bodyPr/>
                    <a:lstStyle/>
                    <a:p>
                      <a:endParaRPr lang="en-US"/>
                    </a:p>
                  </a:txBody>
                  <a:tcPr/>
                </a:tc>
                <a:tc>
                  <a:txBody>
                    <a:bodyPr/>
                    <a:lstStyle/>
                    <a:p>
                      <a:pPr algn="ctr" fontAlgn="ctr"/>
                      <a:r>
                        <a:rPr lang="en-US" sz="1300" b="0" i="0" u="none" strike="noStrike">
                          <a:solidFill>
                            <a:srgbClr val="000000"/>
                          </a:solidFill>
                          <a:effectLst/>
                          <a:latin typeface="Times New Roman"/>
                        </a:rPr>
                        <a:t>Reliability 5</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1" i="0" u="none" strike="noStrike" dirty="0">
                          <a:solidFill>
                            <a:srgbClr val="FF0000"/>
                          </a:solidFill>
                          <a:effectLst/>
                          <a:latin typeface="Times New Roman"/>
                        </a:rPr>
                        <a:t>-0.15</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FF0000"/>
                          </a:solidFill>
                          <a:effectLst/>
                          <a:latin typeface="Times New Roman"/>
                        </a:rPr>
                        <a:t>-0.12</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000000"/>
                          </a:solidFill>
                          <a:effectLst/>
                          <a:latin typeface="Times New Roman"/>
                        </a:rPr>
                        <a:t>0.07</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FF0000"/>
                          </a:solidFill>
                          <a:effectLst/>
                          <a:latin typeface="Times New Roman"/>
                        </a:rPr>
                        <a:t>-0.08</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FF0000"/>
                          </a:solidFill>
                          <a:effectLst/>
                          <a:latin typeface="Times New Roman"/>
                        </a:rPr>
                        <a:t>-0.07</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000000"/>
                          </a:solidFill>
                          <a:effectLst/>
                          <a:latin typeface="Times New Roman"/>
                        </a:rPr>
                        <a:t>0.76</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0" i="0" u="none" strike="noStrike">
                          <a:solidFill>
                            <a:srgbClr val="000000"/>
                          </a:solidFill>
                          <a:effectLst/>
                          <a:latin typeface="Times New Roman"/>
                        </a:rPr>
                        <a:t>0.01</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94317">
                <a:tc rowSpan="5">
                  <a:txBody>
                    <a:bodyPr/>
                    <a:lstStyle/>
                    <a:p>
                      <a:pPr algn="ctr" fontAlgn="ctr"/>
                      <a:r>
                        <a:rPr lang="en-US" sz="1300" b="0" i="0" u="none" strike="noStrike" dirty="0">
                          <a:solidFill>
                            <a:srgbClr val="000000"/>
                          </a:solidFill>
                          <a:effectLst/>
                          <a:latin typeface="Times New Roman"/>
                        </a:rPr>
                        <a:t>Empathy</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a:solidFill>
                            <a:srgbClr val="000000"/>
                          </a:solidFill>
                          <a:effectLst/>
                          <a:latin typeface="Times New Roman"/>
                        </a:rPr>
                        <a:t>Empathy 1</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1" i="0" u="none" strike="noStrike">
                          <a:solidFill>
                            <a:srgbClr val="000000"/>
                          </a:solidFill>
                          <a:effectLst/>
                          <a:latin typeface="Times New Roman"/>
                        </a:rPr>
                        <a:t>0.4</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a:solidFill>
                            <a:srgbClr val="000000"/>
                          </a:solidFill>
                          <a:effectLst/>
                          <a:latin typeface="Times New Roman"/>
                        </a:rPr>
                        <a:t>0.13</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a:solidFill>
                            <a:srgbClr val="000000"/>
                          </a:solidFill>
                          <a:effectLst/>
                          <a:latin typeface="Times New Roman"/>
                        </a:rPr>
                        <a:t>0.24</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000000"/>
                          </a:solidFill>
                          <a:effectLst/>
                          <a:latin typeface="Times New Roman"/>
                        </a:rPr>
                        <a:t>0.2</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000000"/>
                          </a:solidFill>
                          <a:effectLst/>
                          <a:latin typeface="Times New Roman"/>
                        </a:rPr>
                        <a:t>0.16</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000000"/>
                          </a:solidFill>
                          <a:effectLst/>
                          <a:latin typeface="Times New Roman"/>
                        </a:rPr>
                        <a:t>2.12</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000000"/>
                          </a:solidFill>
                          <a:effectLst/>
                          <a:latin typeface="Times New Roman"/>
                        </a:rPr>
                        <a:t>0.22</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extLst>
                  <a:ext uri="{0D108BD9-81ED-4DB2-BD59-A6C34878D82A}">
                    <a16:rowId xmlns:a16="http://schemas.microsoft.com/office/drawing/2014/main" val="10008"/>
                  </a:ext>
                </a:extLst>
              </a:tr>
              <a:tr h="194317">
                <a:tc vMerge="1">
                  <a:txBody>
                    <a:bodyPr/>
                    <a:lstStyle/>
                    <a:p>
                      <a:endParaRPr lang="en-US"/>
                    </a:p>
                  </a:txBody>
                  <a:tcPr/>
                </a:tc>
                <a:tc>
                  <a:txBody>
                    <a:bodyPr/>
                    <a:lstStyle/>
                    <a:p>
                      <a:pPr algn="ctr" fontAlgn="ctr"/>
                      <a:r>
                        <a:rPr lang="en-US" sz="1300" b="0" i="0" u="none" strike="noStrike">
                          <a:solidFill>
                            <a:srgbClr val="000000"/>
                          </a:solidFill>
                          <a:effectLst/>
                          <a:latin typeface="Times New Roman"/>
                        </a:rPr>
                        <a:t>Empathy 2</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1" i="0" u="none" strike="noStrike" dirty="0">
                          <a:solidFill>
                            <a:srgbClr val="FF0000"/>
                          </a:solidFill>
                          <a:effectLst/>
                          <a:latin typeface="Times New Roman"/>
                        </a:rPr>
                        <a:t>-0.24</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a:solidFill>
                            <a:srgbClr val="000000"/>
                          </a:solidFill>
                          <a:effectLst/>
                          <a:latin typeface="Times New Roman"/>
                        </a:rPr>
                        <a:t>0.13</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a:solidFill>
                            <a:srgbClr val="000000"/>
                          </a:solidFill>
                          <a:effectLst/>
                          <a:latin typeface="Times New Roman"/>
                        </a:rPr>
                        <a:t>0.11</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a:solidFill>
                            <a:srgbClr val="000000"/>
                          </a:solidFill>
                          <a:effectLst/>
                          <a:latin typeface="Times New Roman"/>
                        </a:rPr>
                        <a:t>0.13</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000000"/>
                          </a:solidFill>
                          <a:effectLst/>
                          <a:latin typeface="Times New Roman"/>
                        </a:rPr>
                        <a:t>0.01</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0" i="0" u="none" strike="noStrike">
                          <a:solidFill>
                            <a:srgbClr val="000000"/>
                          </a:solidFill>
                          <a:effectLst/>
                          <a:latin typeface="Times New Roman"/>
                        </a:rPr>
                        <a:t>0.34</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a:solidFill>
                            <a:srgbClr val="000000"/>
                          </a:solidFill>
                          <a:effectLst/>
                          <a:latin typeface="Times New Roman"/>
                        </a:rPr>
                        <a:t>-0.06</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94317">
                <a:tc vMerge="1">
                  <a:txBody>
                    <a:bodyPr/>
                    <a:lstStyle/>
                    <a:p>
                      <a:endParaRPr lang="en-US"/>
                    </a:p>
                  </a:txBody>
                  <a:tcPr/>
                </a:tc>
                <a:tc>
                  <a:txBody>
                    <a:bodyPr/>
                    <a:lstStyle/>
                    <a:p>
                      <a:pPr algn="ctr" fontAlgn="ctr"/>
                      <a:r>
                        <a:rPr lang="en-US" sz="1300" b="0" i="0" u="none" strike="noStrike">
                          <a:solidFill>
                            <a:srgbClr val="000000"/>
                          </a:solidFill>
                          <a:effectLst/>
                          <a:latin typeface="Times New Roman"/>
                        </a:rPr>
                        <a:t>Empathy 3</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1" i="0" u="none" strike="noStrike">
                          <a:solidFill>
                            <a:srgbClr val="000000"/>
                          </a:solidFill>
                          <a:effectLst/>
                          <a:latin typeface="Times New Roman"/>
                        </a:rPr>
                        <a:t>0.26</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FF0000"/>
                          </a:solidFill>
                          <a:effectLst/>
                          <a:latin typeface="Times New Roman"/>
                        </a:rPr>
                        <a:t>-0.25</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000000"/>
                          </a:solidFill>
                          <a:effectLst/>
                          <a:latin typeface="Times New Roman"/>
                        </a:rPr>
                        <a:t>0.07</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FF0000"/>
                          </a:solidFill>
                          <a:effectLst/>
                          <a:latin typeface="Times New Roman"/>
                        </a:rPr>
                        <a:t>-0.36</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000000"/>
                          </a:solidFill>
                          <a:effectLst/>
                          <a:latin typeface="Times New Roman"/>
                        </a:rPr>
                        <a:t>0.08</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0" i="0" u="none" strike="noStrike">
                          <a:solidFill>
                            <a:srgbClr val="000000"/>
                          </a:solidFill>
                          <a:effectLst/>
                          <a:latin typeface="Times New Roman"/>
                        </a:rPr>
                        <a:t>-0.09</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1" i="0" u="none" strike="noStrike" dirty="0">
                          <a:solidFill>
                            <a:srgbClr val="FF0000"/>
                          </a:solidFill>
                          <a:effectLst/>
                          <a:latin typeface="Times New Roman"/>
                        </a:rPr>
                        <a:t>-0.16</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extLst>
                  <a:ext uri="{0D108BD9-81ED-4DB2-BD59-A6C34878D82A}">
                    <a16:rowId xmlns:a16="http://schemas.microsoft.com/office/drawing/2014/main" val="10010"/>
                  </a:ext>
                </a:extLst>
              </a:tr>
              <a:tr h="194317">
                <a:tc vMerge="1">
                  <a:txBody>
                    <a:bodyPr/>
                    <a:lstStyle/>
                    <a:p>
                      <a:endParaRPr lang="en-US"/>
                    </a:p>
                  </a:txBody>
                  <a:tcPr/>
                </a:tc>
                <a:tc>
                  <a:txBody>
                    <a:bodyPr/>
                    <a:lstStyle/>
                    <a:p>
                      <a:pPr algn="ctr" fontAlgn="ctr"/>
                      <a:r>
                        <a:rPr lang="en-US" sz="1300" b="0" i="0" u="none" strike="noStrike">
                          <a:solidFill>
                            <a:srgbClr val="000000"/>
                          </a:solidFill>
                          <a:effectLst/>
                          <a:latin typeface="Times New Roman"/>
                        </a:rPr>
                        <a:t>Empathy 4</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1" i="0" u="none" strike="noStrike" dirty="0">
                          <a:solidFill>
                            <a:srgbClr val="FF0000"/>
                          </a:solidFill>
                          <a:effectLst/>
                          <a:latin typeface="Times New Roman"/>
                        </a:rPr>
                        <a:t>-0.22</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a:solidFill>
                            <a:srgbClr val="000000"/>
                          </a:solidFill>
                          <a:effectLst/>
                          <a:latin typeface="Times New Roman"/>
                        </a:rPr>
                        <a:t>0.14</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a:solidFill>
                            <a:srgbClr val="000000"/>
                          </a:solidFill>
                          <a:effectLst/>
                          <a:latin typeface="Times New Roman"/>
                        </a:rPr>
                        <a:t>0.15</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a:solidFill>
                            <a:srgbClr val="000000"/>
                          </a:solidFill>
                          <a:effectLst/>
                          <a:latin typeface="Times New Roman"/>
                        </a:rPr>
                        <a:t>0.05</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000000"/>
                          </a:solidFill>
                          <a:effectLst/>
                          <a:latin typeface="Times New Roman"/>
                        </a:rPr>
                        <a:t>0.15</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000000"/>
                          </a:solidFill>
                          <a:effectLst/>
                          <a:latin typeface="Times New Roman"/>
                        </a:rPr>
                        <a:t>2.3</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0" i="0" u="none" strike="noStrike">
                          <a:solidFill>
                            <a:srgbClr val="000000"/>
                          </a:solidFill>
                          <a:effectLst/>
                          <a:latin typeface="Times New Roman"/>
                        </a:rPr>
                        <a:t>0.17</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94317">
                <a:tc vMerge="1">
                  <a:txBody>
                    <a:bodyPr/>
                    <a:lstStyle/>
                    <a:p>
                      <a:endParaRPr lang="en-US"/>
                    </a:p>
                  </a:txBody>
                  <a:tcPr/>
                </a:tc>
                <a:tc>
                  <a:txBody>
                    <a:bodyPr/>
                    <a:lstStyle/>
                    <a:p>
                      <a:pPr algn="ctr" fontAlgn="ctr"/>
                      <a:r>
                        <a:rPr lang="en-US" sz="1300" b="0" i="0" u="none" strike="noStrike">
                          <a:solidFill>
                            <a:srgbClr val="000000"/>
                          </a:solidFill>
                          <a:effectLst/>
                          <a:latin typeface="Times New Roman"/>
                        </a:rPr>
                        <a:t>Empathy 5</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1" i="0" u="none" strike="noStrike" dirty="0">
                          <a:solidFill>
                            <a:srgbClr val="000000"/>
                          </a:solidFill>
                          <a:effectLst/>
                          <a:latin typeface="Times New Roman"/>
                        </a:rPr>
                        <a:t>0.29</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000000"/>
                          </a:solidFill>
                          <a:effectLst/>
                          <a:latin typeface="Times New Roman"/>
                        </a:rPr>
                        <a:t>0.22</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FF0000"/>
                          </a:solidFill>
                          <a:effectLst/>
                          <a:latin typeface="Times New Roman"/>
                        </a:rPr>
                        <a:t>-0.44</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000000"/>
                          </a:solidFill>
                          <a:effectLst/>
                          <a:latin typeface="Times New Roman"/>
                        </a:rPr>
                        <a:t>0.37</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0" i="0" u="none" strike="noStrike">
                          <a:solidFill>
                            <a:srgbClr val="000000"/>
                          </a:solidFill>
                          <a:effectLst/>
                          <a:latin typeface="Times New Roman"/>
                        </a:rPr>
                        <a:t>0</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1" i="0" u="none" strike="noStrike">
                          <a:solidFill>
                            <a:srgbClr val="000000"/>
                          </a:solidFill>
                          <a:effectLst/>
                          <a:latin typeface="Times New Roman"/>
                        </a:rPr>
                        <a:t>2.17</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000000"/>
                          </a:solidFill>
                          <a:effectLst/>
                          <a:latin typeface="Times New Roman"/>
                        </a:rPr>
                        <a:t>0.13</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extLst>
                  <a:ext uri="{0D108BD9-81ED-4DB2-BD59-A6C34878D82A}">
                    <a16:rowId xmlns:a16="http://schemas.microsoft.com/office/drawing/2014/main" val="10012"/>
                  </a:ext>
                </a:extLst>
              </a:tr>
              <a:tr h="194317">
                <a:tc rowSpan="4">
                  <a:txBody>
                    <a:bodyPr/>
                    <a:lstStyle/>
                    <a:p>
                      <a:pPr algn="ctr" fontAlgn="ctr"/>
                      <a:r>
                        <a:rPr lang="en-US" sz="1300" b="0" i="0" u="none" strike="noStrike" dirty="0">
                          <a:solidFill>
                            <a:srgbClr val="000000"/>
                          </a:solidFill>
                          <a:effectLst/>
                          <a:latin typeface="Times New Roman"/>
                        </a:rPr>
                        <a:t>Tangibles</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a:solidFill>
                            <a:srgbClr val="000000"/>
                          </a:solidFill>
                          <a:effectLst/>
                          <a:latin typeface="Times New Roman"/>
                        </a:rPr>
                        <a:t>Tangibles 1</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1" i="0" u="none" strike="noStrike">
                          <a:solidFill>
                            <a:srgbClr val="000000"/>
                          </a:solidFill>
                          <a:effectLst/>
                          <a:latin typeface="Times New Roman"/>
                        </a:rPr>
                        <a:t>0.11</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FF0000"/>
                          </a:solidFill>
                          <a:effectLst/>
                          <a:latin typeface="Times New Roman"/>
                        </a:rPr>
                        <a:t>-0.44</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a:solidFill>
                            <a:srgbClr val="000000"/>
                          </a:solidFill>
                          <a:effectLst/>
                          <a:latin typeface="Times New Roman"/>
                        </a:rPr>
                        <a:t>0.7</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FF0000"/>
                          </a:solidFill>
                          <a:effectLst/>
                          <a:latin typeface="Times New Roman"/>
                        </a:rPr>
                        <a:t>-0.29</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000000"/>
                          </a:solidFill>
                          <a:effectLst/>
                          <a:latin typeface="Times New Roman"/>
                        </a:rPr>
                        <a:t>0.19</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000000"/>
                          </a:solidFill>
                          <a:effectLst/>
                          <a:latin typeface="Times New Roman"/>
                        </a:rPr>
                        <a:t>3.82</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0" i="0" u="none" strike="noStrike" dirty="0">
                          <a:solidFill>
                            <a:srgbClr val="000000"/>
                          </a:solidFill>
                          <a:effectLst/>
                          <a:latin typeface="Times New Roman"/>
                        </a:rPr>
                        <a:t>0.01</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94317">
                <a:tc vMerge="1">
                  <a:txBody>
                    <a:bodyPr/>
                    <a:lstStyle/>
                    <a:p>
                      <a:endParaRPr lang="en-US"/>
                    </a:p>
                  </a:txBody>
                  <a:tcPr/>
                </a:tc>
                <a:tc>
                  <a:txBody>
                    <a:bodyPr/>
                    <a:lstStyle/>
                    <a:p>
                      <a:pPr algn="ctr" fontAlgn="ctr"/>
                      <a:r>
                        <a:rPr lang="en-US" sz="1300" b="0" i="0" u="none" strike="noStrike">
                          <a:solidFill>
                            <a:srgbClr val="000000"/>
                          </a:solidFill>
                          <a:effectLst/>
                          <a:latin typeface="Times New Roman"/>
                        </a:rPr>
                        <a:t>Tangibles 2</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1" i="0" u="none" strike="noStrike">
                          <a:solidFill>
                            <a:srgbClr val="000000"/>
                          </a:solidFill>
                          <a:effectLst/>
                          <a:latin typeface="Times New Roman"/>
                        </a:rPr>
                        <a:t>0.15</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a:solidFill>
                            <a:srgbClr val="000000"/>
                          </a:solidFill>
                          <a:effectLst/>
                          <a:latin typeface="Times New Roman"/>
                        </a:rPr>
                        <a:t>0.26</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FF0000"/>
                          </a:solidFill>
                          <a:effectLst/>
                          <a:latin typeface="Times New Roman"/>
                        </a:rPr>
                        <a:t>-0.93</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FF0000"/>
                          </a:solidFill>
                          <a:effectLst/>
                          <a:latin typeface="Times New Roman"/>
                        </a:rPr>
                        <a:t>-0.08</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FF0000"/>
                          </a:solidFill>
                          <a:effectLst/>
                          <a:latin typeface="Times New Roman"/>
                        </a:rPr>
                        <a:t>-0.4</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000000"/>
                          </a:solidFill>
                          <a:effectLst/>
                          <a:latin typeface="Times New Roman"/>
                        </a:rPr>
                        <a:t>0.93</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0" i="0" u="none" strike="noStrike">
                          <a:solidFill>
                            <a:srgbClr val="000000"/>
                          </a:solidFill>
                          <a:effectLst/>
                          <a:latin typeface="Times New Roman"/>
                        </a:rPr>
                        <a:t>0</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94317">
                <a:tc vMerge="1">
                  <a:txBody>
                    <a:bodyPr/>
                    <a:lstStyle/>
                    <a:p>
                      <a:endParaRPr lang="en-US"/>
                    </a:p>
                  </a:txBody>
                  <a:tcPr/>
                </a:tc>
                <a:tc>
                  <a:txBody>
                    <a:bodyPr/>
                    <a:lstStyle/>
                    <a:p>
                      <a:pPr algn="ctr" fontAlgn="ctr"/>
                      <a:r>
                        <a:rPr lang="en-US" sz="1300" b="0" i="0" u="none" strike="noStrike">
                          <a:solidFill>
                            <a:srgbClr val="000000"/>
                          </a:solidFill>
                          <a:effectLst/>
                          <a:latin typeface="Times New Roman"/>
                        </a:rPr>
                        <a:t>Tangibles 3</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1" i="0" u="none" strike="noStrike" dirty="0">
                          <a:solidFill>
                            <a:srgbClr val="FF0000"/>
                          </a:solidFill>
                          <a:effectLst/>
                          <a:latin typeface="Times New Roman"/>
                        </a:rPr>
                        <a:t>-0.09</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a:solidFill>
                            <a:srgbClr val="000000"/>
                          </a:solidFill>
                          <a:effectLst/>
                          <a:latin typeface="Times New Roman"/>
                        </a:rPr>
                        <a:t>0.2</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FF0000"/>
                          </a:solidFill>
                          <a:effectLst/>
                          <a:latin typeface="Times New Roman"/>
                        </a:rPr>
                        <a:t>-0.21</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000000"/>
                          </a:solidFill>
                          <a:effectLst/>
                          <a:latin typeface="Times New Roman"/>
                        </a:rPr>
                        <a:t>0.27</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FF0000"/>
                          </a:solidFill>
                          <a:effectLst/>
                          <a:latin typeface="Times New Roman"/>
                        </a:rPr>
                        <a:t>-0.08</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000000"/>
                          </a:solidFill>
                          <a:effectLst/>
                          <a:latin typeface="Times New Roman"/>
                        </a:rPr>
                        <a:t>0.66</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000000"/>
                          </a:solidFill>
                          <a:effectLst/>
                          <a:latin typeface="Times New Roman"/>
                        </a:rPr>
                        <a:t>0.19</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extLst>
                  <a:ext uri="{0D108BD9-81ED-4DB2-BD59-A6C34878D82A}">
                    <a16:rowId xmlns:a16="http://schemas.microsoft.com/office/drawing/2014/main" val="10015"/>
                  </a:ext>
                </a:extLst>
              </a:tr>
              <a:tr h="194317">
                <a:tc vMerge="1">
                  <a:txBody>
                    <a:bodyPr/>
                    <a:lstStyle/>
                    <a:p>
                      <a:endParaRPr lang="en-US"/>
                    </a:p>
                  </a:txBody>
                  <a:tcPr/>
                </a:tc>
                <a:tc>
                  <a:txBody>
                    <a:bodyPr/>
                    <a:lstStyle/>
                    <a:p>
                      <a:pPr algn="ctr" fontAlgn="ctr"/>
                      <a:r>
                        <a:rPr lang="en-US" sz="1300" b="0" i="0" u="none" strike="noStrike">
                          <a:solidFill>
                            <a:srgbClr val="000000"/>
                          </a:solidFill>
                          <a:effectLst/>
                          <a:latin typeface="Times New Roman"/>
                        </a:rPr>
                        <a:t>Tangibles 4</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1" i="0" u="none" strike="noStrike" dirty="0">
                          <a:solidFill>
                            <a:srgbClr val="FF0000"/>
                          </a:solidFill>
                          <a:effectLst/>
                          <a:latin typeface="Times New Roman"/>
                        </a:rPr>
                        <a:t>-0.24</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000000"/>
                          </a:solidFill>
                          <a:effectLst/>
                          <a:latin typeface="Times New Roman"/>
                        </a:rPr>
                        <a:t>0.43</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0" i="0" u="none" strike="noStrike">
                          <a:solidFill>
                            <a:srgbClr val="000000"/>
                          </a:solidFill>
                          <a:effectLst/>
                          <a:latin typeface="Times New Roman"/>
                        </a:rPr>
                        <a:t>0</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1" i="0" u="none" strike="noStrike" dirty="0">
                          <a:solidFill>
                            <a:srgbClr val="000000"/>
                          </a:solidFill>
                          <a:effectLst/>
                          <a:latin typeface="Times New Roman"/>
                        </a:rPr>
                        <a:t>0.52</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000000"/>
                          </a:solidFill>
                          <a:effectLst/>
                          <a:latin typeface="Times New Roman"/>
                        </a:rPr>
                        <a:t>0.36</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000000"/>
                          </a:solidFill>
                          <a:effectLst/>
                          <a:latin typeface="Times New Roman"/>
                        </a:rPr>
                        <a:t>1.56</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FF0000"/>
                          </a:solidFill>
                          <a:effectLst/>
                          <a:latin typeface="Times New Roman"/>
                        </a:rPr>
                        <a:t>-1.07</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extLst>
                  <a:ext uri="{0D108BD9-81ED-4DB2-BD59-A6C34878D82A}">
                    <a16:rowId xmlns:a16="http://schemas.microsoft.com/office/drawing/2014/main" val="10016"/>
                  </a:ext>
                </a:extLst>
              </a:tr>
              <a:tr h="194317">
                <a:tc rowSpan="4">
                  <a:txBody>
                    <a:bodyPr/>
                    <a:lstStyle/>
                    <a:p>
                      <a:pPr algn="ctr" fontAlgn="ctr"/>
                      <a:r>
                        <a:rPr lang="en-US" sz="1300" b="0" i="0" u="none" strike="noStrike" dirty="0">
                          <a:solidFill>
                            <a:srgbClr val="000000"/>
                          </a:solidFill>
                          <a:effectLst/>
                          <a:latin typeface="Times New Roman"/>
                        </a:rPr>
                        <a:t>Responsiveness</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a:solidFill>
                            <a:srgbClr val="000000"/>
                          </a:solidFill>
                          <a:effectLst/>
                          <a:latin typeface="Times New Roman"/>
                        </a:rPr>
                        <a:t>Responsiveness 1</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1" i="0" u="none" strike="noStrike" dirty="0">
                          <a:solidFill>
                            <a:srgbClr val="FF0000"/>
                          </a:solidFill>
                          <a:effectLst/>
                          <a:latin typeface="Times New Roman"/>
                        </a:rPr>
                        <a:t>-0.56</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000000"/>
                          </a:solidFill>
                          <a:effectLst/>
                          <a:latin typeface="Times New Roman"/>
                        </a:rPr>
                        <a:t>0.19</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FF0000"/>
                          </a:solidFill>
                          <a:effectLst/>
                          <a:latin typeface="Times New Roman"/>
                        </a:rPr>
                        <a:t>-0.27</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0" i="0" u="none" strike="noStrike">
                          <a:solidFill>
                            <a:srgbClr val="000000"/>
                          </a:solidFill>
                          <a:effectLst/>
                          <a:latin typeface="Times New Roman"/>
                        </a:rPr>
                        <a:t>0</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1" i="0" u="none" strike="noStrike" dirty="0">
                          <a:solidFill>
                            <a:srgbClr val="000000"/>
                          </a:solidFill>
                          <a:effectLst/>
                          <a:latin typeface="Times New Roman"/>
                        </a:rPr>
                        <a:t>0.28</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0" i="0" u="none" strike="noStrike">
                          <a:solidFill>
                            <a:srgbClr val="000000"/>
                          </a:solidFill>
                          <a:effectLst/>
                          <a:latin typeface="Times New Roman"/>
                        </a:rPr>
                        <a:t>0.31</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1" i="0" u="none" strike="noStrike" dirty="0">
                          <a:solidFill>
                            <a:srgbClr val="000000"/>
                          </a:solidFill>
                          <a:effectLst/>
                          <a:latin typeface="Times New Roman"/>
                        </a:rPr>
                        <a:t>0.63</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extLst>
                  <a:ext uri="{0D108BD9-81ED-4DB2-BD59-A6C34878D82A}">
                    <a16:rowId xmlns:a16="http://schemas.microsoft.com/office/drawing/2014/main" val="10017"/>
                  </a:ext>
                </a:extLst>
              </a:tr>
              <a:tr h="194317">
                <a:tc vMerge="1">
                  <a:txBody>
                    <a:bodyPr/>
                    <a:lstStyle/>
                    <a:p>
                      <a:endParaRPr lang="en-US"/>
                    </a:p>
                  </a:txBody>
                  <a:tcPr/>
                </a:tc>
                <a:tc>
                  <a:txBody>
                    <a:bodyPr/>
                    <a:lstStyle/>
                    <a:p>
                      <a:pPr algn="ctr" fontAlgn="ctr"/>
                      <a:r>
                        <a:rPr lang="en-US" sz="1300" b="0" i="0" u="none" strike="noStrike">
                          <a:solidFill>
                            <a:srgbClr val="000000"/>
                          </a:solidFill>
                          <a:effectLst/>
                          <a:latin typeface="Times New Roman"/>
                        </a:rPr>
                        <a:t>Responsiveness 2</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1" i="0" u="none" strike="noStrike" dirty="0">
                          <a:solidFill>
                            <a:srgbClr val="FF0000"/>
                          </a:solidFill>
                          <a:effectLst/>
                          <a:latin typeface="Times New Roman"/>
                        </a:rPr>
                        <a:t>-0.21</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a:solidFill>
                            <a:srgbClr val="000000"/>
                          </a:solidFill>
                          <a:effectLst/>
                          <a:latin typeface="Times New Roman"/>
                        </a:rPr>
                        <a:t>0.01</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000000"/>
                          </a:solidFill>
                          <a:effectLst/>
                          <a:latin typeface="Times New Roman"/>
                        </a:rPr>
                        <a:t>0.59</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FF0000"/>
                          </a:solidFill>
                          <a:effectLst/>
                          <a:latin typeface="Times New Roman"/>
                        </a:rPr>
                        <a:t>-0.7</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000000"/>
                          </a:solidFill>
                          <a:effectLst/>
                          <a:latin typeface="Times New Roman"/>
                        </a:rPr>
                        <a:t>0.07</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0" i="0" u="none" strike="noStrike">
                          <a:solidFill>
                            <a:srgbClr val="000000"/>
                          </a:solidFill>
                          <a:effectLst/>
                          <a:latin typeface="Times New Roman"/>
                        </a:rPr>
                        <a:t>-1.16</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1" i="0" u="none" strike="noStrike" dirty="0">
                          <a:solidFill>
                            <a:srgbClr val="000000"/>
                          </a:solidFill>
                          <a:effectLst/>
                          <a:latin typeface="Times New Roman"/>
                        </a:rPr>
                        <a:t>0.15</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extLst>
                  <a:ext uri="{0D108BD9-81ED-4DB2-BD59-A6C34878D82A}">
                    <a16:rowId xmlns:a16="http://schemas.microsoft.com/office/drawing/2014/main" val="10018"/>
                  </a:ext>
                </a:extLst>
              </a:tr>
              <a:tr h="194317">
                <a:tc vMerge="1">
                  <a:txBody>
                    <a:bodyPr/>
                    <a:lstStyle/>
                    <a:p>
                      <a:endParaRPr lang="en-US"/>
                    </a:p>
                  </a:txBody>
                  <a:tcPr/>
                </a:tc>
                <a:tc>
                  <a:txBody>
                    <a:bodyPr/>
                    <a:lstStyle/>
                    <a:p>
                      <a:pPr algn="ctr" fontAlgn="ctr"/>
                      <a:r>
                        <a:rPr lang="en-US" sz="1300" b="0" i="0" u="none" strike="noStrike">
                          <a:solidFill>
                            <a:srgbClr val="000000"/>
                          </a:solidFill>
                          <a:effectLst/>
                          <a:latin typeface="Times New Roman"/>
                        </a:rPr>
                        <a:t>Responsiveness 3</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1" i="0" u="none" strike="noStrike">
                          <a:solidFill>
                            <a:srgbClr val="000000"/>
                          </a:solidFill>
                          <a:effectLst/>
                          <a:latin typeface="Times New Roman"/>
                        </a:rPr>
                        <a:t>0.17</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FF0000"/>
                          </a:solidFill>
                          <a:effectLst/>
                          <a:latin typeface="Times New Roman"/>
                        </a:rPr>
                        <a:t>-0.2</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FF0000"/>
                          </a:solidFill>
                          <a:effectLst/>
                          <a:latin typeface="Times New Roman"/>
                        </a:rPr>
                        <a:t>-0.05</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FF0000"/>
                          </a:solidFill>
                          <a:effectLst/>
                          <a:latin typeface="Times New Roman"/>
                        </a:rPr>
                        <a:t>-0.38</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FF0000"/>
                          </a:solidFill>
                          <a:effectLst/>
                          <a:latin typeface="Times New Roman"/>
                        </a:rPr>
                        <a:t>-0.09</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000000"/>
                          </a:solidFill>
                          <a:effectLst/>
                          <a:latin typeface="Times New Roman"/>
                        </a:rPr>
                        <a:t>0.9</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000000"/>
                          </a:solidFill>
                          <a:effectLst/>
                          <a:latin typeface="Times New Roman"/>
                        </a:rPr>
                        <a:t>0.43</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extLst>
                  <a:ext uri="{0D108BD9-81ED-4DB2-BD59-A6C34878D82A}">
                    <a16:rowId xmlns:a16="http://schemas.microsoft.com/office/drawing/2014/main" val="10019"/>
                  </a:ext>
                </a:extLst>
              </a:tr>
              <a:tr h="194317">
                <a:tc vMerge="1">
                  <a:txBody>
                    <a:bodyPr/>
                    <a:lstStyle/>
                    <a:p>
                      <a:endParaRPr lang="en-US"/>
                    </a:p>
                  </a:txBody>
                  <a:tcPr/>
                </a:tc>
                <a:tc>
                  <a:txBody>
                    <a:bodyPr/>
                    <a:lstStyle/>
                    <a:p>
                      <a:pPr algn="ctr" fontAlgn="ctr"/>
                      <a:r>
                        <a:rPr lang="en-US" sz="1300" b="0" i="0" u="none" strike="noStrike">
                          <a:solidFill>
                            <a:srgbClr val="000000"/>
                          </a:solidFill>
                          <a:effectLst/>
                          <a:latin typeface="Times New Roman"/>
                        </a:rPr>
                        <a:t>Responsiveness 4</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1" i="0" u="none" strike="noStrike" dirty="0">
                          <a:solidFill>
                            <a:srgbClr val="000000"/>
                          </a:solidFill>
                          <a:effectLst/>
                          <a:latin typeface="Times New Roman"/>
                        </a:rPr>
                        <a:t>0.07</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0" i="0" u="none" strike="noStrike">
                          <a:solidFill>
                            <a:srgbClr val="000000"/>
                          </a:solidFill>
                          <a:effectLst/>
                          <a:latin typeface="Times New Roman"/>
                        </a:rPr>
                        <a:t>0.01</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1" i="0" u="none" strike="noStrike" dirty="0">
                          <a:solidFill>
                            <a:srgbClr val="000000"/>
                          </a:solidFill>
                          <a:effectLst/>
                          <a:latin typeface="Times New Roman"/>
                        </a:rPr>
                        <a:t>0.24</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a:solidFill>
                            <a:srgbClr val="000000"/>
                          </a:solidFill>
                          <a:effectLst/>
                          <a:latin typeface="Times New Roman"/>
                        </a:rPr>
                        <a:t>0.41</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000000"/>
                          </a:solidFill>
                          <a:effectLst/>
                          <a:latin typeface="Times New Roman"/>
                        </a:rPr>
                        <a:t>0.09</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0" i="0" u="none" strike="noStrike">
                          <a:solidFill>
                            <a:srgbClr val="000000"/>
                          </a:solidFill>
                          <a:effectLst/>
                          <a:latin typeface="Times New Roman"/>
                        </a:rPr>
                        <a:t>-0.9</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a:solidFill>
                            <a:srgbClr val="000000"/>
                          </a:solidFill>
                          <a:effectLst/>
                          <a:latin typeface="Times New Roman"/>
                        </a:rPr>
                        <a:t>-0.07</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94317">
                <a:tc rowSpan="4">
                  <a:txBody>
                    <a:bodyPr/>
                    <a:lstStyle/>
                    <a:p>
                      <a:pPr algn="ctr" fontAlgn="ctr"/>
                      <a:r>
                        <a:rPr lang="en-US" sz="1300" b="0" i="0" u="none" strike="noStrike" dirty="0">
                          <a:solidFill>
                            <a:srgbClr val="000000"/>
                          </a:solidFill>
                          <a:effectLst/>
                          <a:latin typeface="Times New Roman"/>
                        </a:rPr>
                        <a:t>Assurance</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a:solidFill>
                            <a:srgbClr val="000000"/>
                          </a:solidFill>
                          <a:effectLst/>
                          <a:latin typeface="Times New Roman"/>
                        </a:rPr>
                        <a:t>Assurance 1</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0" i="0" u="none" strike="noStrike">
                          <a:solidFill>
                            <a:srgbClr val="000000"/>
                          </a:solidFill>
                          <a:effectLst/>
                          <a:latin typeface="Times New Roman"/>
                        </a:rPr>
                        <a:t>0</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1" i="0" u="none" strike="noStrike" dirty="0">
                          <a:solidFill>
                            <a:srgbClr val="000000"/>
                          </a:solidFill>
                          <a:effectLst/>
                          <a:latin typeface="Times New Roman"/>
                        </a:rPr>
                        <a:t>0.24</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FF0000"/>
                          </a:solidFill>
                          <a:effectLst/>
                          <a:latin typeface="Times New Roman"/>
                        </a:rPr>
                        <a:t>-0.13</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000000"/>
                          </a:solidFill>
                          <a:effectLst/>
                          <a:latin typeface="Times New Roman"/>
                        </a:rPr>
                        <a:t>0.23</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FF0000"/>
                          </a:solidFill>
                          <a:effectLst/>
                          <a:latin typeface="Times New Roman"/>
                        </a:rPr>
                        <a:t>-0.15</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000000"/>
                          </a:solidFill>
                          <a:effectLst/>
                          <a:latin typeface="Times New Roman"/>
                        </a:rPr>
                        <a:t>1.19</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0" i="0" u="none" strike="noStrike">
                          <a:solidFill>
                            <a:srgbClr val="000000"/>
                          </a:solidFill>
                          <a:effectLst/>
                          <a:latin typeface="Times New Roman"/>
                        </a:rPr>
                        <a:t>0.02</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194317">
                <a:tc vMerge="1">
                  <a:txBody>
                    <a:bodyPr/>
                    <a:lstStyle/>
                    <a:p>
                      <a:endParaRPr lang="en-US"/>
                    </a:p>
                  </a:txBody>
                  <a:tcPr/>
                </a:tc>
                <a:tc>
                  <a:txBody>
                    <a:bodyPr/>
                    <a:lstStyle/>
                    <a:p>
                      <a:pPr algn="ctr" fontAlgn="ctr"/>
                      <a:r>
                        <a:rPr lang="en-US" sz="1300" b="0" i="0" u="none" strike="noStrike">
                          <a:solidFill>
                            <a:srgbClr val="000000"/>
                          </a:solidFill>
                          <a:effectLst/>
                          <a:latin typeface="Times New Roman"/>
                        </a:rPr>
                        <a:t>Assurance 2</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1" i="0" u="none" strike="noStrike" dirty="0">
                          <a:solidFill>
                            <a:srgbClr val="000000"/>
                          </a:solidFill>
                          <a:effectLst/>
                          <a:latin typeface="Times New Roman"/>
                        </a:rPr>
                        <a:t>0.51</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000000"/>
                          </a:solidFill>
                          <a:effectLst/>
                          <a:latin typeface="Times New Roman"/>
                        </a:rPr>
                        <a:t>0.41</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a:solidFill>
                            <a:srgbClr val="000000"/>
                          </a:solidFill>
                          <a:effectLst/>
                          <a:latin typeface="Times New Roman"/>
                        </a:rPr>
                        <a:t>0.23</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FF0000"/>
                          </a:solidFill>
                          <a:effectLst/>
                          <a:latin typeface="Times New Roman"/>
                        </a:rPr>
                        <a:t>-0.12</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000000"/>
                          </a:solidFill>
                          <a:effectLst/>
                          <a:latin typeface="Times New Roman"/>
                        </a:rPr>
                        <a:t>0.96</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000000"/>
                          </a:solidFill>
                          <a:effectLst/>
                          <a:latin typeface="Times New Roman"/>
                        </a:rPr>
                        <a:t>2</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0" i="0" u="none" strike="noStrike">
                          <a:solidFill>
                            <a:srgbClr val="000000"/>
                          </a:solidFill>
                          <a:effectLst/>
                          <a:latin typeface="Times New Roman"/>
                        </a:rPr>
                        <a:t>-0.07</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194317">
                <a:tc vMerge="1">
                  <a:txBody>
                    <a:bodyPr/>
                    <a:lstStyle/>
                    <a:p>
                      <a:endParaRPr lang="en-US"/>
                    </a:p>
                  </a:txBody>
                  <a:tcPr/>
                </a:tc>
                <a:tc>
                  <a:txBody>
                    <a:bodyPr/>
                    <a:lstStyle/>
                    <a:p>
                      <a:pPr algn="ctr" fontAlgn="ctr"/>
                      <a:r>
                        <a:rPr lang="en-US" sz="1300" b="0" i="0" u="none" strike="noStrike">
                          <a:solidFill>
                            <a:srgbClr val="000000"/>
                          </a:solidFill>
                          <a:effectLst/>
                          <a:latin typeface="Times New Roman"/>
                        </a:rPr>
                        <a:t>Assurance 3</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1" i="0" u="none" strike="noStrike" dirty="0">
                          <a:solidFill>
                            <a:srgbClr val="FF0000"/>
                          </a:solidFill>
                          <a:effectLst/>
                          <a:latin typeface="Times New Roman"/>
                        </a:rPr>
                        <a:t>-0.41</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FF0000"/>
                          </a:solidFill>
                          <a:effectLst/>
                          <a:latin typeface="Times New Roman"/>
                        </a:rPr>
                        <a:t>-0.44</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FF0000"/>
                          </a:solidFill>
                          <a:effectLst/>
                          <a:latin typeface="Times New Roman"/>
                        </a:rPr>
                        <a:t>-0.19</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000000"/>
                          </a:solidFill>
                          <a:effectLst/>
                          <a:latin typeface="Times New Roman"/>
                        </a:rPr>
                        <a:t>0.07</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000000"/>
                          </a:solidFill>
                          <a:effectLst/>
                          <a:latin typeface="Times New Roman"/>
                        </a:rPr>
                        <a:t>0.2</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000000"/>
                          </a:solidFill>
                          <a:effectLst/>
                          <a:latin typeface="Times New Roman"/>
                        </a:rPr>
                        <a:t>1.75</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0" i="0" u="none" strike="noStrike" dirty="0">
                          <a:solidFill>
                            <a:srgbClr val="000000"/>
                          </a:solidFill>
                          <a:effectLst/>
                          <a:latin typeface="Times New Roman"/>
                        </a:rPr>
                        <a:t>0.01</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194317">
                <a:tc vMerge="1">
                  <a:txBody>
                    <a:bodyPr/>
                    <a:lstStyle/>
                    <a:p>
                      <a:endParaRPr lang="en-US"/>
                    </a:p>
                  </a:txBody>
                  <a:tcPr/>
                </a:tc>
                <a:tc>
                  <a:txBody>
                    <a:bodyPr/>
                    <a:lstStyle/>
                    <a:p>
                      <a:pPr algn="ctr" fontAlgn="ctr"/>
                      <a:r>
                        <a:rPr lang="en-US" sz="1300" b="0" i="0" u="none" strike="noStrike">
                          <a:solidFill>
                            <a:srgbClr val="000000"/>
                          </a:solidFill>
                          <a:effectLst/>
                          <a:latin typeface="Times New Roman"/>
                        </a:rPr>
                        <a:t>Assurance 4</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300" b="1" i="0" u="none" strike="noStrike" dirty="0">
                          <a:solidFill>
                            <a:srgbClr val="000000"/>
                          </a:solidFill>
                          <a:effectLst/>
                          <a:latin typeface="Times New Roman"/>
                        </a:rPr>
                        <a:t>0.46</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000000"/>
                          </a:solidFill>
                          <a:effectLst/>
                          <a:latin typeface="Times New Roman"/>
                        </a:rPr>
                        <a:t>0.39</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a:solidFill>
                            <a:srgbClr val="000000"/>
                          </a:solidFill>
                          <a:effectLst/>
                          <a:latin typeface="Times New Roman"/>
                        </a:rPr>
                        <a:t>0.37</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000000"/>
                          </a:solidFill>
                          <a:effectLst/>
                          <a:latin typeface="Times New Roman"/>
                        </a:rPr>
                        <a:t>0.23</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FF0000"/>
                          </a:solidFill>
                          <a:effectLst/>
                          <a:latin typeface="Times New Roman"/>
                        </a:rPr>
                        <a:t>-0.05</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000000"/>
                          </a:solidFill>
                          <a:effectLst/>
                          <a:latin typeface="Times New Roman"/>
                        </a:rPr>
                        <a:t>2.45</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ctr"/>
                      <a:r>
                        <a:rPr lang="en-US" sz="1300" b="1" i="0" u="none" strike="noStrike" dirty="0">
                          <a:solidFill>
                            <a:srgbClr val="000000"/>
                          </a:solidFill>
                          <a:effectLst/>
                          <a:latin typeface="Times New Roman"/>
                        </a:rPr>
                        <a:t>0.19</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extLst>
                  <a:ext uri="{0D108BD9-81ED-4DB2-BD59-A6C34878D82A}">
                    <a16:rowId xmlns:a16="http://schemas.microsoft.com/office/drawing/2014/main" val="10024"/>
                  </a:ext>
                </a:extLst>
              </a:tr>
              <a:tr h="349770">
                <a:tc>
                  <a:txBody>
                    <a:bodyPr/>
                    <a:lstStyle/>
                    <a:p>
                      <a:pPr algn="ctr" fontAlgn="ctr"/>
                      <a:r>
                        <a:rPr lang="en-US" sz="1300" b="0" i="0" u="none" strike="noStrike" dirty="0">
                          <a:solidFill>
                            <a:srgbClr val="000000"/>
                          </a:solidFill>
                          <a:effectLst/>
                          <a:latin typeface="Times New Roman"/>
                        </a:rPr>
                        <a:t> </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300" b="1" i="0" u="none" strike="noStrike" dirty="0">
                          <a:solidFill>
                            <a:srgbClr val="000000"/>
                          </a:solidFill>
                          <a:effectLst/>
                          <a:latin typeface="Times New Roman"/>
                        </a:rPr>
                        <a:t>Mixture</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300" b="1" i="0" u="none" strike="noStrike" dirty="0">
                          <a:solidFill>
                            <a:srgbClr val="000000"/>
                          </a:solidFill>
                          <a:effectLst/>
                          <a:latin typeface="Times New Roman"/>
                        </a:rPr>
                        <a:t>24%</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300" b="1" i="0" u="none" strike="noStrike" dirty="0">
                          <a:solidFill>
                            <a:srgbClr val="000000"/>
                          </a:solidFill>
                          <a:effectLst/>
                          <a:latin typeface="Times New Roman"/>
                        </a:rPr>
                        <a:t>17%</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300" b="1" i="0" u="none" strike="noStrike" dirty="0">
                          <a:solidFill>
                            <a:srgbClr val="000000"/>
                          </a:solidFill>
                          <a:effectLst/>
                          <a:latin typeface="Times New Roman"/>
                        </a:rPr>
                        <a:t>21%</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300" b="1" i="0" u="none" strike="noStrike" dirty="0">
                          <a:solidFill>
                            <a:srgbClr val="000000"/>
                          </a:solidFill>
                          <a:effectLst/>
                          <a:latin typeface="Times New Roman"/>
                        </a:rPr>
                        <a:t>19%</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300" b="1" i="0" u="none" strike="noStrike" dirty="0">
                          <a:solidFill>
                            <a:srgbClr val="000000"/>
                          </a:solidFill>
                          <a:effectLst/>
                          <a:latin typeface="Times New Roman"/>
                        </a:rPr>
                        <a:t>20%</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300" b="1" i="0" u="none" strike="noStrike" dirty="0">
                          <a:solidFill>
                            <a:srgbClr val="000000"/>
                          </a:solidFill>
                          <a:effectLst/>
                          <a:latin typeface="Times New Roman"/>
                        </a:rPr>
                        <a:t>2%</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300" b="1" i="0" u="none" strike="noStrike" dirty="0">
                          <a:solidFill>
                            <a:srgbClr val="000000"/>
                          </a:solidFill>
                          <a:effectLst/>
                          <a:latin typeface="Times New Roman"/>
                        </a:rPr>
                        <a:t>98%</a:t>
                      </a:r>
                    </a:p>
                  </a:txBody>
                  <a:tcPr marL="8244" marR="8244" marT="82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25"/>
                  </a:ext>
                </a:extLst>
              </a:tr>
            </a:tbl>
          </a:graphicData>
        </a:graphic>
      </p:graphicFrame>
    </p:spTree>
    <p:extLst>
      <p:ext uri="{BB962C8B-B14F-4D97-AF65-F5344CB8AC3E}">
        <p14:creationId xmlns:p14="http://schemas.microsoft.com/office/powerpoint/2010/main" val="22892722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4648200"/>
            <a:ext cx="8458200" cy="1828800"/>
          </a:xfrm>
        </p:spPr>
        <p:txBody>
          <a:bodyPr>
            <a:normAutofit/>
          </a:bodyPr>
          <a:lstStyle/>
          <a:p>
            <a:r>
              <a:rPr lang="en-US" dirty="0">
                <a:solidFill>
                  <a:schemeClr val="tx1"/>
                </a:solidFill>
              </a:rPr>
              <a:t>K=2 of the Distinctive Factors Model has been selected (Note: Select higher LML value).</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E8A9E9-CABF-40EA-AD60-F59542DE86E2}" type="slidenum">
              <a:rPr kumimoji="0" lang="en-US" sz="1200" b="0" i="0" u="none" strike="noStrike" kern="1200" cap="none" spc="0" normalizeH="0" baseline="0" noProof="0" smtClean="0">
                <a:ln>
                  <a:noFill/>
                </a:ln>
                <a:solidFill>
                  <a:prstClr val="black"/>
                </a:solidFill>
                <a:effectLst/>
                <a:uLnTx/>
                <a:uFillTx/>
                <a:latin typeface="Georg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Georgia"/>
              <a:ea typeface="+mn-ea"/>
              <a:cs typeface="+mn-cs"/>
            </a:endParaRPr>
          </a:p>
        </p:txBody>
      </p:sp>
      <p:sp>
        <p:nvSpPr>
          <p:cNvPr id="4" name="Title 3"/>
          <p:cNvSpPr>
            <a:spLocks noGrp="1"/>
          </p:cNvSpPr>
          <p:nvPr>
            <p:ph type="title"/>
          </p:nvPr>
        </p:nvSpPr>
        <p:spPr>
          <a:xfrm>
            <a:off x="228599" y="285728"/>
            <a:ext cx="8839201" cy="1238272"/>
          </a:xfrm>
        </p:spPr>
        <p:txBody>
          <a:bodyPr>
            <a:noAutofit/>
          </a:bodyPr>
          <a:lstStyle/>
          <a:p>
            <a:r>
              <a:rPr lang="en-US" sz="3600" b="1" dirty="0">
                <a:effectLst/>
              </a:rPr>
              <a:t>The Proposed Models:</a:t>
            </a:r>
            <a:br>
              <a:rPr lang="en-US" sz="3600" b="1" dirty="0">
                <a:effectLst/>
              </a:rPr>
            </a:br>
            <a:r>
              <a:rPr lang="en-US" sz="3600" b="1" dirty="0">
                <a:effectLst/>
              </a:rPr>
              <a:t>Model Selection</a:t>
            </a:r>
          </a:p>
        </p:txBody>
      </p:sp>
      <p:graphicFrame>
        <p:nvGraphicFramePr>
          <p:cNvPr id="5" name="표 7"/>
          <p:cNvGraphicFramePr>
            <a:graphicFrameLocks noGrp="1"/>
          </p:cNvGraphicFramePr>
          <p:nvPr>
            <p:extLst/>
          </p:nvPr>
        </p:nvGraphicFramePr>
        <p:xfrm>
          <a:off x="609600" y="2057400"/>
          <a:ext cx="8077200" cy="2328672"/>
        </p:xfrm>
        <a:graphic>
          <a:graphicData uri="http://schemas.openxmlformats.org/drawingml/2006/table">
            <a:tbl>
              <a:tblPr firstRow="1" firstCol="1" bandRow="1">
                <a:tableStyleId>{69C7853C-536D-4A76-A0AE-DD22124D55A5}</a:tableStyleId>
              </a:tblPr>
              <a:tblGrid>
                <a:gridCol w="2979556">
                  <a:extLst>
                    <a:ext uri="{9D8B030D-6E8A-4147-A177-3AD203B41FA5}">
                      <a16:colId xmlns:a16="http://schemas.microsoft.com/office/drawing/2014/main" val="20000"/>
                    </a:ext>
                  </a:extLst>
                </a:gridCol>
                <a:gridCol w="990435">
                  <a:extLst>
                    <a:ext uri="{9D8B030D-6E8A-4147-A177-3AD203B41FA5}">
                      <a16:colId xmlns:a16="http://schemas.microsoft.com/office/drawing/2014/main" val="20001"/>
                    </a:ext>
                  </a:extLst>
                </a:gridCol>
                <a:gridCol w="990435">
                  <a:extLst>
                    <a:ext uri="{9D8B030D-6E8A-4147-A177-3AD203B41FA5}">
                      <a16:colId xmlns:a16="http://schemas.microsoft.com/office/drawing/2014/main" val="20002"/>
                    </a:ext>
                  </a:extLst>
                </a:gridCol>
                <a:gridCol w="990435">
                  <a:extLst>
                    <a:ext uri="{9D8B030D-6E8A-4147-A177-3AD203B41FA5}">
                      <a16:colId xmlns:a16="http://schemas.microsoft.com/office/drawing/2014/main" val="20003"/>
                    </a:ext>
                  </a:extLst>
                </a:gridCol>
                <a:gridCol w="990435">
                  <a:extLst>
                    <a:ext uri="{9D8B030D-6E8A-4147-A177-3AD203B41FA5}">
                      <a16:colId xmlns:a16="http://schemas.microsoft.com/office/drawing/2014/main" val="20004"/>
                    </a:ext>
                  </a:extLst>
                </a:gridCol>
                <a:gridCol w="1135904">
                  <a:extLst>
                    <a:ext uri="{9D8B030D-6E8A-4147-A177-3AD203B41FA5}">
                      <a16:colId xmlns:a16="http://schemas.microsoft.com/office/drawing/2014/main" val="20005"/>
                    </a:ext>
                  </a:extLst>
                </a:gridCol>
              </a:tblGrid>
              <a:tr h="441960">
                <a:tc>
                  <a:txBody>
                    <a:bodyPr/>
                    <a:lstStyle/>
                    <a:p>
                      <a:pPr marL="0" marR="0" algn="ctr">
                        <a:lnSpc>
                          <a:spcPct val="115000"/>
                        </a:lnSpc>
                        <a:spcBef>
                          <a:spcPts val="0"/>
                        </a:spcBef>
                        <a:spcAft>
                          <a:spcPts val="0"/>
                        </a:spcAft>
                      </a:pPr>
                      <a:r>
                        <a:rPr lang="en-US" sz="1600" dirty="0">
                          <a:solidFill>
                            <a:schemeClr val="tx1"/>
                          </a:solidFill>
                          <a:effectLst/>
                        </a:rPr>
                        <a:t>Log Marginal</a:t>
                      </a:r>
                      <a:r>
                        <a:rPr lang="en-US" sz="1600" baseline="0" dirty="0">
                          <a:solidFill>
                            <a:schemeClr val="tx1"/>
                          </a:solidFill>
                          <a:effectLst/>
                        </a:rPr>
                        <a:t> Likelihood</a:t>
                      </a:r>
                      <a:endParaRPr lang="en-US" sz="1400" dirty="0">
                        <a:solidFill>
                          <a:schemeClr val="tx1"/>
                        </a:solidFill>
                        <a:effectLst/>
                        <a:latin typeface="Calibri"/>
                        <a:ea typeface="Malgun Gothic"/>
                        <a:cs typeface="Times New Roman"/>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solidFill>
                            <a:schemeClr val="tx1"/>
                          </a:solidFill>
                          <a:effectLst/>
                        </a:rPr>
                        <a:t>K=1</a:t>
                      </a:r>
                      <a:endParaRPr lang="en-US" sz="1400" dirty="0">
                        <a:solidFill>
                          <a:schemeClr val="tx1"/>
                        </a:solidFill>
                        <a:effectLst/>
                        <a:latin typeface="Calibri"/>
                        <a:ea typeface="Malgun Gothic"/>
                        <a:cs typeface="Times New Roman"/>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solidFill>
                            <a:schemeClr val="tx1"/>
                          </a:solidFill>
                          <a:effectLst/>
                        </a:rPr>
                        <a:t>K=2</a:t>
                      </a:r>
                      <a:endParaRPr lang="en-US" sz="1400" dirty="0">
                        <a:solidFill>
                          <a:schemeClr val="tx1"/>
                        </a:solidFill>
                        <a:effectLst/>
                        <a:latin typeface="Calibri"/>
                        <a:ea typeface="Malgun Gothic"/>
                        <a:cs typeface="Times New Roman"/>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solidFill>
                            <a:schemeClr val="tx1"/>
                          </a:solidFill>
                          <a:effectLst/>
                        </a:rPr>
                        <a:t>K=3</a:t>
                      </a:r>
                      <a:endParaRPr lang="en-US" sz="1400" dirty="0">
                        <a:solidFill>
                          <a:schemeClr val="tx1"/>
                        </a:solidFill>
                        <a:effectLst/>
                        <a:latin typeface="Calibri"/>
                        <a:ea typeface="Malgun Gothic"/>
                        <a:cs typeface="Times New Roman"/>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solidFill>
                            <a:schemeClr val="tx1"/>
                          </a:solidFill>
                          <a:effectLst/>
                        </a:rPr>
                        <a:t>K=4</a:t>
                      </a:r>
                      <a:endParaRPr lang="en-US" sz="1400" dirty="0">
                        <a:solidFill>
                          <a:schemeClr val="tx1"/>
                        </a:solidFill>
                        <a:effectLst/>
                        <a:latin typeface="Calibri"/>
                        <a:ea typeface="Malgun Gothic"/>
                        <a:cs typeface="Times New Roman"/>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600" dirty="0">
                        <a:solidFill>
                          <a:schemeClr val="tx1"/>
                        </a:solidFill>
                        <a:effectLst/>
                      </a:endParaRPr>
                    </a:p>
                    <a:p>
                      <a:pPr marL="0" marR="0" algn="ctr">
                        <a:lnSpc>
                          <a:spcPct val="115000"/>
                        </a:lnSpc>
                        <a:spcBef>
                          <a:spcPts val="0"/>
                        </a:spcBef>
                        <a:spcAft>
                          <a:spcPts val="0"/>
                        </a:spcAft>
                      </a:pPr>
                      <a:r>
                        <a:rPr lang="en-US" sz="1600" dirty="0">
                          <a:solidFill>
                            <a:schemeClr val="tx1"/>
                          </a:solidFill>
                          <a:effectLst/>
                        </a:rPr>
                        <a:t>K=5</a:t>
                      </a:r>
                      <a:endParaRPr lang="en-US" sz="1400" dirty="0">
                        <a:solidFill>
                          <a:schemeClr val="tx1"/>
                        </a:solidFill>
                        <a:effectLst/>
                        <a:latin typeface="Calibri"/>
                        <a:ea typeface="Malgun Gothic"/>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41960">
                <a:tc>
                  <a:txBody>
                    <a:bodyPr/>
                    <a:lstStyle/>
                    <a:p>
                      <a:pPr marL="0" marR="0" algn="ctr">
                        <a:lnSpc>
                          <a:spcPct val="115000"/>
                        </a:lnSpc>
                        <a:spcBef>
                          <a:spcPts val="0"/>
                        </a:spcBef>
                        <a:spcAft>
                          <a:spcPts val="0"/>
                        </a:spcAft>
                      </a:pPr>
                      <a:r>
                        <a:rPr lang="en-US" sz="1600" b="0" dirty="0">
                          <a:effectLst/>
                        </a:rPr>
                        <a:t>Unconstrained Model</a:t>
                      </a:r>
                      <a:endParaRPr lang="en-US" sz="1400" b="0" dirty="0">
                        <a:effectLst/>
                        <a:latin typeface="Calibri"/>
                        <a:ea typeface="Malgun Gothic"/>
                        <a:cs typeface="Times New Roman"/>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effectLst/>
                        </a:rPr>
                        <a:t>-202.8</a:t>
                      </a:r>
                      <a:endParaRPr lang="en-US" sz="1400" dirty="0">
                        <a:effectLst/>
                        <a:latin typeface="Calibri"/>
                        <a:ea typeface="Malgun Gothic"/>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rtl="0" eaLnBrk="1" latinLnBrk="0" hangingPunct="1">
                        <a:lnSpc>
                          <a:spcPct val="115000"/>
                        </a:lnSpc>
                        <a:spcBef>
                          <a:spcPts val="0"/>
                        </a:spcBef>
                        <a:spcAft>
                          <a:spcPts val="0"/>
                        </a:spcAft>
                      </a:pPr>
                      <a:r>
                        <a:rPr kumimoji="0" lang="en-US" sz="1600" kern="1200" dirty="0">
                          <a:solidFill>
                            <a:schemeClr val="dk1"/>
                          </a:solidFill>
                          <a:effectLst/>
                          <a:latin typeface="+mn-lt"/>
                          <a:ea typeface="+mn-ea"/>
                          <a:cs typeface="+mn-cs"/>
                        </a:rPr>
                        <a:t>-179.4</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alpha val="40000"/>
                      </a:srgbClr>
                    </a:solidFill>
                  </a:tcPr>
                </a:tc>
                <a:tc>
                  <a:txBody>
                    <a:bodyPr/>
                    <a:lstStyle/>
                    <a:p>
                      <a:pPr marL="0" marR="0" algn="ctr" rtl="0" eaLnBrk="1" latinLnBrk="0" hangingPunct="1">
                        <a:lnSpc>
                          <a:spcPct val="115000"/>
                        </a:lnSpc>
                        <a:spcBef>
                          <a:spcPts val="0"/>
                        </a:spcBef>
                        <a:spcAft>
                          <a:spcPts val="0"/>
                        </a:spcAft>
                      </a:pPr>
                      <a:r>
                        <a:rPr kumimoji="0" lang="en-US" sz="1600" kern="1200" dirty="0">
                          <a:solidFill>
                            <a:schemeClr val="dk1"/>
                          </a:solidFill>
                          <a:effectLst/>
                          <a:latin typeface="+mn-lt"/>
                          <a:ea typeface="+mn-ea"/>
                          <a:cs typeface="+mn-cs"/>
                        </a:rPr>
                        <a:t>-307.0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rtl="0" eaLnBrk="1" latinLnBrk="0" hangingPunct="1">
                        <a:lnSpc>
                          <a:spcPct val="115000"/>
                        </a:lnSpc>
                        <a:spcBef>
                          <a:spcPts val="0"/>
                        </a:spcBef>
                        <a:spcAft>
                          <a:spcPts val="0"/>
                        </a:spcAft>
                      </a:pPr>
                      <a:r>
                        <a:rPr kumimoji="0" lang="en-US" sz="1600" kern="1200" dirty="0">
                          <a:solidFill>
                            <a:schemeClr val="dk1"/>
                          </a:solidFill>
                          <a:effectLst/>
                          <a:latin typeface="+mn-lt"/>
                          <a:ea typeface="+mn-ea"/>
                          <a:cs typeface="+mn-cs"/>
                        </a:rPr>
                        <a:t>-401.6</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rtl="0" eaLnBrk="1" latinLnBrk="0" hangingPunct="1">
                        <a:lnSpc>
                          <a:spcPct val="115000"/>
                        </a:lnSpc>
                        <a:spcBef>
                          <a:spcPts val="0"/>
                        </a:spcBef>
                        <a:spcAft>
                          <a:spcPts val="0"/>
                        </a:spcAft>
                      </a:pPr>
                      <a:r>
                        <a:rPr kumimoji="0" lang="en-US" sz="1600" kern="1200" dirty="0">
                          <a:solidFill>
                            <a:schemeClr val="dk1"/>
                          </a:solidFill>
                          <a:effectLst/>
                          <a:latin typeface="+mn-lt"/>
                          <a:ea typeface="+mn-ea"/>
                          <a:cs typeface="+mn-cs"/>
                        </a:rPr>
                        <a:t>-588.3</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1960">
                <a:tc>
                  <a:txBody>
                    <a:bodyPr/>
                    <a:lstStyle/>
                    <a:p>
                      <a:pPr marL="0" marR="0" algn="ctr">
                        <a:lnSpc>
                          <a:spcPct val="115000"/>
                        </a:lnSpc>
                        <a:spcBef>
                          <a:spcPts val="0"/>
                        </a:spcBef>
                        <a:spcAft>
                          <a:spcPts val="0"/>
                        </a:spcAft>
                      </a:pPr>
                      <a:r>
                        <a:rPr lang="en-US" sz="1600" b="0" dirty="0">
                          <a:effectLst/>
                        </a:rPr>
                        <a:t>Common Factors Model</a:t>
                      </a:r>
                      <a:endParaRPr lang="en-US" sz="1400" b="0" dirty="0">
                        <a:effectLst/>
                        <a:latin typeface="Calibri"/>
                        <a:ea typeface="Malgun Gothic"/>
                        <a:cs typeface="Times New Roman"/>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effectLst/>
                        </a:rPr>
                        <a:t>-244.3</a:t>
                      </a:r>
                      <a:endParaRPr lang="en-US" sz="1400" dirty="0">
                        <a:effectLst/>
                        <a:latin typeface="Calibri"/>
                        <a:ea typeface="Malgun Gothic"/>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rtl="0" eaLnBrk="1" latinLnBrk="0" hangingPunct="1">
                        <a:lnSpc>
                          <a:spcPct val="115000"/>
                        </a:lnSpc>
                        <a:spcBef>
                          <a:spcPts val="0"/>
                        </a:spcBef>
                        <a:spcAft>
                          <a:spcPts val="0"/>
                        </a:spcAft>
                      </a:pPr>
                      <a:r>
                        <a:rPr kumimoji="0" lang="en-US" sz="1600" kern="1200" dirty="0">
                          <a:solidFill>
                            <a:schemeClr val="dk1"/>
                          </a:solidFill>
                          <a:effectLst/>
                          <a:latin typeface="+mn-lt"/>
                          <a:ea typeface="+mn-ea"/>
                          <a:cs typeface="+mn-cs"/>
                        </a:rPr>
                        <a:t>-315.2</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rtl="0" eaLnBrk="1" latinLnBrk="0" hangingPunct="1">
                        <a:lnSpc>
                          <a:spcPct val="115000"/>
                        </a:lnSpc>
                        <a:spcBef>
                          <a:spcPts val="0"/>
                        </a:spcBef>
                        <a:spcAft>
                          <a:spcPts val="0"/>
                        </a:spcAft>
                      </a:pPr>
                      <a:r>
                        <a:rPr kumimoji="0" lang="en-US" sz="1600" kern="1200" dirty="0">
                          <a:solidFill>
                            <a:schemeClr val="dk1"/>
                          </a:solidFill>
                          <a:effectLst/>
                          <a:latin typeface="+mn-lt"/>
                          <a:ea typeface="+mn-ea"/>
                          <a:cs typeface="+mn-cs"/>
                        </a:rPr>
                        <a:t>-342.2</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rtl="0" eaLnBrk="1" latinLnBrk="0" hangingPunct="1">
                        <a:lnSpc>
                          <a:spcPct val="115000"/>
                        </a:lnSpc>
                        <a:spcBef>
                          <a:spcPts val="0"/>
                        </a:spcBef>
                        <a:spcAft>
                          <a:spcPts val="0"/>
                        </a:spcAft>
                      </a:pPr>
                      <a:r>
                        <a:rPr kumimoji="0" lang="en-US" sz="1600" kern="1200" dirty="0">
                          <a:solidFill>
                            <a:schemeClr val="dk1"/>
                          </a:solidFill>
                          <a:effectLst/>
                          <a:latin typeface="+mn-lt"/>
                          <a:ea typeface="+mn-ea"/>
                          <a:cs typeface="+mn-cs"/>
                        </a:rPr>
                        <a:t>-389.7</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rtl="0" eaLnBrk="1" latinLnBrk="0" hangingPunct="1">
                        <a:lnSpc>
                          <a:spcPct val="115000"/>
                        </a:lnSpc>
                        <a:spcBef>
                          <a:spcPts val="0"/>
                        </a:spcBef>
                        <a:spcAft>
                          <a:spcPts val="0"/>
                        </a:spcAft>
                      </a:pPr>
                      <a:r>
                        <a:rPr kumimoji="0" lang="en-US" sz="1600" kern="1200" dirty="0">
                          <a:solidFill>
                            <a:schemeClr val="dk1"/>
                          </a:solidFill>
                          <a:effectLst/>
                          <a:latin typeface="+mn-lt"/>
                          <a:ea typeface="+mn-ea"/>
                          <a:cs typeface="+mn-cs"/>
                        </a:rPr>
                        <a:t>-401.3</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1960">
                <a:tc>
                  <a:txBody>
                    <a:bodyPr/>
                    <a:lstStyle/>
                    <a:p>
                      <a:pPr marL="0" marR="0" algn="ctr">
                        <a:lnSpc>
                          <a:spcPct val="115000"/>
                        </a:lnSpc>
                        <a:spcBef>
                          <a:spcPts val="0"/>
                        </a:spcBef>
                        <a:spcAft>
                          <a:spcPts val="0"/>
                        </a:spcAft>
                      </a:pPr>
                      <a:r>
                        <a:rPr lang="en-US" sz="1600" b="0" dirty="0">
                          <a:effectLst/>
                        </a:rPr>
                        <a:t>Dimension</a:t>
                      </a:r>
                      <a:r>
                        <a:rPr lang="en-US" sz="1600" b="0" baseline="0" dirty="0">
                          <a:effectLst/>
                        </a:rPr>
                        <a:t> Constrained</a:t>
                      </a:r>
                      <a:endParaRPr lang="en-US" sz="1400" b="0" dirty="0">
                        <a:effectLst/>
                        <a:latin typeface="Calibri"/>
                        <a:ea typeface="Malgun Gothic"/>
                        <a:cs typeface="Times New Roman"/>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effectLst/>
                        </a:rPr>
                        <a:t>-282.9</a:t>
                      </a:r>
                      <a:endParaRPr lang="en-US" sz="1400" dirty="0">
                        <a:effectLst/>
                        <a:latin typeface="Calibri"/>
                        <a:ea typeface="Malgun Gothic"/>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alpha val="40000"/>
                      </a:srgbClr>
                    </a:solidFill>
                  </a:tcPr>
                </a:tc>
                <a:tc>
                  <a:txBody>
                    <a:bodyPr/>
                    <a:lstStyle/>
                    <a:p>
                      <a:pPr marL="0" marR="0" algn="ctr" rtl="0" eaLnBrk="1" latinLnBrk="0" hangingPunct="1">
                        <a:lnSpc>
                          <a:spcPct val="115000"/>
                        </a:lnSpc>
                        <a:spcBef>
                          <a:spcPts val="0"/>
                        </a:spcBef>
                        <a:spcAft>
                          <a:spcPts val="0"/>
                        </a:spcAft>
                      </a:pPr>
                      <a:r>
                        <a:rPr kumimoji="0" lang="en-US" sz="1600" kern="1200" dirty="0">
                          <a:solidFill>
                            <a:schemeClr val="dk1"/>
                          </a:solidFill>
                          <a:effectLst/>
                          <a:latin typeface="+mn-lt"/>
                          <a:ea typeface="+mn-ea"/>
                          <a:cs typeface="+mn-cs"/>
                        </a:rPr>
                        <a:t>-312.5</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rtl="0" eaLnBrk="1" latinLnBrk="0" hangingPunct="1">
                        <a:lnSpc>
                          <a:spcPct val="115000"/>
                        </a:lnSpc>
                        <a:spcBef>
                          <a:spcPts val="0"/>
                        </a:spcBef>
                        <a:spcAft>
                          <a:spcPts val="0"/>
                        </a:spcAft>
                      </a:pPr>
                      <a:r>
                        <a:rPr kumimoji="0" lang="en-US" sz="1600" kern="1200" dirty="0">
                          <a:solidFill>
                            <a:schemeClr val="dk1"/>
                          </a:solidFill>
                          <a:effectLst/>
                          <a:latin typeface="+mn-lt"/>
                          <a:ea typeface="+mn-ea"/>
                          <a:cs typeface="+mn-cs"/>
                        </a:rPr>
                        <a:t>-411.8</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rtl="0" eaLnBrk="1" latinLnBrk="0" hangingPunct="1">
                        <a:lnSpc>
                          <a:spcPct val="115000"/>
                        </a:lnSpc>
                        <a:spcBef>
                          <a:spcPts val="0"/>
                        </a:spcBef>
                        <a:spcAft>
                          <a:spcPts val="0"/>
                        </a:spcAft>
                      </a:pPr>
                      <a:r>
                        <a:rPr kumimoji="0" lang="en-US" sz="1600" kern="1200" dirty="0">
                          <a:solidFill>
                            <a:schemeClr val="dk1"/>
                          </a:solidFill>
                          <a:effectLst/>
                          <a:latin typeface="+mn-lt"/>
                          <a:ea typeface="+mn-ea"/>
                          <a:cs typeface="+mn-cs"/>
                        </a:rPr>
                        <a:t>-453.3</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rtl="0" eaLnBrk="1" latinLnBrk="0" hangingPunct="1">
                        <a:lnSpc>
                          <a:spcPct val="115000"/>
                        </a:lnSpc>
                        <a:spcBef>
                          <a:spcPts val="0"/>
                        </a:spcBef>
                        <a:spcAft>
                          <a:spcPts val="0"/>
                        </a:spcAft>
                      </a:pPr>
                      <a:r>
                        <a:rPr kumimoji="0" lang="en-US" sz="1600" kern="1200" dirty="0">
                          <a:solidFill>
                            <a:schemeClr val="dk1"/>
                          </a:solidFill>
                          <a:effectLst/>
                          <a:latin typeface="+mn-lt"/>
                          <a:ea typeface="+mn-ea"/>
                          <a:cs typeface="+mn-cs"/>
                        </a:rPr>
                        <a:t>-487.7</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1960">
                <a:tc>
                  <a:txBody>
                    <a:bodyPr/>
                    <a:lstStyle/>
                    <a:p>
                      <a:pPr marL="0" marR="0" algn="ctr">
                        <a:lnSpc>
                          <a:spcPct val="115000"/>
                        </a:lnSpc>
                        <a:spcBef>
                          <a:spcPts val="0"/>
                        </a:spcBef>
                        <a:spcAft>
                          <a:spcPts val="0"/>
                        </a:spcAft>
                      </a:pPr>
                      <a:r>
                        <a:rPr lang="en-US" sz="1600" b="0" dirty="0">
                          <a:effectLst/>
                        </a:rPr>
                        <a:t>Distinctive Factors Model</a:t>
                      </a:r>
                      <a:endParaRPr lang="en-US" sz="1400" b="0" dirty="0">
                        <a:effectLst/>
                        <a:latin typeface="Calibri"/>
                        <a:ea typeface="Malgun Gothic"/>
                        <a:cs typeface="Times New Roman"/>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effectLst/>
                        </a:rPr>
                        <a:t>-226.8</a:t>
                      </a:r>
                      <a:endParaRPr lang="en-US" sz="1400" dirty="0">
                        <a:effectLst/>
                        <a:latin typeface="Calibri"/>
                        <a:ea typeface="Malgun Gothic"/>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rtl="0" eaLnBrk="1" latinLnBrk="0" hangingPunct="1">
                        <a:lnSpc>
                          <a:spcPct val="115000"/>
                        </a:lnSpc>
                        <a:spcBef>
                          <a:spcPts val="0"/>
                        </a:spcBef>
                        <a:spcAft>
                          <a:spcPts val="0"/>
                        </a:spcAft>
                      </a:pPr>
                      <a:r>
                        <a:rPr kumimoji="0" lang="en-US" sz="1600" b="1" kern="1200" dirty="0">
                          <a:solidFill>
                            <a:schemeClr val="dk1"/>
                          </a:solidFill>
                          <a:effectLst/>
                          <a:latin typeface="+mn-lt"/>
                          <a:ea typeface="+mn-ea"/>
                          <a:cs typeface="+mn-cs"/>
                        </a:rPr>
                        <a:t>-145.6</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0" marR="0" algn="ctr" rtl="0" eaLnBrk="1" latinLnBrk="0" hangingPunct="1">
                        <a:lnSpc>
                          <a:spcPct val="115000"/>
                        </a:lnSpc>
                        <a:spcBef>
                          <a:spcPts val="0"/>
                        </a:spcBef>
                        <a:spcAft>
                          <a:spcPts val="0"/>
                        </a:spcAft>
                      </a:pPr>
                      <a:r>
                        <a:rPr kumimoji="0" lang="en-US" sz="1600" kern="1200" dirty="0">
                          <a:solidFill>
                            <a:schemeClr val="dk1"/>
                          </a:solidFill>
                          <a:effectLst/>
                          <a:latin typeface="+mn-lt"/>
                          <a:ea typeface="+mn-ea"/>
                          <a:cs typeface="+mn-cs"/>
                        </a:rPr>
                        <a:t>-263.0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rtl="0" eaLnBrk="1" latinLnBrk="0" hangingPunct="1">
                        <a:lnSpc>
                          <a:spcPct val="115000"/>
                        </a:lnSpc>
                        <a:spcBef>
                          <a:spcPts val="0"/>
                        </a:spcBef>
                        <a:spcAft>
                          <a:spcPts val="0"/>
                        </a:spcAft>
                      </a:pPr>
                      <a:r>
                        <a:rPr kumimoji="0" lang="en-US" sz="1600" kern="1200" dirty="0">
                          <a:solidFill>
                            <a:schemeClr val="dk1"/>
                          </a:solidFill>
                          <a:effectLst/>
                          <a:latin typeface="+mn-lt"/>
                          <a:ea typeface="+mn-ea"/>
                          <a:cs typeface="+mn-cs"/>
                        </a:rPr>
                        <a:t>-357.9</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rtl="0" eaLnBrk="1" latinLnBrk="0" hangingPunct="1">
                        <a:lnSpc>
                          <a:spcPct val="115000"/>
                        </a:lnSpc>
                        <a:spcBef>
                          <a:spcPts val="0"/>
                        </a:spcBef>
                        <a:spcAft>
                          <a:spcPts val="0"/>
                        </a:spcAft>
                      </a:pPr>
                      <a:r>
                        <a:rPr kumimoji="0" lang="en-US" sz="1600" kern="1200" dirty="0">
                          <a:solidFill>
                            <a:schemeClr val="dk1"/>
                          </a:solidFill>
                          <a:effectLst/>
                          <a:latin typeface="+mn-lt"/>
                          <a:ea typeface="+mn-ea"/>
                          <a:cs typeface="+mn-cs"/>
                        </a:rPr>
                        <a:t>-600.1</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6" name="Rectangle 5"/>
          <p:cNvSpPr/>
          <p:nvPr/>
        </p:nvSpPr>
        <p:spPr>
          <a:xfrm>
            <a:off x="304800" y="6553200"/>
            <a:ext cx="2017336"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Georgia"/>
                <a:ea typeface="+mn-ea"/>
                <a:cs typeface="+mn-cs"/>
              </a:rPr>
              <a:t>INTRODUCTION</a:t>
            </a:r>
          </a:p>
        </p:txBody>
      </p:sp>
      <p:sp>
        <p:nvSpPr>
          <p:cNvPr id="7" name="Rectangle 7"/>
          <p:cNvSpPr/>
          <p:nvPr/>
        </p:nvSpPr>
        <p:spPr>
          <a:xfrm>
            <a:off x="22860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Georgia"/>
                <a:ea typeface="+mn-ea"/>
                <a:cs typeface="+mn-cs"/>
              </a:rPr>
              <a:t>FOUR MODELS</a:t>
            </a:r>
          </a:p>
        </p:txBody>
      </p:sp>
      <p:sp>
        <p:nvSpPr>
          <p:cNvPr id="8" name="Rectangle 8"/>
          <p:cNvSpPr/>
          <p:nvPr/>
        </p:nvSpPr>
        <p:spPr>
          <a:xfrm>
            <a:off x="4267200" y="6553200"/>
            <a:ext cx="1986941" cy="31432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Georgia"/>
                <a:ea typeface="+mn-ea"/>
                <a:cs typeface="+mn-cs"/>
              </a:rPr>
              <a:t>RESULTS</a:t>
            </a:r>
          </a:p>
        </p:txBody>
      </p:sp>
      <p:sp>
        <p:nvSpPr>
          <p:cNvPr id="9" name="Rectangle 9"/>
          <p:cNvSpPr/>
          <p:nvPr/>
        </p:nvSpPr>
        <p:spPr>
          <a:xfrm>
            <a:off x="62484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Georgia"/>
                <a:ea typeface="+mn-ea"/>
                <a:cs typeface="+mn-cs"/>
              </a:rPr>
              <a:t>DISCUSSION</a:t>
            </a:r>
          </a:p>
        </p:txBody>
      </p:sp>
    </p:spTree>
    <p:extLst>
      <p:ext uri="{BB962C8B-B14F-4D97-AF65-F5344CB8AC3E}">
        <p14:creationId xmlns:p14="http://schemas.microsoft.com/office/powerpoint/2010/main" val="14903269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76200" y="152400"/>
            <a:ext cx="8991600" cy="533400"/>
          </a:xfrm>
          <a:solidFill>
            <a:schemeClr val="bg1"/>
          </a:solidFill>
        </p:spPr>
        <p:txBody>
          <a:bodyPr>
            <a:noAutofit/>
          </a:bodyPr>
          <a:lstStyle/>
          <a:p>
            <a:r>
              <a:rPr lang="en-US" sz="2800" b="1" dirty="0">
                <a:effectLst/>
              </a:rPr>
              <a:t>SOLUTIONS FOR THE PROPOSED MODELS</a:t>
            </a:r>
            <a:endParaRPr lang="en-US" sz="2800" b="1" dirty="0"/>
          </a:p>
        </p:txBody>
      </p:sp>
      <p:sp>
        <p:nvSpPr>
          <p:cNvPr id="2" name="Slide Number Placeholder 1"/>
          <p:cNvSpPr>
            <a:spLocks noGrp="1"/>
          </p:cNvSpPr>
          <p:nvPr>
            <p:ph type="sldNum" sz="quarter" idx="12"/>
          </p:nvPr>
        </p:nvSpPr>
        <p:spPr>
          <a:xfrm>
            <a:off x="6934200" y="6572272"/>
            <a:ext cx="2133600" cy="28575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E8A9E9-CABF-40EA-AD60-F59542DE86E2}" type="slidenum">
              <a:rPr kumimoji="0" lang="en-US" sz="1200" b="0" i="0" u="none" strike="noStrike" kern="1200" cap="none" spc="0" normalizeH="0" baseline="0" noProof="0" smtClean="0">
                <a:ln>
                  <a:noFill/>
                </a:ln>
                <a:solidFill>
                  <a:prstClr val="black"/>
                </a:solidFill>
                <a:effectLst/>
                <a:uLnTx/>
                <a:uFillTx/>
                <a:latin typeface="Georg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Georgia"/>
              <a:ea typeface="+mn-ea"/>
              <a:cs typeface="+mn-cs"/>
            </a:endParaRPr>
          </a:p>
        </p:txBody>
      </p:sp>
      <p:sp>
        <p:nvSpPr>
          <p:cNvPr id="3" name="TextBox 2"/>
          <p:cNvSpPr txBox="1"/>
          <p:nvPr/>
        </p:nvSpPr>
        <p:spPr>
          <a:xfrm>
            <a:off x="4876800" y="2362200"/>
            <a:ext cx="4114800" cy="2246769"/>
          </a:xfrm>
          <a:prstGeom prst="rect">
            <a:avLst/>
          </a:prstGeom>
          <a:solidFill>
            <a:schemeClr val="bg1"/>
          </a:solidFill>
        </p:spPr>
        <p:txBody>
          <a:bodyPr wrap="square"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Georgia"/>
                <a:ea typeface="+mn-ea"/>
                <a:cs typeface="+mn-cs"/>
              </a:rPr>
              <a:t>Compared with problematic traditional solutions: </a:t>
            </a:r>
            <a:br>
              <a:rPr kumimoji="0" lang="en-US" sz="2000" b="1" i="0" u="none" strike="noStrike" kern="1200" cap="none" spc="0" normalizeH="0" baseline="0" noProof="0" dirty="0">
                <a:ln>
                  <a:noFill/>
                </a:ln>
                <a:solidFill>
                  <a:prstClr val="black"/>
                </a:solidFill>
                <a:effectLst/>
                <a:uLnTx/>
                <a:uFillTx/>
                <a:latin typeface="Georgia"/>
                <a:ea typeface="+mn-ea"/>
                <a:cs typeface="+mn-cs"/>
              </a:rPr>
            </a:br>
            <a:r>
              <a:rPr kumimoji="0" lang="en-US" sz="2000" b="1" i="0" u="none" strike="noStrike" kern="1200" cap="none" spc="0" normalizeH="0" baseline="0" noProof="0" dirty="0">
                <a:ln>
                  <a:noFill/>
                </a:ln>
                <a:solidFill>
                  <a:prstClr val="black"/>
                </a:solidFill>
                <a:effectLst/>
                <a:uLnTx/>
                <a:uFillTx/>
                <a:latin typeface="Georgia"/>
                <a:ea typeface="+mn-ea"/>
                <a:cs typeface="+mn-cs"/>
              </a:rPr>
              <a:t>(1) two or three positive coefficients are selected across derived segments, and </a:t>
            </a:r>
          </a:p>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Georgia"/>
                <a:ea typeface="+mn-ea"/>
                <a:cs typeface="+mn-cs"/>
              </a:rPr>
              <a:t>(2) </a:t>
            </a:r>
            <a:r>
              <a:rPr kumimoji="0" lang="en-US" sz="2000" b="1" i="0" u="none" strike="noStrike" kern="1200" cap="none" spc="0" normalizeH="0" baseline="0" noProof="0" dirty="0" err="1">
                <a:ln>
                  <a:noFill/>
                </a:ln>
                <a:solidFill>
                  <a:prstClr val="black"/>
                </a:solidFill>
                <a:effectLst/>
                <a:uLnTx/>
                <a:uFillTx/>
                <a:latin typeface="Georgia"/>
                <a:ea typeface="+mn-ea"/>
                <a:cs typeface="+mn-cs"/>
              </a:rPr>
              <a:t>seizable</a:t>
            </a:r>
            <a:r>
              <a:rPr kumimoji="0" lang="en-US" sz="2000" b="1" i="0" u="none" strike="noStrike" kern="1200" cap="none" spc="0" normalizeH="0" baseline="0" noProof="0" dirty="0">
                <a:ln>
                  <a:noFill/>
                </a:ln>
                <a:solidFill>
                  <a:prstClr val="black"/>
                </a:solidFill>
                <a:effectLst/>
                <a:uLnTx/>
                <a:uFillTx/>
                <a:latin typeface="Georgia"/>
                <a:ea typeface="+mn-ea"/>
                <a:cs typeface="+mn-cs"/>
              </a:rPr>
              <a:t> proportion of mixture.</a:t>
            </a:r>
          </a:p>
        </p:txBody>
      </p:sp>
      <p:sp>
        <p:nvSpPr>
          <p:cNvPr id="6" name="Rectangle 5"/>
          <p:cNvSpPr/>
          <p:nvPr/>
        </p:nvSpPr>
        <p:spPr>
          <a:xfrm>
            <a:off x="304800" y="6553200"/>
            <a:ext cx="2017336"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Georgia"/>
                <a:ea typeface="+mn-ea"/>
                <a:cs typeface="+mn-cs"/>
              </a:rPr>
              <a:t>INTRODUCTION</a:t>
            </a:r>
          </a:p>
        </p:txBody>
      </p:sp>
      <p:sp>
        <p:nvSpPr>
          <p:cNvPr id="7" name="Rectangle 7"/>
          <p:cNvSpPr/>
          <p:nvPr/>
        </p:nvSpPr>
        <p:spPr>
          <a:xfrm>
            <a:off x="22860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Georgia"/>
                <a:ea typeface="+mn-ea"/>
                <a:cs typeface="+mn-cs"/>
              </a:rPr>
              <a:t>FOUR MODELS</a:t>
            </a:r>
          </a:p>
        </p:txBody>
      </p:sp>
      <p:sp>
        <p:nvSpPr>
          <p:cNvPr id="8" name="Rectangle 8"/>
          <p:cNvSpPr/>
          <p:nvPr/>
        </p:nvSpPr>
        <p:spPr>
          <a:xfrm>
            <a:off x="4267200" y="6553200"/>
            <a:ext cx="1986941" cy="31432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Georgia"/>
                <a:ea typeface="+mn-ea"/>
                <a:cs typeface="+mn-cs"/>
              </a:rPr>
              <a:t>RESULTS</a:t>
            </a:r>
          </a:p>
        </p:txBody>
      </p:sp>
      <p:sp>
        <p:nvSpPr>
          <p:cNvPr id="9" name="Rectangle 9"/>
          <p:cNvSpPr/>
          <p:nvPr/>
        </p:nvSpPr>
        <p:spPr>
          <a:xfrm>
            <a:off x="62484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Georgia"/>
                <a:ea typeface="+mn-ea"/>
                <a:cs typeface="+mn-cs"/>
              </a:rPr>
              <a:t>DISCUSSION</a:t>
            </a:r>
          </a:p>
        </p:txBody>
      </p:sp>
      <p:graphicFrame>
        <p:nvGraphicFramePr>
          <p:cNvPr id="11" name="Content Placeholder 10"/>
          <p:cNvGraphicFramePr>
            <a:graphicFrameLocks noGrp="1"/>
          </p:cNvGraphicFramePr>
          <p:nvPr>
            <p:ph idx="1"/>
            <p:extLst/>
          </p:nvPr>
        </p:nvGraphicFramePr>
        <p:xfrm>
          <a:off x="598714" y="920504"/>
          <a:ext cx="4049486" cy="5480296"/>
        </p:xfrm>
        <a:graphic>
          <a:graphicData uri="http://schemas.openxmlformats.org/drawingml/2006/table">
            <a:tbl>
              <a:tblPr/>
              <a:tblGrid>
                <a:gridCol w="1243584">
                  <a:extLst>
                    <a:ext uri="{9D8B030D-6E8A-4147-A177-3AD203B41FA5}">
                      <a16:colId xmlns:a16="http://schemas.microsoft.com/office/drawing/2014/main" val="20000"/>
                    </a:ext>
                  </a:extLst>
                </a:gridCol>
                <a:gridCol w="1243584">
                  <a:extLst>
                    <a:ext uri="{9D8B030D-6E8A-4147-A177-3AD203B41FA5}">
                      <a16:colId xmlns:a16="http://schemas.microsoft.com/office/drawing/2014/main" val="20001"/>
                    </a:ext>
                  </a:extLst>
                </a:gridCol>
                <a:gridCol w="800318">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tblGrid>
              <a:tr h="397396">
                <a:tc>
                  <a:txBody>
                    <a:bodyPr/>
                    <a:lstStyle/>
                    <a:p>
                      <a:pPr algn="l" fontAlgn="b"/>
                      <a:r>
                        <a:rPr lang="en-US" sz="1200" b="0" i="0" u="none" strike="noStrike" dirty="0">
                          <a:solidFill>
                            <a:srgbClr val="000000"/>
                          </a:solidFill>
                          <a:effectLst/>
                          <a:latin typeface="Times New Roman"/>
                        </a:rPr>
                        <a:t> </a:t>
                      </a:r>
                    </a:p>
                  </a:txBody>
                  <a:tcPr marL="8704" marR="8704" marT="8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a:solidFill>
                            <a:srgbClr val="000000"/>
                          </a:solidFill>
                          <a:effectLst/>
                          <a:latin typeface="Times New Roman"/>
                        </a:rPr>
                        <a:t> </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ctr" rtl="0" fontAlgn="ctr"/>
                      <a:r>
                        <a:rPr lang="en-US" sz="1200" b="1" i="0" u="none" strike="noStrike" dirty="0">
                          <a:solidFill>
                            <a:srgbClr val="000000"/>
                          </a:solidFill>
                          <a:effectLst/>
                          <a:latin typeface="Times New Roman"/>
                        </a:rPr>
                        <a:t>Distinctive Factors Model (K=2)</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8900000" scaled="1"/>
                      <a:tileRect/>
                    </a:gradFill>
                  </a:tcPr>
                </a:tc>
                <a:tc hMerge="1">
                  <a:txBody>
                    <a:bodyPr/>
                    <a:lstStyle/>
                    <a:p>
                      <a:endParaRPr lang="en-US"/>
                    </a:p>
                  </a:txBody>
                  <a:tcPr/>
                </a:tc>
                <a:extLst>
                  <a:ext uri="{0D108BD9-81ED-4DB2-BD59-A6C34878D82A}">
                    <a16:rowId xmlns:a16="http://schemas.microsoft.com/office/drawing/2014/main" val="10000"/>
                  </a:ext>
                </a:extLst>
              </a:tr>
              <a:tr h="203316">
                <a:tc>
                  <a:txBody>
                    <a:bodyPr/>
                    <a:lstStyle/>
                    <a:p>
                      <a:pPr algn="l" fontAlgn="b"/>
                      <a:r>
                        <a:rPr lang="en-US" sz="1200" b="0" i="0" u="none" strike="noStrike">
                          <a:solidFill>
                            <a:srgbClr val="000000"/>
                          </a:solidFill>
                          <a:effectLst/>
                          <a:latin typeface="Times New Roman"/>
                        </a:rPr>
                        <a:t> </a:t>
                      </a:r>
                    </a:p>
                  </a:txBody>
                  <a:tcPr marL="8704" marR="8704" marT="8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a:solidFill>
                            <a:srgbClr val="000000"/>
                          </a:solidFill>
                          <a:effectLst/>
                          <a:latin typeface="Times New Roman"/>
                        </a:rPr>
                        <a:t> </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200" b="0" i="0" u="none" strike="noStrike" dirty="0">
                          <a:solidFill>
                            <a:srgbClr val="000000"/>
                          </a:solidFill>
                          <a:effectLst/>
                          <a:latin typeface="Times New Roman"/>
                        </a:rPr>
                        <a:t>k=1</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ECEA"/>
                    </a:solidFill>
                  </a:tcPr>
                </a:tc>
                <a:tc>
                  <a:txBody>
                    <a:bodyPr/>
                    <a:lstStyle/>
                    <a:p>
                      <a:pPr algn="ctr" rtl="0" fontAlgn="ctr"/>
                      <a:r>
                        <a:rPr lang="en-US" sz="1200" b="0" i="0" u="none" strike="noStrike" dirty="0">
                          <a:solidFill>
                            <a:srgbClr val="000000"/>
                          </a:solidFill>
                          <a:effectLst/>
                          <a:latin typeface="Times New Roman"/>
                        </a:rPr>
                        <a:t>k=2</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ECEA"/>
                    </a:solidFill>
                  </a:tcPr>
                </a:tc>
                <a:extLst>
                  <a:ext uri="{0D108BD9-81ED-4DB2-BD59-A6C34878D82A}">
                    <a16:rowId xmlns:a16="http://schemas.microsoft.com/office/drawing/2014/main" val="10001"/>
                  </a:ext>
                </a:extLst>
              </a:tr>
              <a:tr h="203316">
                <a:tc>
                  <a:txBody>
                    <a:bodyPr/>
                    <a:lstStyle/>
                    <a:p>
                      <a:pPr algn="ctr" rtl="0" fontAlgn="ctr"/>
                      <a:r>
                        <a:rPr lang="en-US" sz="1200" b="0" i="0" u="none" strike="noStrike" dirty="0">
                          <a:solidFill>
                            <a:srgbClr val="000000"/>
                          </a:solidFill>
                          <a:effectLst/>
                          <a:latin typeface="Times New Roman"/>
                        </a:rPr>
                        <a:t>Intercept</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dirty="0">
                          <a:solidFill>
                            <a:srgbClr val="000000"/>
                          </a:solidFill>
                          <a:effectLst/>
                          <a:latin typeface="Times New Roman"/>
                        </a:rPr>
                        <a:t>Intercept</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200" b="0" i="0" u="none" strike="noStrike" dirty="0">
                          <a:solidFill>
                            <a:srgbClr val="000000"/>
                          </a:solidFill>
                          <a:effectLst/>
                          <a:latin typeface="Times New Roman"/>
                        </a:rPr>
                        <a:t>-0.25</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ECEA"/>
                    </a:solidFill>
                  </a:tcPr>
                </a:tc>
                <a:tc>
                  <a:txBody>
                    <a:bodyPr/>
                    <a:lstStyle/>
                    <a:p>
                      <a:pPr algn="ctr" rtl="0" fontAlgn="ctr"/>
                      <a:r>
                        <a:rPr lang="en-US" sz="1200" b="0" i="0" u="none" strike="noStrike" dirty="0">
                          <a:solidFill>
                            <a:srgbClr val="000000"/>
                          </a:solidFill>
                          <a:effectLst/>
                          <a:latin typeface="Times New Roman"/>
                        </a:rPr>
                        <a:t>-0.03</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ECEA"/>
                    </a:solidFill>
                  </a:tcPr>
                </a:tc>
                <a:extLst>
                  <a:ext uri="{0D108BD9-81ED-4DB2-BD59-A6C34878D82A}">
                    <a16:rowId xmlns:a16="http://schemas.microsoft.com/office/drawing/2014/main" val="10002"/>
                  </a:ext>
                </a:extLst>
              </a:tr>
              <a:tr h="203316">
                <a:tc rowSpan="5">
                  <a:txBody>
                    <a:bodyPr/>
                    <a:lstStyle/>
                    <a:p>
                      <a:pPr algn="ctr" fontAlgn="ctr"/>
                      <a:r>
                        <a:rPr lang="en-US" sz="1200" b="0" i="0" u="none" strike="noStrike" dirty="0">
                          <a:solidFill>
                            <a:srgbClr val="000000"/>
                          </a:solidFill>
                          <a:effectLst/>
                          <a:latin typeface="Times New Roman"/>
                        </a:rPr>
                        <a:t>Reliability</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dirty="0">
                          <a:solidFill>
                            <a:srgbClr val="000000"/>
                          </a:solidFill>
                          <a:effectLst/>
                          <a:latin typeface="Times New Roman"/>
                        </a:rPr>
                        <a:t>Reliability1</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200" b="0" i="0" u="none" strike="noStrike">
                          <a:solidFill>
                            <a:srgbClr val="000000"/>
                          </a:solidFill>
                          <a:effectLst/>
                          <a:latin typeface="Times New Roman"/>
                        </a:rPr>
                        <a:t>0</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ECEA"/>
                    </a:solidFill>
                  </a:tcPr>
                </a:tc>
                <a:tc>
                  <a:txBody>
                    <a:bodyPr/>
                    <a:lstStyle/>
                    <a:p>
                      <a:pPr algn="ctr" rtl="0" fontAlgn="ctr"/>
                      <a:r>
                        <a:rPr lang="en-US" sz="1200" b="1" i="0" u="none" strike="noStrike" dirty="0">
                          <a:solidFill>
                            <a:srgbClr val="000000"/>
                          </a:solidFill>
                          <a:effectLst/>
                          <a:latin typeface="Times New Roman"/>
                        </a:rPr>
                        <a:t>0.27</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0003"/>
                  </a:ext>
                </a:extLst>
              </a:tr>
              <a:tr h="203316">
                <a:tc vMerge="1">
                  <a:txBody>
                    <a:bodyPr/>
                    <a:lstStyle/>
                    <a:p>
                      <a:endParaRPr lang="en-US"/>
                    </a:p>
                  </a:txBody>
                  <a:tcPr/>
                </a:tc>
                <a:tc>
                  <a:txBody>
                    <a:bodyPr/>
                    <a:lstStyle/>
                    <a:p>
                      <a:pPr algn="ctr" rtl="0" fontAlgn="ctr"/>
                      <a:r>
                        <a:rPr lang="en-US" sz="1200" b="0" i="0" u="none" strike="noStrike" dirty="0">
                          <a:solidFill>
                            <a:srgbClr val="000000"/>
                          </a:solidFill>
                          <a:effectLst/>
                          <a:latin typeface="Times New Roman"/>
                        </a:rPr>
                        <a:t>Reliability2</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200" b="1" i="0" u="none" strike="noStrike" dirty="0">
                          <a:solidFill>
                            <a:srgbClr val="000000"/>
                          </a:solidFill>
                          <a:effectLst/>
                          <a:latin typeface="Times New Roman"/>
                        </a:rPr>
                        <a:t>0.33</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en-US" sz="1200" b="0" i="0" u="none" strike="noStrike" dirty="0">
                          <a:solidFill>
                            <a:srgbClr val="000000"/>
                          </a:solidFill>
                          <a:effectLst/>
                          <a:latin typeface="Times New Roman"/>
                        </a:rPr>
                        <a:t>0</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ECEA"/>
                    </a:solidFill>
                  </a:tcPr>
                </a:tc>
                <a:extLst>
                  <a:ext uri="{0D108BD9-81ED-4DB2-BD59-A6C34878D82A}">
                    <a16:rowId xmlns:a16="http://schemas.microsoft.com/office/drawing/2014/main" val="10004"/>
                  </a:ext>
                </a:extLst>
              </a:tr>
              <a:tr h="203316">
                <a:tc vMerge="1">
                  <a:txBody>
                    <a:bodyPr/>
                    <a:lstStyle/>
                    <a:p>
                      <a:endParaRPr lang="en-US"/>
                    </a:p>
                  </a:txBody>
                  <a:tcPr/>
                </a:tc>
                <a:tc>
                  <a:txBody>
                    <a:bodyPr/>
                    <a:lstStyle/>
                    <a:p>
                      <a:pPr algn="ctr" rtl="0" fontAlgn="ctr"/>
                      <a:r>
                        <a:rPr lang="en-US" sz="1200" b="0" i="0" u="none" strike="noStrike" dirty="0">
                          <a:solidFill>
                            <a:srgbClr val="000000"/>
                          </a:solidFill>
                          <a:effectLst/>
                          <a:latin typeface="Times New Roman"/>
                        </a:rPr>
                        <a:t>Reliability3</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200" b="0" i="0" u="none" strike="noStrike">
                          <a:solidFill>
                            <a:srgbClr val="000000"/>
                          </a:solidFill>
                          <a:effectLst/>
                          <a:latin typeface="Times New Roman"/>
                        </a:rPr>
                        <a:t>0</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ECEA"/>
                    </a:solidFill>
                  </a:tcPr>
                </a:tc>
                <a:tc>
                  <a:txBody>
                    <a:bodyPr/>
                    <a:lstStyle/>
                    <a:p>
                      <a:pPr algn="ctr" rtl="0" fontAlgn="ctr"/>
                      <a:r>
                        <a:rPr lang="en-US" sz="1200" b="0" i="0" u="none" strike="noStrike" dirty="0">
                          <a:solidFill>
                            <a:srgbClr val="000000"/>
                          </a:solidFill>
                          <a:effectLst/>
                          <a:latin typeface="Times New Roman"/>
                        </a:rPr>
                        <a:t>0</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ECEA"/>
                    </a:solidFill>
                  </a:tcPr>
                </a:tc>
                <a:extLst>
                  <a:ext uri="{0D108BD9-81ED-4DB2-BD59-A6C34878D82A}">
                    <a16:rowId xmlns:a16="http://schemas.microsoft.com/office/drawing/2014/main" val="10005"/>
                  </a:ext>
                </a:extLst>
              </a:tr>
              <a:tr h="203316">
                <a:tc vMerge="1">
                  <a:txBody>
                    <a:bodyPr/>
                    <a:lstStyle/>
                    <a:p>
                      <a:endParaRPr lang="en-US"/>
                    </a:p>
                  </a:txBody>
                  <a:tcPr/>
                </a:tc>
                <a:tc>
                  <a:txBody>
                    <a:bodyPr/>
                    <a:lstStyle/>
                    <a:p>
                      <a:pPr algn="ctr" rtl="0" fontAlgn="ctr"/>
                      <a:r>
                        <a:rPr lang="en-US" sz="1200" b="0" i="0" u="none" strike="noStrike" dirty="0">
                          <a:solidFill>
                            <a:srgbClr val="000000"/>
                          </a:solidFill>
                          <a:effectLst/>
                          <a:latin typeface="Times New Roman"/>
                        </a:rPr>
                        <a:t>Reliability4</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200" b="0" i="0" u="none" strike="noStrike">
                          <a:solidFill>
                            <a:srgbClr val="000000"/>
                          </a:solidFill>
                          <a:effectLst/>
                          <a:latin typeface="Times New Roman"/>
                        </a:rPr>
                        <a:t>0</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ECEA"/>
                    </a:solidFill>
                  </a:tcPr>
                </a:tc>
                <a:tc>
                  <a:txBody>
                    <a:bodyPr/>
                    <a:lstStyle/>
                    <a:p>
                      <a:pPr algn="ctr" rtl="0" fontAlgn="ctr"/>
                      <a:r>
                        <a:rPr lang="en-US" sz="1200" b="0" i="0" u="none" strike="noStrike" dirty="0">
                          <a:solidFill>
                            <a:srgbClr val="000000"/>
                          </a:solidFill>
                          <a:effectLst/>
                          <a:latin typeface="Times New Roman"/>
                        </a:rPr>
                        <a:t>0</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ECEA"/>
                    </a:solidFill>
                  </a:tcPr>
                </a:tc>
                <a:extLst>
                  <a:ext uri="{0D108BD9-81ED-4DB2-BD59-A6C34878D82A}">
                    <a16:rowId xmlns:a16="http://schemas.microsoft.com/office/drawing/2014/main" val="10006"/>
                  </a:ext>
                </a:extLst>
              </a:tr>
              <a:tr h="203316">
                <a:tc vMerge="1">
                  <a:txBody>
                    <a:bodyPr/>
                    <a:lstStyle/>
                    <a:p>
                      <a:endParaRPr lang="en-US"/>
                    </a:p>
                  </a:txBody>
                  <a:tcPr/>
                </a:tc>
                <a:tc>
                  <a:txBody>
                    <a:bodyPr/>
                    <a:lstStyle/>
                    <a:p>
                      <a:pPr algn="ctr" rtl="0" fontAlgn="ctr"/>
                      <a:r>
                        <a:rPr lang="en-US" sz="1200" b="0" i="0" u="none" strike="noStrike" dirty="0">
                          <a:solidFill>
                            <a:srgbClr val="000000"/>
                          </a:solidFill>
                          <a:effectLst/>
                          <a:latin typeface="Times New Roman"/>
                        </a:rPr>
                        <a:t>Reliability5</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200" b="0" i="0" u="none" strike="noStrike">
                          <a:solidFill>
                            <a:srgbClr val="000000"/>
                          </a:solidFill>
                          <a:effectLst/>
                          <a:latin typeface="Times New Roman"/>
                        </a:rPr>
                        <a:t>0</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ECEA"/>
                    </a:solidFill>
                  </a:tcPr>
                </a:tc>
                <a:tc>
                  <a:txBody>
                    <a:bodyPr/>
                    <a:lstStyle/>
                    <a:p>
                      <a:pPr algn="ctr" rtl="0" fontAlgn="ctr"/>
                      <a:r>
                        <a:rPr lang="en-US" sz="1200" b="0" i="0" u="none" strike="noStrike" dirty="0">
                          <a:solidFill>
                            <a:srgbClr val="000000"/>
                          </a:solidFill>
                          <a:effectLst/>
                          <a:latin typeface="Times New Roman"/>
                        </a:rPr>
                        <a:t>0</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ECEA"/>
                    </a:solidFill>
                  </a:tcPr>
                </a:tc>
                <a:extLst>
                  <a:ext uri="{0D108BD9-81ED-4DB2-BD59-A6C34878D82A}">
                    <a16:rowId xmlns:a16="http://schemas.microsoft.com/office/drawing/2014/main" val="10007"/>
                  </a:ext>
                </a:extLst>
              </a:tr>
              <a:tr h="203316">
                <a:tc rowSpan="5">
                  <a:txBody>
                    <a:bodyPr/>
                    <a:lstStyle/>
                    <a:p>
                      <a:pPr algn="ctr" fontAlgn="ctr"/>
                      <a:r>
                        <a:rPr lang="en-US" sz="1200" b="0" i="0" u="none" strike="noStrike" dirty="0">
                          <a:solidFill>
                            <a:srgbClr val="000000"/>
                          </a:solidFill>
                          <a:effectLst/>
                          <a:latin typeface="Times New Roman"/>
                        </a:rPr>
                        <a:t>Empathy</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dirty="0">
                          <a:solidFill>
                            <a:srgbClr val="000000"/>
                          </a:solidFill>
                          <a:effectLst/>
                          <a:latin typeface="Times New Roman"/>
                        </a:rPr>
                        <a:t>Empathy1</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200" b="0" i="0" u="none" strike="noStrike">
                          <a:solidFill>
                            <a:srgbClr val="000000"/>
                          </a:solidFill>
                          <a:effectLst/>
                          <a:latin typeface="Times New Roman"/>
                        </a:rPr>
                        <a:t>0</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ECEA"/>
                    </a:solidFill>
                  </a:tcPr>
                </a:tc>
                <a:tc>
                  <a:txBody>
                    <a:bodyPr/>
                    <a:lstStyle/>
                    <a:p>
                      <a:pPr algn="ctr" rtl="0" fontAlgn="ctr"/>
                      <a:r>
                        <a:rPr lang="en-US" sz="1200" b="1" i="0" u="none" strike="noStrike">
                          <a:solidFill>
                            <a:srgbClr val="000000"/>
                          </a:solidFill>
                          <a:effectLst/>
                          <a:latin typeface="Times New Roman"/>
                        </a:rPr>
                        <a:t>0.22</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0008"/>
                  </a:ext>
                </a:extLst>
              </a:tr>
              <a:tr h="203316">
                <a:tc vMerge="1">
                  <a:txBody>
                    <a:bodyPr/>
                    <a:lstStyle/>
                    <a:p>
                      <a:endParaRPr lang="en-US"/>
                    </a:p>
                  </a:txBody>
                  <a:tcPr/>
                </a:tc>
                <a:tc>
                  <a:txBody>
                    <a:bodyPr/>
                    <a:lstStyle/>
                    <a:p>
                      <a:pPr algn="ctr" rtl="0" fontAlgn="ctr"/>
                      <a:r>
                        <a:rPr lang="en-US" sz="1200" b="0" i="0" u="none" strike="noStrike" dirty="0">
                          <a:solidFill>
                            <a:srgbClr val="000000"/>
                          </a:solidFill>
                          <a:effectLst/>
                          <a:latin typeface="Times New Roman"/>
                        </a:rPr>
                        <a:t>Empathy2</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200" b="0" i="0" u="none" strike="noStrike">
                          <a:solidFill>
                            <a:srgbClr val="000000"/>
                          </a:solidFill>
                          <a:effectLst/>
                          <a:latin typeface="Times New Roman"/>
                        </a:rPr>
                        <a:t>0</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ECEA"/>
                    </a:solidFill>
                  </a:tcPr>
                </a:tc>
                <a:tc>
                  <a:txBody>
                    <a:bodyPr/>
                    <a:lstStyle/>
                    <a:p>
                      <a:pPr algn="ctr" rtl="0" fontAlgn="ctr"/>
                      <a:r>
                        <a:rPr lang="en-US" sz="1200" b="0" i="0" u="none" strike="noStrike" dirty="0">
                          <a:solidFill>
                            <a:srgbClr val="000000"/>
                          </a:solidFill>
                          <a:effectLst/>
                          <a:latin typeface="Times New Roman"/>
                        </a:rPr>
                        <a:t>0</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ECEA"/>
                    </a:solidFill>
                  </a:tcPr>
                </a:tc>
                <a:extLst>
                  <a:ext uri="{0D108BD9-81ED-4DB2-BD59-A6C34878D82A}">
                    <a16:rowId xmlns:a16="http://schemas.microsoft.com/office/drawing/2014/main" val="10009"/>
                  </a:ext>
                </a:extLst>
              </a:tr>
              <a:tr h="203316">
                <a:tc vMerge="1">
                  <a:txBody>
                    <a:bodyPr/>
                    <a:lstStyle/>
                    <a:p>
                      <a:endParaRPr lang="en-US"/>
                    </a:p>
                  </a:txBody>
                  <a:tcPr/>
                </a:tc>
                <a:tc>
                  <a:txBody>
                    <a:bodyPr/>
                    <a:lstStyle/>
                    <a:p>
                      <a:pPr algn="ctr" rtl="0" fontAlgn="ctr"/>
                      <a:r>
                        <a:rPr lang="en-US" sz="1200" b="0" i="0" u="none" strike="noStrike" dirty="0">
                          <a:solidFill>
                            <a:srgbClr val="000000"/>
                          </a:solidFill>
                          <a:effectLst/>
                          <a:latin typeface="Times New Roman"/>
                        </a:rPr>
                        <a:t>Empathy3</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200" b="0" i="0" u="none" strike="noStrike">
                          <a:solidFill>
                            <a:srgbClr val="000000"/>
                          </a:solidFill>
                          <a:effectLst/>
                          <a:latin typeface="Times New Roman"/>
                        </a:rPr>
                        <a:t>0</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ECEA"/>
                    </a:solidFill>
                  </a:tcPr>
                </a:tc>
                <a:tc>
                  <a:txBody>
                    <a:bodyPr/>
                    <a:lstStyle/>
                    <a:p>
                      <a:pPr algn="ctr" rtl="0" fontAlgn="ctr"/>
                      <a:r>
                        <a:rPr lang="en-US" sz="1200" b="0" i="0" u="none" strike="noStrike" dirty="0">
                          <a:solidFill>
                            <a:srgbClr val="000000"/>
                          </a:solidFill>
                          <a:effectLst/>
                          <a:latin typeface="Times New Roman"/>
                        </a:rPr>
                        <a:t>0</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ECEA"/>
                    </a:solidFill>
                  </a:tcPr>
                </a:tc>
                <a:extLst>
                  <a:ext uri="{0D108BD9-81ED-4DB2-BD59-A6C34878D82A}">
                    <a16:rowId xmlns:a16="http://schemas.microsoft.com/office/drawing/2014/main" val="10010"/>
                  </a:ext>
                </a:extLst>
              </a:tr>
              <a:tr h="203316">
                <a:tc vMerge="1">
                  <a:txBody>
                    <a:bodyPr/>
                    <a:lstStyle/>
                    <a:p>
                      <a:endParaRPr lang="en-US"/>
                    </a:p>
                  </a:txBody>
                  <a:tcPr/>
                </a:tc>
                <a:tc>
                  <a:txBody>
                    <a:bodyPr/>
                    <a:lstStyle/>
                    <a:p>
                      <a:pPr algn="ctr" rtl="0" fontAlgn="ctr"/>
                      <a:r>
                        <a:rPr lang="en-US" sz="1200" b="0" i="0" u="none" strike="noStrike" dirty="0">
                          <a:solidFill>
                            <a:srgbClr val="000000"/>
                          </a:solidFill>
                          <a:effectLst/>
                          <a:latin typeface="Times New Roman"/>
                        </a:rPr>
                        <a:t>Empathy4</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200" b="0" i="0" u="none" strike="noStrike">
                          <a:solidFill>
                            <a:srgbClr val="000000"/>
                          </a:solidFill>
                          <a:effectLst/>
                          <a:latin typeface="Times New Roman"/>
                        </a:rPr>
                        <a:t>0</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ECEA"/>
                    </a:solidFill>
                  </a:tcPr>
                </a:tc>
                <a:tc>
                  <a:txBody>
                    <a:bodyPr/>
                    <a:lstStyle/>
                    <a:p>
                      <a:pPr algn="ctr" rtl="0" fontAlgn="ctr"/>
                      <a:r>
                        <a:rPr lang="en-US" sz="1200" b="0" i="0" u="none" strike="noStrike" dirty="0">
                          <a:solidFill>
                            <a:srgbClr val="000000"/>
                          </a:solidFill>
                          <a:effectLst/>
                          <a:latin typeface="Times New Roman"/>
                        </a:rPr>
                        <a:t>0</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ECEA"/>
                    </a:solidFill>
                  </a:tcPr>
                </a:tc>
                <a:extLst>
                  <a:ext uri="{0D108BD9-81ED-4DB2-BD59-A6C34878D82A}">
                    <a16:rowId xmlns:a16="http://schemas.microsoft.com/office/drawing/2014/main" val="10011"/>
                  </a:ext>
                </a:extLst>
              </a:tr>
              <a:tr h="203316">
                <a:tc vMerge="1">
                  <a:txBody>
                    <a:bodyPr/>
                    <a:lstStyle/>
                    <a:p>
                      <a:endParaRPr lang="en-US"/>
                    </a:p>
                  </a:txBody>
                  <a:tcPr/>
                </a:tc>
                <a:tc>
                  <a:txBody>
                    <a:bodyPr/>
                    <a:lstStyle/>
                    <a:p>
                      <a:pPr algn="ctr" rtl="0" fontAlgn="ctr"/>
                      <a:r>
                        <a:rPr lang="en-US" sz="1200" b="0" i="0" u="none" strike="noStrike" dirty="0">
                          <a:solidFill>
                            <a:srgbClr val="000000"/>
                          </a:solidFill>
                          <a:effectLst/>
                          <a:latin typeface="Times New Roman"/>
                        </a:rPr>
                        <a:t>Empathy5</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200" b="1" i="0" u="none" strike="noStrike" dirty="0">
                          <a:solidFill>
                            <a:srgbClr val="000000"/>
                          </a:solidFill>
                          <a:effectLst/>
                          <a:latin typeface="Times New Roman"/>
                        </a:rPr>
                        <a:t>0.56</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en-US" sz="1200" b="0" i="0" u="none" strike="noStrike" dirty="0">
                          <a:solidFill>
                            <a:srgbClr val="000000"/>
                          </a:solidFill>
                          <a:effectLst/>
                          <a:latin typeface="Times New Roman"/>
                        </a:rPr>
                        <a:t>0</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ECEA"/>
                    </a:solidFill>
                  </a:tcPr>
                </a:tc>
                <a:extLst>
                  <a:ext uri="{0D108BD9-81ED-4DB2-BD59-A6C34878D82A}">
                    <a16:rowId xmlns:a16="http://schemas.microsoft.com/office/drawing/2014/main" val="10012"/>
                  </a:ext>
                </a:extLst>
              </a:tr>
              <a:tr h="203316">
                <a:tc rowSpan="4">
                  <a:txBody>
                    <a:bodyPr/>
                    <a:lstStyle/>
                    <a:p>
                      <a:pPr algn="ctr" fontAlgn="ctr"/>
                      <a:r>
                        <a:rPr lang="en-US" sz="1200" b="0" i="0" u="none" strike="noStrike" dirty="0">
                          <a:solidFill>
                            <a:srgbClr val="000000"/>
                          </a:solidFill>
                          <a:effectLst/>
                          <a:latin typeface="Times New Roman"/>
                        </a:rPr>
                        <a:t>Tangibles</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dirty="0">
                          <a:solidFill>
                            <a:srgbClr val="000000"/>
                          </a:solidFill>
                          <a:effectLst/>
                          <a:latin typeface="Times New Roman"/>
                        </a:rPr>
                        <a:t>Tangibles1</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200" b="0" i="0" u="none" strike="noStrike">
                          <a:solidFill>
                            <a:srgbClr val="000000"/>
                          </a:solidFill>
                          <a:effectLst/>
                          <a:latin typeface="Times New Roman"/>
                        </a:rPr>
                        <a:t>0</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ECEA"/>
                    </a:solidFill>
                  </a:tcPr>
                </a:tc>
                <a:tc>
                  <a:txBody>
                    <a:bodyPr/>
                    <a:lstStyle/>
                    <a:p>
                      <a:pPr algn="ctr" rtl="0" fontAlgn="ctr"/>
                      <a:r>
                        <a:rPr lang="en-US" sz="1200" b="0" i="0" u="none" strike="noStrike">
                          <a:solidFill>
                            <a:srgbClr val="000000"/>
                          </a:solidFill>
                          <a:effectLst/>
                          <a:latin typeface="Times New Roman"/>
                        </a:rPr>
                        <a:t>0</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ECEA"/>
                    </a:solidFill>
                  </a:tcPr>
                </a:tc>
                <a:extLst>
                  <a:ext uri="{0D108BD9-81ED-4DB2-BD59-A6C34878D82A}">
                    <a16:rowId xmlns:a16="http://schemas.microsoft.com/office/drawing/2014/main" val="10013"/>
                  </a:ext>
                </a:extLst>
              </a:tr>
              <a:tr h="203316">
                <a:tc vMerge="1">
                  <a:txBody>
                    <a:bodyPr/>
                    <a:lstStyle/>
                    <a:p>
                      <a:endParaRPr lang="en-US"/>
                    </a:p>
                  </a:txBody>
                  <a:tcPr/>
                </a:tc>
                <a:tc>
                  <a:txBody>
                    <a:bodyPr/>
                    <a:lstStyle/>
                    <a:p>
                      <a:pPr algn="ctr" rtl="0" fontAlgn="ctr"/>
                      <a:r>
                        <a:rPr lang="en-US" sz="1200" b="0" i="0" u="none" strike="noStrike" dirty="0">
                          <a:solidFill>
                            <a:srgbClr val="000000"/>
                          </a:solidFill>
                          <a:effectLst/>
                          <a:latin typeface="Times New Roman"/>
                        </a:rPr>
                        <a:t>Tangibles2</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200" b="0" i="0" u="none" strike="noStrike">
                          <a:solidFill>
                            <a:srgbClr val="000000"/>
                          </a:solidFill>
                          <a:effectLst/>
                          <a:latin typeface="Times New Roman"/>
                        </a:rPr>
                        <a:t>0</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ECEA"/>
                    </a:solidFill>
                  </a:tcPr>
                </a:tc>
                <a:tc>
                  <a:txBody>
                    <a:bodyPr/>
                    <a:lstStyle/>
                    <a:p>
                      <a:pPr algn="ctr" rtl="0" fontAlgn="ctr"/>
                      <a:r>
                        <a:rPr lang="en-US" sz="1200" b="0" i="0" u="none" strike="noStrike" dirty="0">
                          <a:solidFill>
                            <a:srgbClr val="000000"/>
                          </a:solidFill>
                          <a:effectLst/>
                          <a:latin typeface="Times New Roman"/>
                        </a:rPr>
                        <a:t>0</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ECEA"/>
                    </a:solidFill>
                  </a:tcPr>
                </a:tc>
                <a:extLst>
                  <a:ext uri="{0D108BD9-81ED-4DB2-BD59-A6C34878D82A}">
                    <a16:rowId xmlns:a16="http://schemas.microsoft.com/office/drawing/2014/main" val="10014"/>
                  </a:ext>
                </a:extLst>
              </a:tr>
              <a:tr h="203316">
                <a:tc vMerge="1">
                  <a:txBody>
                    <a:bodyPr/>
                    <a:lstStyle/>
                    <a:p>
                      <a:endParaRPr lang="en-US"/>
                    </a:p>
                  </a:txBody>
                  <a:tcPr/>
                </a:tc>
                <a:tc>
                  <a:txBody>
                    <a:bodyPr/>
                    <a:lstStyle/>
                    <a:p>
                      <a:pPr algn="ctr" rtl="0" fontAlgn="ctr"/>
                      <a:r>
                        <a:rPr lang="en-US" sz="1200" b="0" i="0" u="none" strike="noStrike" dirty="0">
                          <a:solidFill>
                            <a:srgbClr val="000000"/>
                          </a:solidFill>
                          <a:effectLst/>
                          <a:latin typeface="Times New Roman"/>
                        </a:rPr>
                        <a:t>Tangibles3</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200" b="0" i="0" u="none" strike="noStrike">
                          <a:solidFill>
                            <a:srgbClr val="000000"/>
                          </a:solidFill>
                          <a:effectLst/>
                          <a:latin typeface="Times New Roman"/>
                        </a:rPr>
                        <a:t>0</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ECEA"/>
                    </a:solidFill>
                  </a:tcPr>
                </a:tc>
                <a:tc>
                  <a:txBody>
                    <a:bodyPr/>
                    <a:lstStyle/>
                    <a:p>
                      <a:pPr algn="ctr" rtl="0" fontAlgn="ctr"/>
                      <a:r>
                        <a:rPr lang="en-US" sz="1200" b="0" i="0" u="none" strike="noStrike" dirty="0">
                          <a:solidFill>
                            <a:srgbClr val="000000"/>
                          </a:solidFill>
                          <a:effectLst/>
                          <a:latin typeface="Times New Roman"/>
                        </a:rPr>
                        <a:t>0</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ECEA"/>
                    </a:solidFill>
                  </a:tcPr>
                </a:tc>
                <a:extLst>
                  <a:ext uri="{0D108BD9-81ED-4DB2-BD59-A6C34878D82A}">
                    <a16:rowId xmlns:a16="http://schemas.microsoft.com/office/drawing/2014/main" val="10015"/>
                  </a:ext>
                </a:extLst>
              </a:tr>
              <a:tr h="203316">
                <a:tc vMerge="1">
                  <a:txBody>
                    <a:bodyPr/>
                    <a:lstStyle/>
                    <a:p>
                      <a:endParaRPr lang="en-US"/>
                    </a:p>
                  </a:txBody>
                  <a:tcPr/>
                </a:tc>
                <a:tc>
                  <a:txBody>
                    <a:bodyPr/>
                    <a:lstStyle/>
                    <a:p>
                      <a:pPr algn="ctr" rtl="0" fontAlgn="ctr"/>
                      <a:r>
                        <a:rPr lang="en-US" sz="1200" b="0" i="0" u="none" strike="noStrike" dirty="0">
                          <a:solidFill>
                            <a:srgbClr val="000000"/>
                          </a:solidFill>
                          <a:effectLst/>
                          <a:latin typeface="Times New Roman"/>
                        </a:rPr>
                        <a:t>Tangibles4</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200" b="0" i="0" u="none" strike="noStrike">
                          <a:solidFill>
                            <a:srgbClr val="000000"/>
                          </a:solidFill>
                          <a:effectLst/>
                          <a:latin typeface="Times New Roman"/>
                        </a:rPr>
                        <a:t>0</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ECEA"/>
                    </a:solidFill>
                  </a:tcPr>
                </a:tc>
                <a:tc>
                  <a:txBody>
                    <a:bodyPr/>
                    <a:lstStyle/>
                    <a:p>
                      <a:pPr algn="ctr" rtl="0" fontAlgn="ctr"/>
                      <a:r>
                        <a:rPr lang="en-US" sz="1200" b="0" i="0" u="none" strike="noStrike" dirty="0">
                          <a:solidFill>
                            <a:srgbClr val="000000"/>
                          </a:solidFill>
                          <a:effectLst/>
                          <a:latin typeface="Times New Roman"/>
                        </a:rPr>
                        <a:t>0</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ECEA"/>
                    </a:solidFill>
                  </a:tcPr>
                </a:tc>
                <a:extLst>
                  <a:ext uri="{0D108BD9-81ED-4DB2-BD59-A6C34878D82A}">
                    <a16:rowId xmlns:a16="http://schemas.microsoft.com/office/drawing/2014/main" val="10016"/>
                  </a:ext>
                </a:extLst>
              </a:tr>
              <a:tr h="203316">
                <a:tc rowSpan="4">
                  <a:txBody>
                    <a:bodyPr/>
                    <a:lstStyle/>
                    <a:p>
                      <a:pPr algn="ctr" fontAlgn="ctr"/>
                      <a:r>
                        <a:rPr lang="en-US" sz="1200" b="0" i="0" u="none" strike="noStrike" dirty="0">
                          <a:solidFill>
                            <a:srgbClr val="000000"/>
                          </a:solidFill>
                          <a:effectLst/>
                          <a:latin typeface="Times New Roman"/>
                        </a:rPr>
                        <a:t>Responsiveness</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dirty="0">
                          <a:solidFill>
                            <a:srgbClr val="000000"/>
                          </a:solidFill>
                          <a:effectLst/>
                          <a:latin typeface="Times New Roman"/>
                        </a:rPr>
                        <a:t>Responsiveness1</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200" b="0" i="0" u="none" strike="noStrike">
                          <a:solidFill>
                            <a:srgbClr val="000000"/>
                          </a:solidFill>
                          <a:effectLst/>
                          <a:latin typeface="Times New Roman"/>
                        </a:rPr>
                        <a:t>0</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ECEA"/>
                    </a:solidFill>
                  </a:tcPr>
                </a:tc>
                <a:tc>
                  <a:txBody>
                    <a:bodyPr/>
                    <a:lstStyle/>
                    <a:p>
                      <a:pPr algn="ctr" rtl="0" fontAlgn="ctr"/>
                      <a:r>
                        <a:rPr lang="en-US" sz="1200" b="0" i="0" u="none" strike="noStrike" dirty="0">
                          <a:solidFill>
                            <a:srgbClr val="000000"/>
                          </a:solidFill>
                          <a:effectLst/>
                          <a:latin typeface="Times New Roman"/>
                        </a:rPr>
                        <a:t>0</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ECEA"/>
                    </a:solidFill>
                  </a:tcPr>
                </a:tc>
                <a:extLst>
                  <a:ext uri="{0D108BD9-81ED-4DB2-BD59-A6C34878D82A}">
                    <a16:rowId xmlns:a16="http://schemas.microsoft.com/office/drawing/2014/main" val="10017"/>
                  </a:ext>
                </a:extLst>
              </a:tr>
              <a:tr h="203316">
                <a:tc vMerge="1">
                  <a:txBody>
                    <a:bodyPr/>
                    <a:lstStyle/>
                    <a:p>
                      <a:endParaRPr lang="en-US"/>
                    </a:p>
                  </a:txBody>
                  <a:tcPr/>
                </a:tc>
                <a:tc>
                  <a:txBody>
                    <a:bodyPr/>
                    <a:lstStyle/>
                    <a:p>
                      <a:pPr algn="ctr" rtl="0" fontAlgn="ctr"/>
                      <a:r>
                        <a:rPr lang="en-US" sz="1200" b="0" i="0" u="none" strike="noStrike" dirty="0">
                          <a:solidFill>
                            <a:srgbClr val="000000"/>
                          </a:solidFill>
                          <a:effectLst/>
                          <a:latin typeface="Times New Roman"/>
                        </a:rPr>
                        <a:t>Responsiveness2</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200" b="0" i="0" u="none" strike="noStrike">
                          <a:solidFill>
                            <a:srgbClr val="000000"/>
                          </a:solidFill>
                          <a:effectLst/>
                          <a:latin typeface="Times New Roman"/>
                        </a:rPr>
                        <a:t>0</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ECEA"/>
                    </a:solidFill>
                  </a:tcPr>
                </a:tc>
                <a:tc>
                  <a:txBody>
                    <a:bodyPr/>
                    <a:lstStyle/>
                    <a:p>
                      <a:pPr algn="ctr" rtl="0" fontAlgn="ctr"/>
                      <a:r>
                        <a:rPr lang="en-US" sz="1200" b="0" i="0" u="none" strike="noStrike" dirty="0">
                          <a:solidFill>
                            <a:srgbClr val="000000"/>
                          </a:solidFill>
                          <a:effectLst/>
                          <a:latin typeface="Times New Roman"/>
                        </a:rPr>
                        <a:t>0</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ECEA"/>
                    </a:solidFill>
                  </a:tcPr>
                </a:tc>
                <a:extLst>
                  <a:ext uri="{0D108BD9-81ED-4DB2-BD59-A6C34878D82A}">
                    <a16:rowId xmlns:a16="http://schemas.microsoft.com/office/drawing/2014/main" val="10018"/>
                  </a:ext>
                </a:extLst>
              </a:tr>
              <a:tr h="203316">
                <a:tc vMerge="1">
                  <a:txBody>
                    <a:bodyPr/>
                    <a:lstStyle/>
                    <a:p>
                      <a:endParaRPr lang="en-US"/>
                    </a:p>
                  </a:txBody>
                  <a:tcPr/>
                </a:tc>
                <a:tc>
                  <a:txBody>
                    <a:bodyPr/>
                    <a:lstStyle/>
                    <a:p>
                      <a:pPr algn="ctr" rtl="0" fontAlgn="ctr"/>
                      <a:r>
                        <a:rPr lang="en-US" sz="1200" b="0" i="0" u="none" strike="noStrike" dirty="0">
                          <a:solidFill>
                            <a:srgbClr val="000000"/>
                          </a:solidFill>
                          <a:effectLst/>
                          <a:latin typeface="Times New Roman"/>
                        </a:rPr>
                        <a:t>Responsiveness3</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200" b="0" i="0" u="none" strike="noStrike">
                          <a:solidFill>
                            <a:srgbClr val="000000"/>
                          </a:solidFill>
                          <a:effectLst/>
                          <a:latin typeface="Times New Roman"/>
                        </a:rPr>
                        <a:t>0</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ECEA"/>
                    </a:solidFill>
                  </a:tcPr>
                </a:tc>
                <a:tc>
                  <a:txBody>
                    <a:bodyPr/>
                    <a:lstStyle/>
                    <a:p>
                      <a:pPr algn="ctr" rtl="0" fontAlgn="ctr"/>
                      <a:r>
                        <a:rPr lang="en-US" sz="1200" b="0" i="0" u="none" strike="noStrike" dirty="0">
                          <a:solidFill>
                            <a:srgbClr val="000000"/>
                          </a:solidFill>
                          <a:effectLst/>
                          <a:latin typeface="Times New Roman"/>
                        </a:rPr>
                        <a:t>0</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ECEA"/>
                    </a:solidFill>
                  </a:tcPr>
                </a:tc>
                <a:extLst>
                  <a:ext uri="{0D108BD9-81ED-4DB2-BD59-A6C34878D82A}">
                    <a16:rowId xmlns:a16="http://schemas.microsoft.com/office/drawing/2014/main" val="10019"/>
                  </a:ext>
                </a:extLst>
              </a:tr>
              <a:tr h="203316">
                <a:tc vMerge="1">
                  <a:txBody>
                    <a:bodyPr/>
                    <a:lstStyle/>
                    <a:p>
                      <a:endParaRPr lang="en-US"/>
                    </a:p>
                  </a:txBody>
                  <a:tcPr/>
                </a:tc>
                <a:tc>
                  <a:txBody>
                    <a:bodyPr/>
                    <a:lstStyle/>
                    <a:p>
                      <a:pPr algn="ctr" rtl="0" fontAlgn="ctr"/>
                      <a:r>
                        <a:rPr lang="en-US" sz="1200" b="0" i="0" u="none" strike="noStrike" dirty="0">
                          <a:solidFill>
                            <a:srgbClr val="000000"/>
                          </a:solidFill>
                          <a:effectLst/>
                          <a:latin typeface="Times New Roman"/>
                        </a:rPr>
                        <a:t>Responsiveness4</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200" b="0" i="0" u="none" strike="noStrike">
                          <a:solidFill>
                            <a:srgbClr val="000000"/>
                          </a:solidFill>
                          <a:effectLst/>
                          <a:latin typeface="Times New Roman"/>
                        </a:rPr>
                        <a:t>0</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ECEA"/>
                    </a:solidFill>
                  </a:tcPr>
                </a:tc>
                <a:tc>
                  <a:txBody>
                    <a:bodyPr/>
                    <a:lstStyle/>
                    <a:p>
                      <a:pPr algn="ctr" rtl="0" fontAlgn="ctr"/>
                      <a:r>
                        <a:rPr lang="en-US" sz="1200" b="0" i="0" u="none" strike="noStrike" dirty="0">
                          <a:solidFill>
                            <a:srgbClr val="000000"/>
                          </a:solidFill>
                          <a:effectLst/>
                          <a:latin typeface="Times New Roman"/>
                        </a:rPr>
                        <a:t>0</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ECEA"/>
                    </a:solidFill>
                  </a:tcPr>
                </a:tc>
                <a:extLst>
                  <a:ext uri="{0D108BD9-81ED-4DB2-BD59-A6C34878D82A}">
                    <a16:rowId xmlns:a16="http://schemas.microsoft.com/office/drawing/2014/main" val="10020"/>
                  </a:ext>
                </a:extLst>
              </a:tr>
              <a:tr h="203316">
                <a:tc rowSpan="4">
                  <a:txBody>
                    <a:bodyPr/>
                    <a:lstStyle/>
                    <a:p>
                      <a:pPr algn="ctr" fontAlgn="ctr"/>
                      <a:r>
                        <a:rPr lang="en-US" sz="1200" b="0" i="0" u="none" strike="noStrike" dirty="0">
                          <a:solidFill>
                            <a:srgbClr val="000000"/>
                          </a:solidFill>
                          <a:effectLst/>
                          <a:latin typeface="Times New Roman"/>
                        </a:rPr>
                        <a:t>Assurance</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dirty="0">
                          <a:solidFill>
                            <a:srgbClr val="000000"/>
                          </a:solidFill>
                          <a:effectLst/>
                          <a:latin typeface="Times New Roman"/>
                        </a:rPr>
                        <a:t>Assurance1</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200" b="0" i="0" u="none" strike="noStrike">
                          <a:solidFill>
                            <a:srgbClr val="000000"/>
                          </a:solidFill>
                          <a:effectLst/>
                          <a:latin typeface="Times New Roman"/>
                        </a:rPr>
                        <a:t>0</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ECEA"/>
                    </a:solidFill>
                  </a:tcPr>
                </a:tc>
                <a:tc>
                  <a:txBody>
                    <a:bodyPr/>
                    <a:lstStyle/>
                    <a:p>
                      <a:pPr algn="ctr" rtl="0" fontAlgn="ctr"/>
                      <a:r>
                        <a:rPr lang="en-US" sz="1200" b="0" i="0" u="none" strike="noStrike" dirty="0">
                          <a:solidFill>
                            <a:srgbClr val="000000"/>
                          </a:solidFill>
                          <a:effectLst/>
                          <a:latin typeface="Times New Roman"/>
                        </a:rPr>
                        <a:t>0</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ECEA"/>
                    </a:solidFill>
                  </a:tcPr>
                </a:tc>
                <a:extLst>
                  <a:ext uri="{0D108BD9-81ED-4DB2-BD59-A6C34878D82A}">
                    <a16:rowId xmlns:a16="http://schemas.microsoft.com/office/drawing/2014/main" val="10021"/>
                  </a:ext>
                </a:extLst>
              </a:tr>
              <a:tr h="203316">
                <a:tc vMerge="1">
                  <a:txBody>
                    <a:bodyPr/>
                    <a:lstStyle/>
                    <a:p>
                      <a:endParaRPr lang="en-US"/>
                    </a:p>
                  </a:txBody>
                  <a:tcPr/>
                </a:tc>
                <a:tc>
                  <a:txBody>
                    <a:bodyPr/>
                    <a:lstStyle/>
                    <a:p>
                      <a:pPr algn="ctr" rtl="0" fontAlgn="ctr"/>
                      <a:r>
                        <a:rPr lang="en-US" sz="1200" b="0" i="0" u="none" strike="noStrike" dirty="0">
                          <a:solidFill>
                            <a:srgbClr val="000000"/>
                          </a:solidFill>
                          <a:effectLst/>
                          <a:latin typeface="Times New Roman"/>
                        </a:rPr>
                        <a:t>Assurance2</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200" b="0" i="0" u="none" strike="noStrike">
                          <a:solidFill>
                            <a:srgbClr val="000000"/>
                          </a:solidFill>
                          <a:effectLst/>
                          <a:latin typeface="Times New Roman"/>
                        </a:rPr>
                        <a:t>0</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ECEA"/>
                    </a:solidFill>
                  </a:tcPr>
                </a:tc>
                <a:tc>
                  <a:txBody>
                    <a:bodyPr/>
                    <a:lstStyle/>
                    <a:p>
                      <a:pPr algn="ctr" rtl="0" fontAlgn="ctr"/>
                      <a:r>
                        <a:rPr lang="en-US" sz="1200" b="1" i="0" u="none" strike="noStrike" dirty="0">
                          <a:solidFill>
                            <a:srgbClr val="000000"/>
                          </a:solidFill>
                          <a:effectLst/>
                          <a:latin typeface="Times New Roman"/>
                        </a:rPr>
                        <a:t>0.52</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0022"/>
                  </a:ext>
                </a:extLst>
              </a:tr>
              <a:tr h="203316">
                <a:tc vMerge="1">
                  <a:txBody>
                    <a:bodyPr/>
                    <a:lstStyle/>
                    <a:p>
                      <a:endParaRPr lang="en-US"/>
                    </a:p>
                  </a:txBody>
                  <a:tcPr/>
                </a:tc>
                <a:tc>
                  <a:txBody>
                    <a:bodyPr/>
                    <a:lstStyle/>
                    <a:p>
                      <a:pPr algn="ctr" rtl="0" fontAlgn="ctr"/>
                      <a:r>
                        <a:rPr lang="en-US" sz="1200" b="0" i="0" u="none" strike="noStrike" dirty="0">
                          <a:solidFill>
                            <a:srgbClr val="000000"/>
                          </a:solidFill>
                          <a:effectLst/>
                          <a:latin typeface="Times New Roman"/>
                        </a:rPr>
                        <a:t>Assurance3</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200" b="0" i="0" u="none" strike="noStrike">
                          <a:solidFill>
                            <a:srgbClr val="000000"/>
                          </a:solidFill>
                          <a:effectLst/>
                          <a:latin typeface="Times New Roman"/>
                        </a:rPr>
                        <a:t>0</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ECEA"/>
                    </a:solidFill>
                  </a:tcPr>
                </a:tc>
                <a:tc>
                  <a:txBody>
                    <a:bodyPr/>
                    <a:lstStyle/>
                    <a:p>
                      <a:pPr algn="ctr" rtl="0" fontAlgn="ctr"/>
                      <a:r>
                        <a:rPr lang="en-US" sz="1200" b="0" i="0" u="none" strike="noStrike" dirty="0">
                          <a:solidFill>
                            <a:srgbClr val="000000"/>
                          </a:solidFill>
                          <a:effectLst/>
                          <a:latin typeface="Times New Roman"/>
                        </a:rPr>
                        <a:t>0</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ECEA"/>
                    </a:solidFill>
                  </a:tcPr>
                </a:tc>
                <a:extLst>
                  <a:ext uri="{0D108BD9-81ED-4DB2-BD59-A6C34878D82A}">
                    <a16:rowId xmlns:a16="http://schemas.microsoft.com/office/drawing/2014/main" val="10023"/>
                  </a:ext>
                </a:extLst>
              </a:tr>
              <a:tr h="203316">
                <a:tc vMerge="1">
                  <a:txBody>
                    <a:bodyPr/>
                    <a:lstStyle/>
                    <a:p>
                      <a:endParaRPr lang="en-US"/>
                    </a:p>
                  </a:txBody>
                  <a:tcPr/>
                </a:tc>
                <a:tc>
                  <a:txBody>
                    <a:bodyPr/>
                    <a:lstStyle/>
                    <a:p>
                      <a:pPr algn="ctr" rtl="0" fontAlgn="ctr"/>
                      <a:r>
                        <a:rPr lang="en-US" sz="1200" b="0" i="0" u="none" strike="noStrike" dirty="0">
                          <a:solidFill>
                            <a:srgbClr val="000000"/>
                          </a:solidFill>
                          <a:effectLst/>
                          <a:latin typeface="Times New Roman"/>
                        </a:rPr>
                        <a:t>Assurance4</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200" b="0" i="0" u="none" strike="noStrike">
                          <a:solidFill>
                            <a:srgbClr val="000000"/>
                          </a:solidFill>
                          <a:effectLst/>
                          <a:latin typeface="Times New Roman"/>
                        </a:rPr>
                        <a:t>0</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ECEA"/>
                    </a:solidFill>
                  </a:tcPr>
                </a:tc>
                <a:tc>
                  <a:txBody>
                    <a:bodyPr/>
                    <a:lstStyle/>
                    <a:p>
                      <a:pPr algn="ctr" rtl="0" fontAlgn="ctr"/>
                      <a:r>
                        <a:rPr lang="en-US" sz="1200" b="0" i="0" u="none" strike="noStrike" dirty="0">
                          <a:solidFill>
                            <a:srgbClr val="000000"/>
                          </a:solidFill>
                          <a:effectLst/>
                          <a:latin typeface="Times New Roman"/>
                        </a:rPr>
                        <a:t>0</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ECEA"/>
                    </a:solidFill>
                  </a:tcPr>
                </a:tc>
                <a:extLst>
                  <a:ext uri="{0D108BD9-81ED-4DB2-BD59-A6C34878D82A}">
                    <a16:rowId xmlns:a16="http://schemas.microsoft.com/office/drawing/2014/main" val="10024"/>
                  </a:ext>
                </a:extLst>
              </a:tr>
              <a:tr h="203316">
                <a:tc gridSpan="2">
                  <a:txBody>
                    <a:bodyPr/>
                    <a:lstStyle/>
                    <a:p>
                      <a:pPr algn="ctr" fontAlgn="ctr"/>
                      <a:r>
                        <a:rPr lang="en-US" sz="1200" b="0" i="0" u="none" strike="noStrike" dirty="0">
                          <a:solidFill>
                            <a:srgbClr val="000000"/>
                          </a:solidFill>
                          <a:effectLst/>
                          <a:latin typeface="Times New Roman"/>
                        </a:rPr>
                        <a:t>Mixture</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algn="ctr" rtl="0" fontAlgn="ctr"/>
                      <a:r>
                        <a:rPr lang="en-US" sz="1200" b="1" i="0" u="none" strike="noStrike" dirty="0">
                          <a:solidFill>
                            <a:srgbClr val="000000"/>
                          </a:solidFill>
                          <a:effectLst/>
                          <a:latin typeface="Times New Roman"/>
                        </a:rPr>
                        <a:t>14%</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1" i="0" u="none" strike="noStrike" dirty="0">
                          <a:solidFill>
                            <a:srgbClr val="000000"/>
                          </a:solidFill>
                          <a:effectLst/>
                          <a:latin typeface="Times New Roman"/>
                        </a:rPr>
                        <a:t>86%</a:t>
                      </a:r>
                    </a:p>
                  </a:txBody>
                  <a:tcPr marL="8704" marR="8704" marT="87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25"/>
                  </a:ext>
                </a:extLst>
              </a:tr>
            </a:tbl>
          </a:graphicData>
        </a:graphic>
      </p:graphicFrame>
    </p:spTree>
    <p:extLst>
      <p:ext uri="{BB962C8B-B14F-4D97-AF65-F5344CB8AC3E}">
        <p14:creationId xmlns:p14="http://schemas.microsoft.com/office/powerpoint/2010/main" val="15646620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 y="76200"/>
            <a:ext cx="9144000" cy="939784"/>
          </a:xfrm>
          <a:solidFill>
            <a:schemeClr val="bg1"/>
          </a:solidFill>
        </p:spPr>
        <p:txBody>
          <a:bodyPr>
            <a:normAutofit fontScale="90000"/>
          </a:bodyPr>
          <a:lstStyle/>
          <a:p>
            <a:r>
              <a:rPr lang="en-US" sz="3600" b="1" dirty="0">
                <a:effectLst/>
              </a:rPr>
              <a:t>Possible Managerial Implications Based on Profile Analysis</a:t>
            </a: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E8A9E9-CABF-40EA-AD60-F59542DE86E2}" type="slidenum">
              <a:rPr kumimoji="0" lang="en-US" sz="1200" b="0" i="0" u="none" strike="noStrike" kern="1200" cap="none" spc="0" normalizeH="0" baseline="0" noProof="0" smtClean="0">
                <a:ln>
                  <a:noFill/>
                </a:ln>
                <a:solidFill>
                  <a:prstClr val="black"/>
                </a:solidFill>
                <a:effectLst/>
                <a:uLnTx/>
                <a:uFillTx/>
                <a:latin typeface="Georg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Georgia"/>
              <a:ea typeface="+mn-ea"/>
              <a:cs typeface="+mn-cs"/>
            </a:endParaRPr>
          </a:p>
        </p:txBody>
      </p:sp>
      <p:graphicFrame>
        <p:nvGraphicFramePr>
          <p:cNvPr id="7" name="Content Placeholder 6"/>
          <p:cNvGraphicFramePr>
            <a:graphicFrameLocks noGrp="1"/>
          </p:cNvGraphicFramePr>
          <p:nvPr>
            <p:ph idx="1"/>
            <p:extLst/>
          </p:nvPr>
        </p:nvGraphicFramePr>
        <p:xfrm>
          <a:off x="239486" y="1143000"/>
          <a:ext cx="8763000" cy="259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5"/>
          <p:cNvSpPr/>
          <p:nvPr/>
        </p:nvSpPr>
        <p:spPr>
          <a:xfrm>
            <a:off x="304800" y="6553200"/>
            <a:ext cx="2017336"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Georgia"/>
                <a:ea typeface="+mn-ea"/>
                <a:cs typeface="+mn-cs"/>
              </a:rPr>
              <a:t>INTRODUCTION</a:t>
            </a:r>
          </a:p>
        </p:txBody>
      </p:sp>
      <p:sp>
        <p:nvSpPr>
          <p:cNvPr id="6" name="Rectangle 7"/>
          <p:cNvSpPr/>
          <p:nvPr/>
        </p:nvSpPr>
        <p:spPr>
          <a:xfrm>
            <a:off x="22860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Georgia"/>
                <a:ea typeface="+mn-ea"/>
                <a:cs typeface="+mn-cs"/>
              </a:rPr>
              <a:t>FOUR MODELS</a:t>
            </a:r>
          </a:p>
        </p:txBody>
      </p:sp>
      <p:sp>
        <p:nvSpPr>
          <p:cNvPr id="8" name="Rectangle 8"/>
          <p:cNvSpPr/>
          <p:nvPr/>
        </p:nvSpPr>
        <p:spPr>
          <a:xfrm>
            <a:off x="4267200" y="6553200"/>
            <a:ext cx="1986941" cy="31432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Georgia"/>
                <a:ea typeface="+mn-ea"/>
                <a:cs typeface="+mn-cs"/>
              </a:rPr>
              <a:t>RESULTS</a:t>
            </a:r>
          </a:p>
        </p:txBody>
      </p:sp>
      <p:sp>
        <p:nvSpPr>
          <p:cNvPr id="9" name="Rectangle 9"/>
          <p:cNvSpPr/>
          <p:nvPr/>
        </p:nvSpPr>
        <p:spPr>
          <a:xfrm>
            <a:off x="62484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Georgia"/>
                <a:ea typeface="+mn-ea"/>
                <a:cs typeface="+mn-cs"/>
              </a:rPr>
              <a:t>DISCUSSION</a:t>
            </a:r>
          </a:p>
        </p:txBody>
      </p:sp>
      <p:graphicFrame>
        <p:nvGraphicFramePr>
          <p:cNvPr id="11" name="Content Placeholder 6"/>
          <p:cNvGraphicFramePr>
            <a:graphicFrameLocks/>
          </p:cNvGraphicFramePr>
          <p:nvPr>
            <p:extLst/>
          </p:nvPr>
        </p:nvGraphicFramePr>
        <p:xfrm>
          <a:off x="239486" y="3810000"/>
          <a:ext cx="8763000" cy="25908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141831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Graphic spid="11"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26"/>
          <p:cNvSpPr>
            <a:spLocks noGrp="1"/>
          </p:cNvSpPr>
          <p:nvPr>
            <p:ph type="sldNum" sz="quarter" idx="12"/>
          </p:nvPr>
        </p:nvSpPr>
        <p:spPr>
          <a:xfrm>
            <a:off x="7027448" y="6562917"/>
            <a:ext cx="2133600" cy="285752"/>
          </a:xfrm>
          <a:prstGeom prst="rect">
            <a:avLst/>
          </a:prstGeom>
        </p:spPr>
        <p:txBody>
          <a:bodyPr/>
          <a:lstStyle/>
          <a:p>
            <a:pPr>
              <a:defRPr/>
            </a:pPr>
            <a:fld id="{513A9851-CA05-4C4A-89D1-C7CA9AD5CE9A}" type="slidenum">
              <a:rPr lang="en-US" smtClean="0"/>
              <a:pPr>
                <a:defRPr/>
              </a:pPr>
              <a:t>4</a:t>
            </a:fld>
            <a:endParaRPr lang="en-US"/>
          </a:p>
        </p:txBody>
      </p:sp>
      <p:sp>
        <p:nvSpPr>
          <p:cNvPr id="13" name="TextBox 12"/>
          <p:cNvSpPr txBox="1"/>
          <p:nvPr/>
        </p:nvSpPr>
        <p:spPr>
          <a:xfrm>
            <a:off x="0" y="71735"/>
            <a:ext cx="9143999" cy="461665"/>
          </a:xfrm>
          <a:prstGeom prst="rect">
            <a:avLst/>
          </a:prstGeom>
          <a:solidFill>
            <a:schemeClr val="bg1"/>
          </a:solidFill>
        </p:spPr>
        <p:txBody>
          <a:bodyPr wrap="square" rtlCol="0">
            <a:spAutoFit/>
          </a:bodyPr>
          <a:lstStyle/>
          <a:p>
            <a:pPr algn="ctr"/>
            <a:r>
              <a:rPr lang="en-US" sz="2400" b="1" dirty="0">
                <a:latin typeface="+mj-lt"/>
              </a:rPr>
              <a:t>Illustrative Conversation between Director and Analytics</a:t>
            </a:r>
          </a:p>
        </p:txBody>
      </p:sp>
      <p:sp>
        <p:nvSpPr>
          <p:cNvPr id="3" name="TextBox 2"/>
          <p:cNvSpPr txBox="1"/>
          <p:nvPr/>
        </p:nvSpPr>
        <p:spPr>
          <a:xfrm>
            <a:off x="2665892" y="1157379"/>
            <a:ext cx="6325708" cy="584775"/>
          </a:xfrm>
          <a:prstGeom prst="rect">
            <a:avLst/>
          </a:prstGeom>
          <a:noFill/>
        </p:spPr>
        <p:txBody>
          <a:bodyPr wrap="square" rtlCol="0">
            <a:spAutoFit/>
          </a:bodyPr>
          <a:lstStyle/>
          <a:p>
            <a:r>
              <a:rPr lang="en-US" sz="1600" dirty="0"/>
              <a:t>Bernie: How can we identify key drivers to improve customer service satisfaction? </a:t>
            </a:r>
          </a:p>
        </p:txBody>
      </p:sp>
      <p:sp>
        <p:nvSpPr>
          <p:cNvPr id="36" name="TextBox 35"/>
          <p:cNvSpPr txBox="1"/>
          <p:nvPr/>
        </p:nvSpPr>
        <p:spPr>
          <a:xfrm>
            <a:off x="2705878" y="1777425"/>
            <a:ext cx="6361922" cy="584775"/>
          </a:xfrm>
          <a:prstGeom prst="rect">
            <a:avLst/>
          </a:prstGeom>
          <a:noFill/>
        </p:spPr>
        <p:txBody>
          <a:bodyPr wrap="square" rtlCol="0">
            <a:spAutoFit/>
          </a:bodyPr>
          <a:lstStyle/>
          <a:p>
            <a:r>
              <a:rPr lang="en-US" sz="1600" dirty="0" err="1"/>
              <a:t>Sunghoon</a:t>
            </a:r>
            <a:r>
              <a:rPr lang="en-US" sz="1600" dirty="0"/>
              <a:t>: We can do a regression analysis to find out relationship between DV (satisfaction) and potential drivers (Attributes).</a:t>
            </a:r>
          </a:p>
        </p:txBody>
      </p:sp>
      <p:pic>
        <p:nvPicPr>
          <p:cNvPr id="410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38352" y="2438629"/>
            <a:ext cx="1646852" cy="108662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8" name="TextBox 37"/>
          <p:cNvSpPr txBox="1"/>
          <p:nvPr/>
        </p:nvSpPr>
        <p:spPr>
          <a:xfrm>
            <a:off x="152400" y="2938046"/>
            <a:ext cx="7130144" cy="338554"/>
          </a:xfrm>
          <a:prstGeom prst="rect">
            <a:avLst/>
          </a:prstGeom>
          <a:noFill/>
        </p:spPr>
        <p:txBody>
          <a:bodyPr wrap="square" rtlCol="0">
            <a:spAutoFit/>
          </a:bodyPr>
          <a:lstStyle/>
          <a:p>
            <a:r>
              <a:rPr lang="en-US" sz="1600" dirty="0"/>
              <a:t>Bernie : But, do we assume that all customers are using same key drivers? </a:t>
            </a:r>
          </a:p>
        </p:txBody>
      </p:sp>
      <p:sp>
        <p:nvSpPr>
          <p:cNvPr id="42" name="TextBox 41"/>
          <p:cNvSpPr txBox="1"/>
          <p:nvPr/>
        </p:nvSpPr>
        <p:spPr>
          <a:xfrm>
            <a:off x="152400" y="3360003"/>
            <a:ext cx="5715000" cy="830997"/>
          </a:xfrm>
          <a:prstGeom prst="rect">
            <a:avLst/>
          </a:prstGeom>
          <a:noFill/>
        </p:spPr>
        <p:txBody>
          <a:bodyPr wrap="square" rtlCol="0">
            <a:spAutoFit/>
          </a:bodyPr>
          <a:lstStyle/>
          <a:p>
            <a:r>
              <a:rPr lang="en-US" sz="1600" dirty="0" err="1"/>
              <a:t>Sunghoon</a:t>
            </a:r>
            <a:r>
              <a:rPr lang="en-US" sz="1600" dirty="0"/>
              <a:t>: We can find out multiple regression lines for different segments to identify different key drivers. We can do this by using latent class regression.</a:t>
            </a:r>
          </a:p>
        </p:txBody>
      </p:sp>
      <p:pic>
        <p:nvPicPr>
          <p:cNvPr id="44" name="Picture 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b="33943"/>
          <a:stretch/>
        </p:blipFill>
        <p:spPr bwMode="auto">
          <a:xfrm>
            <a:off x="6368442" y="3699186"/>
            <a:ext cx="2716762" cy="25767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28600" y="575846"/>
            <a:ext cx="8731900" cy="323165"/>
          </a:xfrm>
          <a:prstGeom prst="rect">
            <a:avLst/>
          </a:prstGeom>
          <a:solidFill>
            <a:srgbClr val="FFFF99"/>
          </a:solidFill>
        </p:spPr>
        <p:txBody>
          <a:bodyPr wrap="square" rtlCol="0">
            <a:spAutoFit/>
          </a:bodyPr>
          <a:lstStyle/>
          <a:p>
            <a:r>
              <a:rPr lang="en-US" sz="1500" b="1" i="1" dirty="0"/>
              <a:t>Bernie: Marketing Director of Allstate Insurance, </a:t>
            </a:r>
            <a:r>
              <a:rPr lang="en-US" sz="1500" b="1" i="1" dirty="0" err="1"/>
              <a:t>Sunghoon</a:t>
            </a:r>
            <a:r>
              <a:rPr lang="en-US" sz="1500" b="1" i="1" dirty="0"/>
              <a:t>: Data Analytics Manager</a:t>
            </a:r>
          </a:p>
        </p:txBody>
      </p:sp>
      <p:pic>
        <p:nvPicPr>
          <p:cNvPr id="4" name="Picture 3"/>
          <p:cNvPicPr>
            <a:picLocks noChangeAspect="1"/>
          </p:cNvPicPr>
          <p:nvPr/>
        </p:nvPicPr>
        <p:blipFill>
          <a:blip r:embed="rId5"/>
          <a:stretch>
            <a:fillRect/>
          </a:stretch>
        </p:blipFill>
        <p:spPr>
          <a:xfrm>
            <a:off x="228600" y="1116896"/>
            <a:ext cx="2151560" cy="1356300"/>
          </a:xfrm>
          <a:prstGeom prst="rect">
            <a:avLst/>
          </a:prstGeom>
        </p:spPr>
      </p:pic>
    </p:spTree>
    <p:extLst>
      <p:ext uri="{BB962C8B-B14F-4D97-AF65-F5344CB8AC3E}">
        <p14:creationId xmlns:p14="http://schemas.microsoft.com/office/powerpoint/2010/main" val="3418544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0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6" grpId="0"/>
      <p:bldP spid="38" grpId="0"/>
      <p:bldP spid="4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3400" y="1371600"/>
            <a:ext cx="8382000" cy="1600200"/>
          </a:xfrm>
        </p:spPr>
        <p:txBody>
          <a:bodyPr vert="horz" rtlCol="0">
            <a:normAutofit/>
          </a:bodyPr>
          <a:lstStyle/>
          <a:p>
            <a:r>
              <a:rPr lang="en-US" sz="2400" dirty="0">
                <a:solidFill>
                  <a:schemeClr val="tx1"/>
                </a:solidFill>
              </a:rPr>
              <a:t>The proposed Bayesian model </a:t>
            </a:r>
            <a:r>
              <a:rPr lang="en-US" sz="2400" i="1" dirty="0">
                <a:solidFill>
                  <a:schemeClr val="tx1"/>
                </a:solidFill>
              </a:rPr>
              <a:t>simultaneously</a:t>
            </a:r>
            <a:r>
              <a:rPr lang="en-US" sz="2400" dirty="0">
                <a:solidFill>
                  <a:schemeClr val="tx1"/>
                </a:solidFill>
              </a:rPr>
              <a:t> provides </a:t>
            </a:r>
            <a:r>
              <a:rPr lang="en-US" sz="2400" dirty="0">
                <a:solidFill>
                  <a:srgbClr val="1909E7"/>
                </a:solidFill>
              </a:rPr>
              <a:t>solutions for heterogeneity </a:t>
            </a:r>
            <a:r>
              <a:rPr lang="en-US" sz="2400" dirty="0">
                <a:solidFill>
                  <a:schemeClr val="tx1"/>
                </a:solidFill>
              </a:rPr>
              <a:t>and </a:t>
            </a:r>
            <a:r>
              <a:rPr lang="en-US" sz="2400" dirty="0">
                <a:solidFill>
                  <a:srgbClr val="1909E7"/>
                </a:solidFill>
              </a:rPr>
              <a:t>important drivers </a:t>
            </a:r>
            <a:r>
              <a:rPr lang="en-US" sz="2400" dirty="0">
                <a:solidFill>
                  <a:schemeClr val="tx1"/>
                </a:solidFill>
              </a:rPr>
              <a:t>per derived segment. </a:t>
            </a:r>
            <a:r>
              <a:rPr lang="en-US" sz="2400" dirty="0">
                <a:solidFill>
                  <a:schemeClr val="tx1"/>
                </a:solidFill>
                <a:hlinkClick r:id="rId3"/>
              </a:rPr>
              <a:t>http://www.personal.psu.edu/suk220/SegVS.html</a:t>
            </a:r>
            <a:endParaRPr lang="en-US" sz="2400" dirty="0">
              <a:solidFill>
                <a:schemeClr val="tx1"/>
              </a:solidFill>
            </a:endParaRPr>
          </a:p>
        </p:txBody>
      </p:sp>
      <p:sp>
        <p:nvSpPr>
          <p:cNvPr id="3" name="Title 2"/>
          <p:cNvSpPr>
            <a:spLocks noGrp="1"/>
          </p:cNvSpPr>
          <p:nvPr>
            <p:ph type="title"/>
          </p:nvPr>
        </p:nvSpPr>
        <p:spPr/>
        <p:txBody>
          <a:bodyPr/>
          <a:lstStyle/>
          <a:p>
            <a:r>
              <a:rPr lang="en-US" b="1" dirty="0">
                <a:effectLst/>
              </a:rPr>
              <a:t>Result Summary</a:t>
            </a:r>
          </a:p>
        </p:txBody>
      </p:sp>
      <p:sp>
        <p:nvSpPr>
          <p:cNvPr id="5" name="Content Placeholder 1"/>
          <p:cNvSpPr txBox="1">
            <a:spLocks/>
          </p:cNvSpPr>
          <p:nvPr/>
        </p:nvSpPr>
        <p:spPr>
          <a:xfrm>
            <a:off x="457200" y="3200400"/>
            <a:ext cx="8534400" cy="1600200"/>
          </a:xfrm>
          <a:prstGeom prst="rect">
            <a:avLst/>
          </a:prstGeom>
        </p:spPr>
        <p:txBody>
          <a:bodyPr vert="horz" rtlCol="0">
            <a:normAutofit lnSpcReduction="10000"/>
          </a:bodyPr>
          <a:lstStyle/>
          <a:p>
            <a:pPr marL="342900" marR="0" lvl="0" indent="-342900" algn="l" defTabSz="914400" rtl="0" eaLnBrk="1" fontAlgn="auto" latinLnBrk="0" hangingPunct="1">
              <a:lnSpc>
                <a:spcPct val="110000"/>
              </a:lnSpc>
              <a:spcBef>
                <a:spcPct val="20000"/>
              </a:spcBef>
              <a:spcAft>
                <a:spcPts val="0"/>
              </a:spcAft>
              <a:buClrTx/>
              <a:buSzPct val="70000"/>
              <a:buFont typeface="Wingdings"/>
              <a:buChar char=""/>
              <a:tabLst/>
              <a:defRPr/>
            </a:pPr>
            <a:r>
              <a:rPr kumimoji="0" lang="en-US" sz="2400" b="0" i="0" u="none" strike="noStrike" kern="1200" cap="none" spc="0" normalizeH="0" baseline="0" noProof="0" dirty="0">
                <a:ln>
                  <a:noFill/>
                </a:ln>
                <a:solidFill>
                  <a:prstClr val="black"/>
                </a:solidFill>
                <a:effectLst/>
                <a:uLnTx/>
                <a:uFillTx/>
                <a:latin typeface="Georgia"/>
                <a:ea typeface="+mn-ea"/>
                <a:cs typeface="+mn-cs"/>
              </a:rPr>
              <a:t>From Monte Carlo Analysis, it is </a:t>
            </a:r>
            <a:r>
              <a:rPr kumimoji="0" lang="en-US" sz="2400" b="0" i="0" u="none" strike="noStrike" kern="1200" cap="none" spc="0" normalizeH="0" baseline="0" noProof="0" dirty="0">
                <a:ln>
                  <a:noFill/>
                </a:ln>
                <a:solidFill>
                  <a:srgbClr val="1909E7"/>
                </a:solidFill>
                <a:effectLst/>
                <a:uLnTx/>
                <a:uFillTx/>
                <a:latin typeface="Georgia"/>
                <a:ea typeface="+mn-ea"/>
                <a:cs typeface="+mn-cs"/>
              </a:rPr>
              <a:t>crucial to use the proper model</a:t>
            </a:r>
            <a:r>
              <a:rPr kumimoji="0" lang="en-US" sz="2400" b="0" i="0" u="none" strike="noStrike" kern="1200" cap="none" spc="0" normalizeH="0" baseline="0" noProof="0" dirty="0">
                <a:ln>
                  <a:noFill/>
                </a:ln>
                <a:solidFill>
                  <a:prstClr val="black"/>
                </a:solidFill>
                <a:effectLst/>
                <a:uLnTx/>
                <a:uFillTx/>
                <a:latin typeface="Georgia"/>
                <a:ea typeface="+mn-ea"/>
                <a:cs typeface="+mn-cs"/>
              </a:rPr>
              <a:t> to correctly capture the underlying data structure and the Bayes models provides </a:t>
            </a:r>
            <a:r>
              <a:rPr kumimoji="0" lang="en-US" sz="2400" b="0" i="0" u="none" strike="noStrike" kern="1200" cap="none" spc="0" normalizeH="0" baseline="0" noProof="0" dirty="0">
                <a:ln>
                  <a:noFill/>
                </a:ln>
                <a:solidFill>
                  <a:srgbClr val="1909E7"/>
                </a:solidFill>
                <a:effectLst/>
                <a:uLnTx/>
                <a:uFillTx/>
                <a:latin typeface="Georgia"/>
                <a:ea typeface="+mn-ea"/>
                <a:cs typeface="+mn-cs"/>
              </a:rPr>
              <a:t>robustness against (multi)collinearity</a:t>
            </a:r>
            <a:r>
              <a:rPr kumimoji="0" lang="en-US" sz="2400" b="0" i="0" u="none" strike="noStrike" kern="1200" cap="none" spc="0" normalizeH="0" baseline="0" noProof="0" dirty="0">
                <a:ln>
                  <a:noFill/>
                </a:ln>
                <a:solidFill>
                  <a:prstClr val="black"/>
                </a:solidFill>
                <a:effectLst/>
                <a:uLnTx/>
                <a:uFillTx/>
                <a:latin typeface="Georgia"/>
                <a:ea typeface="+mn-ea"/>
                <a:cs typeface="+mn-cs"/>
              </a:rPr>
              <a:t> over traditional methods.</a:t>
            </a:r>
            <a:endParaRPr kumimoji="0" lang="en-US" sz="2400" b="0" i="0" u="none" strike="noStrike" kern="1200" cap="none" spc="0" normalizeH="0" baseline="0" noProof="0" dirty="0">
              <a:ln>
                <a:noFill/>
              </a:ln>
              <a:solidFill>
                <a:srgbClr val="433021"/>
              </a:solidFill>
              <a:effectLst/>
              <a:uLnTx/>
              <a:uFillTx/>
              <a:latin typeface="Georgia"/>
              <a:ea typeface="+mn-ea"/>
              <a:cs typeface="+mn-cs"/>
            </a:endParaRPr>
          </a:p>
        </p:txBody>
      </p:sp>
      <p:sp>
        <p:nvSpPr>
          <p:cNvPr id="6" name="Content Placeholder 1"/>
          <p:cNvSpPr txBox="1">
            <a:spLocks/>
          </p:cNvSpPr>
          <p:nvPr/>
        </p:nvSpPr>
        <p:spPr>
          <a:xfrm>
            <a:off x="533400" y="4876800"/>
            <a:ext cx="8229600" cy="1600200"/>
          </a:xfrm>
          <a:prstGeom prst="rect">
            <a:avLst/>
          </a:prstGeom>
        </p:spPr>
        <p:txBody>
          <a:bodyPr vert="horz" rtlCol="0">
            <a:normAutofit lnSpcReduction="10000"/>
          </a:bodyPr>
          <a:lstStyle/>
          <a:p>
            <a:pPr marL="342900" marR="0" lvl="0" indent="-342900" algn="l" defTabSz="914400" rtl="0" eaLnBrk="1" fontAlgn="auto" latinLnBrk="0" hangingPunct="1">
              <a:lnSpc>
                <a:spcPct val="110000"/>
              </a:lnSpc>
              <a:spcBef>
                <a:spcPct val="20000"/>
              </a:spcBef>
              <a:spcAft>
                <a:spcPts val="0"/>
              </a:spcAft>
              <a:buClrTx/>
              <a:buSzPct val="70000"/>
              <a:buFont typeface="Wingdings"/>
              <a:buChar char=""/>
              <a:tabLst/>
              <a:defRPr/>
            </a:pPr>
            <a:r>
              <a:rPr kumimoji="0" lang="en-US" sz="2400" b="0" i="0" u="none" strike="noStrike" kern="1200" cap="none" spc="0" normalizeH="0" baseline="0" noProof="0" dirty="0">
                <a:ln>
                  <a:noFill/>
                </a:ln>
                <a:solidFill>
                  <a:prstClr val="black"/>
                </a:solidFill>
                <a:effectLst/>
                <a:uLnTx/>
                <a:uFillTx/>
                <a:latin typeface="Georgia"/>
                <a:ea typeface="+mn-ea"/>
                <a:cs typeface="+mn-cs"/>
              </a:rPr>
              <a:t>In the application study, the </a:t>
            </a:r>
            <a:r>
              <a:rPr kumimoji="0" lang="en-US" sz="2400" b="0" i="0" u="none" strike="noStrike" kern="1200" cap="none" spc="0" normalizeH="0" baseline="0" noProof="0" dirty="0">
                <a:ln>
                  <a:noFill/>
                </a:ln>
                <a:solidFill>
                  <a:srgbClr val="1909E7"/>
                </a:solidFill>
                <a:effectLst/>
                <a:uLnTx/>
                <a:uFillTx/>
                <a:latin typeface="Georgia"/>
                <a:ea typeface="+mn-ea"/>
                <a:cs typeface="+mn-cs"/>
              </a:rPr>
              <a:t>Distinctive Factors </a:t>
            </a:r>
            <a:r>
              <a:rPr kumimoji="0" lang="en-US" sz="2400" b="0" i="0" u="none" strike="noStrike" kern="1200" cap="none" spc="0" normalizeH="0" baseline="0" noProof="0" dirty="0">
                <a:ln>
                  <a:noFill/>
                </a:ln>
                <a:solidFill>
                  <a:prstClr val="black"/>
                </a:solidFill>
                <a:effectLst/>
                <a:uLnTx/>
                <a:uFillTx/>
                <a:latin typeface="Georgia"/>
                <a:ea typeface="+mn-ea"/>
                <a:cs typeface="+mn-cs"/>
              </a:rPr>
              <a:t>solution provided most meaningful and interpretable results in the context of a national insurance company’s SERVPERF survey instrument.</a:t>
            </a:r>
            <a:endParaRPr kumimoji="0" lang="en-US" sz="2400" b="0" i="0" u="none" strike="noStrike" kern="1200" cap="none" spc="0" normalizeH="0" baseline="0" noProof="0" dirty="0">
              <a:ln>
                <a:noFill/>
              </a:ln>
              <a:solidFill>
                <a:srgbClr val="433021"/>
              </a:solidFill>
              <a:effectLst/>
              <a:uLnTx/>
              <a:uFillTx/>
              <a:latin typeface="Georgia"/>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E8A9E9-CABF-40EA-AD60-F59542DE86E2}" type="slidenum">
              <a:rPr kumimoji="0" lang="en-US" sz="1200" b="0" i="0" u="none" strike="noStrike" kern="1200" cap="none" spc="0" normalizeH="0" baseline="0" noProof="0" smtClean="0">
                <a:ln>
                  <a:noFill/>
                </a:ln>
                <a:solidFill>
                  <a:prstClr val="black"/>
                </a:solidFill>
                <a:effectLst/>
                <a:uLnTx/>
                <a:uFillTx/>
                <a:latin typeface="Georg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Georgia"/>
              <a:ea typeface="+mn-ea"/>
              <a:cs typeface="+mn-cs"/>
            </a:endParaRPr>
          </a:p>
        </p:txBody>
      </p:sp>
      <p:sp>
        <p:nvSpPr>
          <p:cNvPr id="8" name="Rectangle 5"/>
          <p:cNvSpPr/>
          <p:nvPr/>
        </p:nvSpPr>
        <p:spPr>
          <a:xfrm>
            <a:off x="304800" y="6553200"/>
            <a:ext cx="2017336"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Georgia"/>
                <a:ea typeface="+mn-ea"/>
                <a:cs typeface="+mn-cs"/>
              </a:rPr>
              <a:t>INTRODUCTION</a:t>
            </a:r>
          </a:p>
        </p:txBody>
      </p:sp>
      <p:sp>
        <p:nvSpPr>
          <p:cNvPr id="9" name="Rectangle 7"/>
          <p:cNvSpPr/>
          <p:nvPr/>
        </p:nvSpPr>
        <p:spPr>
          <a:xfrm>
            <a:off x="22860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Georgia"/>
                <a:ea typeface="+mn-ea"/>
                <a:cs typeface="+mn-cs"/>
              </a:rPr>
              <a:t>FOUR MODELS</a:t>
            </a:r>
          </a:p>
        </p:txBody>
      </p:sp>
      <p:sp>
        <p:nvSpPr>
          <p:cNvPr id="10" name="Rectangle 8"/>
          <p:cNvSpPr/>
          <p:nvPr/>
        </p:nvSpPr>
        <p:spPr>
          <a:xfrm>
            <a:off x="4267200" y="6553200"/>
            <a:ext cx="1986941" cy="31432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Georgia"/>
                <a:ea typeface="+mn-ea"/>
                <a:cs typeface="+mn-cs"/>
              </a:rPr>
              <a:t>RESULTS</a:t>
            </a:r>
          </a:p>
        </p:txBody>
      </p:sp>
      <p:sp>
        <p:nvSpPr>
          <p:cNvPr id="11" name="Rectangle 9"/>
          <p:cNvSpPr/>
          <p:nvPr/>
        </p:nvSpPr>
        <p:spPr>
          <a:xfrm>
            <a:off x="62484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Georgia"/>
                <a:ea typeface="+mn-ea"/>
                <a:cs typeface="+mn-cs"/>
              </a:rPr>
              <a:t>DISCUSSION</a:t>
            </a:r>
          </a:p>
        </p:txBody>
      </p:sp>
    </p:spTree>
    <p:extLst>
      <p:ext uri="{BB962C8B-B14F-4D97-AF65-F5344CB8AC3E}">
        <p14:creationId xmlns:p14="http://schemas.microsoft.com/office/powerpoint/2010/main" val="957594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0"/>
            <a:ext cx="9144000" cy="2667000"/>
          </a:xfrm>
        </p:spPr>
        <p:txBody>
          <a:bodyPr>
            <a:normAutofit fontScale="90000"/>
          </a:bodyPr>
          <a:lstStyle/>
          <a:p>
            <a:r>
              <a:rPr lang="en-US" sz="5000" b="1" dirty="0"/>
              <a:t>An Integrated Bayesian Approach for Simultaneous Multivariate </a:t>
            </a:r>
            <a:r>
              <a:rPr lang="en-US" sz="5000" b="1" dirty="0" err="1"/>
              <a:t>Probit</a:t>
            </a:r>
            <a:r>
              <a:rPr lang="en-US" sz="5000" b="1" dirty="0"/>
              <a:t> Regression, Variable Selection, and Market Segmentation (Kim et al. 2018)</a:t>
            </a:r>
            <a:endParaRPr lang="en-US" b="1" dirty="0"/>
          </a:p>
        </p:txBody>
      </p:sp>
      <p:sp>
        <p:nvSpPr>
          <p:cNvPr id="4" name="슬라이드 번호 개체 틀 3"/>
          <p:cNvSpPr>
            <a:spLocks noGrp="1"/>
          </p:cNvSpPr>
          <p:nvPr>
            <p:ph type="sldNum" sz="quarter" idx="12"/>
          </p:nvPr>
        </p:nvSpPr>
        <p:spPr/>
        <p:txBody>
          <a:bodyPr/>
          <a:lstStyle/>
          <a:p>
            <a:fld id="{2EE8A9E9-CABF-40EA-AD60-F59542DE86E2}" type="slidenum">
              <a:rPr lang="en-US" smtClean="0"/>
              <a:pPr/>
              <a:t>41</a:t>
            </a:fld>
            <a:endParaRPr lang="en-US"/>
          </a:p>
        </p:txBody>
      </p:sp>
      <p:pic>
        <p:nvPicPr>
          <p:cNvPr id="55298" name="Picture 2" descr="http://www.visitpagelakepowell.com/images/holder/Slot-Canton-Page-Arizona.jpg">
            <a:hlinkClick r:id="rId2"/>
          </p:cNvPr>
          <p:cNvPicPr>
            <a:picLocks noChangeAspect="1" noChangeArrowheads="1"/>
          </p:cNvPicPr>
          <p:nvPr/>
        </p:nvPicPr>
        <p:blipFill>
          <a:blip r:embed="rId3"/>
          <a:srcRect/>
          <a:stretch>
            <a:fillRect/>
          </a:stretch>
        </p:blipFill>
        <p:spPr bwMode="auto">
          <a:xfrm>
            <a:off x="1" y="2667000"/>
            <a:ext cx="9144000" cy="4191000"/>
          </a:xfrm>
          <a:prstGeom prst="rect">
            <a:avLst/>
          </a:prstGeom>
          <a:noFill/>
        </p:spPr>
      </p:pic>
    </p:spTree>
    <p:extLst>
      <p:ext uri="{BB962C8B-B14F-4D97-AF65-F5344CB8AC3E}">
        <p14:creationId xmlns:p14="http://schemas.microsoft.com/office/powerpoint/2010/main" val="9673995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p:cNvSpPr/>
          <p:nvPr/>
        </p:nvSpPr>
        <p:spPr>
          <a:xfrm>
            <a:off x="2286000" y="3657600"/>
            <a:ext cx="1295400" cy="838200"/>
          </a:xfrm>
          <a:prstGeom prst="ellipse">
            <a:avLst/>
          </a:prstGeom>
          <a:solidFill>
            <a:srgbClr val="FFFF99"/>
          </a:soli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b="1" dirty="0">
                <a:latin typeface="Eras Medium ITC" pitchFamily="34" charset="0"/>
              </a:rPr>
              <a:t>Feature 3</a:t>
            </a:r>
          </a:p>
        </p:txBody>
      </p:sp>
      <p:sp>
        <p:nvSpPr>
          <p:cNvPr id="28" name="Oval 27"/>
          <p:cNvSpPr/>
          <p:nvPr/>
        </p:nvSpPr>
        <p:spPr>
          <a:xfrm>
            <a:off x="2286000" y="5867400"/>
            <a:ext cx="1295400" cy="838200"/>
          </a:xfrm>
          <a:prstGeom prst="ellipse">
            <a:avLst/>
          </a:prstGeom>
          <a:solidFill>
            <a:srgbClr val="FFFF99"/>
          </a:soli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b="1" dirty="0">
                <a:latin typeface="Eras Medium ITC" pitchFamily="34" charset="0"/>
              </a:rPr>
              <a:t>Feature P</a:t>
            </a:r>
          </a:p>
        </p:txBody>
      </p:sp>
      <p:sp>
        <p:nvSpPr>
          <p:cNvPr id="19" name="Oval 18"/>
          <p:cNvSpPr/>
          <p:nvPr/>
        </p:nvSpPr>
        <p:spPr>
          <a:xfrm>
            <a:off x="2286000" y="2971800"/>
            <a:ext cx="1295400" cy="838200"/>
          </a:xfrm>
          <a:prstGeom prst="ellipse">
            <a:avLst/>
          </a:prstGeom>
          <a:solidFill>
            <a:srgbClr val="FFFF99"/>
          </a:soli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b="1" dirty="0">
                <a:latin typeface="Eras Medium ITC" pitchFamily="34" charset="0"/>
              </a:rPr>
              <a:t>Feature 2</a:t>
            </a:r>
          </a:p>
        </p:txBody>
      </p:sp>
      <p:sp>
        <p:nvSpPr>
          <p:cNvPr id="18" name="Oval 17"/>
          <p:cNvSpPr/>
          <p:nvPr/>
        </p:nvSpPr>
        <p:spPr>
          <a:xfrm>
            <a:off x="2286000" y="2286000"/>
            <a:ext cx="1295400" cy="838200"/>
          </a:xfrm>
          <a:prstGeom prst="ellipse">
            <a:avLst/>
          </a:prstGeom>
          <a:solidFill>
            <a:srgbClr val="FFFF99"/>
          </a:soli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b="1" dirty="0">
                <a:latin typeface="Eras Medium ITC" pitchFamily="34" charset="0"/>
              </a:rPr>
              <a:t>Feature 1</a:t>
            </a:r>
          </a:p>
        </p:txBody>
      </p:sp>
      <p:sp>
        <p:nvSpPr>
          <p:cNvPr id="33" name="Oval 32"/>
          <p:cNvSpPr/>
          <p:nvPr/>
        </p:nvSpPr>
        <p:spPr>
          <a:xfrm>
            <a:off x="2819400" y="4724400"/>
            <a:ext cx="76200" cy="76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2819400" y="5105400"/>
            <a:ext cx="76200" cy="76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2819400" y="5486400"/>
            <a:ext cx="76200" cy="76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lide Number Placeholder 26"/>
          <p:cNvSpPr>
            <a:spLocks noGrp="1"/>
          </p:cNvSpPr>
          <p:nvPr>
            <p:ph type="sldNum" sz="quarter" idx="12"/>
          </p:nvPr>
        </p:nvSpPr>
        <p:spPr>
          <a:xfrm>
            <a:off x="7027448" y="6562917"/>
            <a:ext cx="2133600" cy="285752"/>
          </a:xfrm>
        </p:spPr>
        <p:txBody>
          <a:bodyPr/>
          <a:lstStyle/>
          <a:p>
            <a:pPr>
              <a:defRPr/>
            </a:pPr>
            <a:fld id="{513A9851-CA05-4C4A-89D1-C7CA9AD5CE9A}" type="slidenum">
              <a:rPr lang="en-US" smtClean="0"/>
              <a:pPr>
                <a:defRPr/>
              </a:pPr>
              <a:t>42</a:t>
            </a:fld>
            <a:endParaRPr lang="en-US"/>
          </a:p>
        </p:txBody>
      </p:sp>
      <p:sp>
        <p:nvSpPr>
          <p:cNvPr id="47" name="TextBox 46"/>
          <p:cNvSpPr txBox="1"/>
          <p:nvPr/>
        </p:nvSpPr>
        <p:spPr>
          <a:xfrm>
            <a:off x="680981" y="119932"/>
            <a:ext cx="7935202" cy="1446550"/>
          </a:xfrm>
          <a:prstGeom prst="rect">
            <a:avLst/>
          </a:prstGeom>
          <a:noFill/>
        </p:spPr>
        <p:txBody>
          <a:bodyPr wrap="square" rtlCol="0">
            <a:spAutoFit/>
          </a:bodyPr>
          <a:lstStyle/>
          <a:p>
            <a:pPr algn="ctr"/>
            <a:r>
              <a:rPr lang="en-US" sz="3200" b="1" dirty="0">
                <a:latin typeface="+mj-lt"/>
              </a:rPr>
              <a:t>New Challenges in this Segmentation Modeling</a:t>
            </a:r>
          </a:p>
          <a:p>
            <a:pPr algn="ctr"/>
            <a:r>
              <a:rPr lang="en-US" sz="2400" dirty="0"/>
              <a:t>(Kim, DeSarbo and Fong 2018)</a:t>
            </a:r>
          </a:p>
          <a:p>
            <a:pPr algn="ctr"/>
            <a:endParaRPr lang="en-US" sz="3200" b="1" dirty="0">
              <a:latin typeface="+mj-lt"/>
            </a:endParaRPr>
          </a:p>
        </p:txBody>
      </p:sp>
      <p:sp>
        <p:nvSpPr>
          <p:cNvPr id="59" name="Oval 58"/>
          <p:cNvSpPr/>
          <p:nvPr/>
        </p:nvSpPr>
        <p:spPr>
          <a:xfrm>
            <a:off x="0" y="1295400"/>
            <a:ext cx="1660850" cy="838200"/>
          </a:xfrm>
          <a:prstGeom prst="ellipse">
            <a:avLst/>
          </a:prstGeom>
          <a:solidFill>
            <a:srgbClr val="FFC000"/>
          </a:soli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dirty="0">
                <a:latin typeface="Eras Medium ITC" pitchFamily="34" charset="0"/>
              </a:rPr>
              <a:t>Choice Consideration 1 (Yes or No)</a:t>
            </a:r>
          </a:p>
        </p:txBody>
      </p:sp>
      <p:sp>
        <p:nvSpPr>
          <p:cNvPr id="42" name="Oval 41"/>
          <p:cNvSpPr/>
          <p:nvPr/>
        </p:nvSpPr>
        <p:spPr>
          <a:xfrm>
            <a:off x="1337755" y="1257300"/>
            <a:ext cx="1660850" cy="838200"/>
          </a:xfrm>
          <a:prstGeom prst="ellipse">
            <a:avLst/>
          </a:prstGeom>
          <a:solidFill>
            <a:srgbClr val="FFC000"/>
          </a:soli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dirty="0">
                <a:latin typeface="Eras Medium ITC" pitchFamily="34" charset="0"/>
              </a:rPr>
              <a:t>Choice Consideration 2 (Yes or No)</a:t>
            </a:r>
          </a:p>
        </p:txBody>
      </p:sp>
      <p:sp>
        <p:nvSpPr>
          <p:cNvPr id="43" name="Oval 42"/>
          <p:cNvSpPr/>
          <p:nvPr/>
        </p:nvSpPr>
        <p:spPr>
          <a:xfrm>
            <a:off x="5096892" y="1295400"/>
            <a:ext cx="1660850" cy="838200"/>
          </a:xfrm>
          <a:prstGeom prst="ellipse">
            <a:avLst/>
          </a:prstGeom>
          <a:solidFill>
            <a:srgbClr val="FFC000"/>
          </a:soli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dirty="0">
                <a:latin typeface="Eras Medium ITC" pitchFamily="34" charset="0"/>
              </a:rPr>
              <a:t>Choice Consideration M (Yes or No)</a:t>
            </a:r>
          </a:p>
        </p:txBody>
      </p:sp>
      <p:sp>
        <p:nvSpPr>
          <p:cNvPr id="51" name="Oval 50"/>
          <p:cNvSpPr/>
          <p:nvPr/>
        </p:nvSpPr>
        <p:spPr>
          <a:xfrm>
            <a:off x="2691822" y="1262307"/>
            <a:ext cx="1660850" cy="838200"/>
          </a:xfrm>
          <a:prstGeom prst="ellipse">
            <a:avLst/>
          </a:prstGeom>
          <a:solidFill>
            <a:srgbClr val="FFC000"/>
          </a:soli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dirty="0">
                <a:latin typeface="Eras Medium ITC" pitchFamily="34" charset="0"/>
              </a:rPr>
              <a:t>Choice Consideration 3 (Yes or No)</a:t>
            </a:r>
          </a:p>
        </p:txBody>
      </p:sp>
      <p:sp>
        <p:nvSpPr>
          <p:cNvPr id="52" name="Oval 51"/>
          <p:cNvSpPr/>
          <p:nvPr/>
        </p:nvSpPr>
        <p:spPr>
          <a:xfrm>
            <a:off x="4410055" y="1639357"/>
            <a:ext cx="76200" cy="76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4648582" y="1638300"/>
            <a:ext cx="76200" cy="76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4911070" y="1629263"/>
            <a:ext cx="76200" cy="76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67364" y="1239307"/>
            <a:ext cx="2276636" cy="923330"/>
          </a:xfrm>
          <a:prstGeom prst="rect">
            <a:avLst/>
          </a:prstGeom>
          <a:noFill/>
        </p:spPr>
        <p:txBody>
          <a:bodyPr wrap="square" rtlCol="0">
            <a:spAutoFit/>
          </a:bodyPr>
          <a:lstStyle/>
          <a:p>
            <a:r>
              <a:rPr lang="en-US" b="1" dirty="0">
                <a:solidFill>
                  <a:srgbClr val="FF0000"/>
                </a:solidFill>
              </a:rPr>
              <a:t>Correlated Structure </a:t>
            </a:r>
            <a:r>
              <a:rPr lang="en-US" dirty="0"/>
              <a:t>of Multiple Binary Choices</a:t>
            </a:r>
          </a:p>
        </p:txBody>
      </p:sp>
      <p:sp>
        <p:nvSpPr>
          <p:cNvPr id="55" name="TextBox 54"/>
          <p:cNvSpPr txBox="1"/>
          <p:nvPr/>
        </p:nvSpPr>
        <p:spPr>
          <a:xfrm>
            <a:off x="4381480" y="4272124"/>
            <a:ext cx="4450014" cy="369332"/>
          </a:xfrm>
          <a:prstGeom prst="rect">
            <a:avLst/>
          </a:prstGeom>
          <a:noFill/>
        </p:spPr>
        <p:txBody>
          <a:bodyPr wrap="square" rtlCol="0">
            <a:spAutoFit/>
          </a:bodyPr>
          <a:lstStyle/>
          <a:p>
            <a:r>
              <a:rPr lang="en-US" dirty="0"/>
              <a:t>Subset of Key Drivers out of Many Features </a:t>
            </a:r>
          </a:p>
        </p:txBody>
      </p:sp>
      <p:sp>
        <p:nvSpPr>
          <p:cNvPr id="6" name="Right Brace 5"/>
          <p:cNvSpPr/>
          <p:nvPr/>
        </p:nvSpPr>
        <p:spPr>
          <a:xfrm>
            <a:off x="3581400" y="2627081"/>
            <a:ext cx="685800" cy="365941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28575">
                <a:solidFill>
                  <a:schemeClr val="tx1"/>
                </a:solidFill>
              </a:ln>
            </a:endParaRPr>
          </a:p>
        </p:txBody>
      </p:sp>
    </p:spTree>
    <p:extLst>
      <p:ext uri="{BB962C8B-B14F-4D97-AF65-F5344CB8AC3E}">
        <p14:creationId xmlns:p14="http://schemas.microsoft.com/office/powerpoint/2010/main" val="2874246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8" grpId="0" animBg="1"/>
      <p:bldP spid="19" grpId="0" animBg="1"/>
      <p:bldP spid="18" grpId="0" animBg="1"/>
      <p:bldP spid="33" grpId="0" animBg="1"/>
      <p:bldP spid="34" grpId="0" animBg="1"/>
      <p:bldP spid="37" grpId="0" animBg="1"/>
      <p:bldP spid="55" grpId="0"/>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1465" y="128154"/>
            <a:ext cx="9144000" cy="939784"/>
          </a:xfrm>
        </p:spPr>
        <p:txBody>
          <a:bodyPr>
            <a:noAutofit/>
          </a:bodyPr>
          <a:lstStyle/>
          <a:p>
            <a:pPr algn="ctr"/>
            <a:r>
              <a:rPr lang="en-US" sz="3200" b="1" dirty="0"/>
              <a:t>The Proposed Segmentation Model for New Challenges</a:t>
            </a:r>
            <a:endParaRPr lang="en-US" sz="3200" dirty="0"/>
          </a:p>
        </p:txBody>
      </p:sp>
      <p:sp>
        <p:nvSpPr>
          <p:cNvPr id="3" name="Slide Number Placeholder 2"/>
          <p:cNvSpPr>
            <a:spLocks noGrp="1"/>
          </p:cNvSpPr>
          <p:nvPr>
            <p:ph type="sldNum" sz="quarter" idx="12"/>
          </p:nvPr>
        </p:nvSpPr>
        <p:spPr/>
        <p:txBody>
          <a:bodyPr/>
          <a:lstStyle/>
          <a:p>
            <a:fld id="{2EE8A9E9-CABF-40EA-AD60-F59542DE86E2}" type="slidenum">
              <a:rPr lang="en-US" smtClean="0"/>
              <a:pPr/>
              <a:t>43</a:t>
            </a:fld>
            <a:endParaRPr lang="en-US"/>
          </a:p>
        </p:txBody>
      </p:sp>
      <p:pic>
        <p:nvPicPr>
          <p:cNvPr id="2055" name="Picture 7" descr="C:\Users\suk220\AppData\Local\Microsoft\Windows\Temporary Internet Files\Content.IE5\D4LD6PN0\MC900431556[1].png"/>
          <p:cNvPicPr>
            <a:picLocks noChangeAspect="1" noChangeArrowheads="1"/>
          </p:cNvPicPr>
          <p:nvPr/>
        </p:nvPicPr>
        <p:blipFill>
          <a:blip r:embed="rId2"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2755321" y="2085618"/>
            <a:ext cx="1924355" cy="19243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7" descr="C:\Users\suk220\AppData\Local\Microsoft\Windows\Temporary Internet Files\Content.IE5\D4LD6PN0\MC900431556[1].png"/>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4776731" y="2060574"/>
            <a:ext cx="1999859" cy="199985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7" descr="C:\Users\suk220\AppData\Local\Microsoft\Windows\Temporary Internet Files\Content.IE5\D4LD6PN0\MC900431556[1].png"/>
          <p:cNvPicPr>
            <a:picLocks noChangeAspect="1" noChangeArrowheads="1"/>
          </p:cNvPicPr>
          <p:nvPr/>
        </p:nvPicPr>
        <p:blipFill>
          <a:blip r:embed="rId5" cstate="print">
            <a:duotone>
              <a:prstClr val="black"/>
              <a:schemeClr val="accent5">
                <a:tint val="45000"/>
                <a:satMod val="400000"/>
              </a:schemeClr>
            </a:duotone>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3562289" y="3715447"/>
            <a:ext cx="2348463" cy="234846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5404990" y="5232737"/>
            <a:ext cx="3510410" cy="70788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8100000" scaled="1"/>
            <a:tileRect/>
          </a:gra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000" b="1" dirty="0"/>
              <a:t>Key Feature Selection: Stochastic Variable Selection</a:t>
            </a:r>
          </a:p>
        </p:txBody>
      </p:sp>
      <p:sp>
        <p:nvSpPr>
          <p:cNvPr id="34" name="TextBox 33"/>
          <p:cNvSpPr txBox="1"/>
          <p:nvPr/>
        </p:nvSpPr>
        <p:spPr>
          <a:xfrm>
            <a:off x="70990" y="3124200"/>
            <a:ext cx="3048000" cy="101566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1"/>
            </a:solidFill>
          </a:ln>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sz="2000" b="1" dirty="0"/>
              <a:t>Segmentation:</a:t>
            </a:r>
          </a:p>
          <a:p>
            <a:r>
              <a:rPr lang="en-US" sz="2000" b="1" dirty="0"/>
              <a:t>allocating individuals to each segment</a:t>
            </a:r>
          </a:p>
        </p:txBody>
      </p:sp>
      <p:sp>
        <p:nvSpPr>
          <p:cNvPr id="35" name="TextBox 34"/>
          <p:cNvSpPr txBox="1"/>
          <p:nvPr/>
        </p:nvSpPr>
        <p:spPr>
          <a:xfrm>
            <a:off x="6096000" y="1600200"/>
            <a:ext cx="2977010" cy="1323439"/>
          </a:xfrm>
          <a:prstGeom prst="rect">
            <a:avLst/>
          </a:prstGeom>
          <a:gradFill flip="none" rotWithShape="1">
            <a:gsLst>
              <a:gs pos="0">
                <a:schemeClr val="accent4">
                  <a:lumMod val="60000"/>
                  <a:lumOff val="40000"/>
                  <a:tint val="66000"/>
                  <a:satMod val="160000"/>
                </a:schemeClr>
              </a:gs>
              <a:gs pos="50000">
                <a:schemeClr val="accent4">
                  <a:lumMod val="60000"/>
                  <a:lumOff val="40000"/>
                  <a:tint val="44500"/>
                  <a:satMod val="160000"/>
                </a:schemeClr>
              </a:gs>
              <a:gs pos="100000">
                <a:schemeClr val="accent4">
                  <a:lumMod val="60000"/>
                  <a:lumOff val="40000"/>
                  <a:tint val="23500"/>
                  <a:satMod val="160000"/>
                </a:schemeClr>
              </a:gs>
            </a:gsLst>
            <a:lin ang="5400000" scaled="1"/>
            <a:tileRect/>
          </a:gradFill>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2000" b="1" dirty="0"/>
              <a:t>Correlated Choices: Multivariate </a:t>
            </a:r>
            <a:r>
              <a:rPr lang="en-US" sz="2000" b="1" dirty="0" err="1"/>
              <a:t>Probit</a:t>
            </a:r>
            <a:r>
              <a:rPr lang="en-US" sz="2000" b="1" dirty="0"/>
              <a:t> model for estimating correlation matrices</a:t>
            </a:r>
          </a:p>
        </p:txBody>
      </p:sp>
      <p:sp>
        <p:nvSpPr>
          <p:cNvPr id="2054" name="Curved Right Arrow 2053"/>
          <p:cNvSpPr/>
          <p:nvPr/>
        </p:nvSpPr>
        <p:spPr>
          <a:xfrm rot="19980713">
            <a:off x="3342114" y="3339090"/>
            <a:ext cx="520770" cy="1941509"/>
          </a:xfrm>
          <a:prstGeom prst="curvedRightArrow">
            <a:avLst/>
          </a:prstGeom>
          <a:solidFill>
            <a:srgbClr val="99FF99">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Curved Right Arrow 63"/>
          <p:cNvSpPr/>
          <p:nvPr/>
        </p:nvSpPr>
        <p:spPr>
          <a:xfrm rot="12699854">
            <a:off x="5691723" y="3058452"/>
            <a:ext cx="576221" cy="2101316"/>
          </a:xfrm>
          <a:prstGeom prst="curvedRightArrow">
            <a:avLst/>
          </a:prstGeom>
          <a:solidFill>
            <a:srgbClr val="99FF99">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Curved Right Arrow 64"/>
          <p:cNvSpPr/>
          <p:nvPr/>
        </p:nvSpPr>
        <p:spPr>
          <a:xfrm rot="5400000">
            <a:off x="4466499" y="1320736"/>
            <a:ext cx="513029" cy="2241032"/>
          </a:xfrm>
          <a:prstGeom prst="curvedRightArrow">
            <a:avLst/>
          </a:prstGeom>
          <a:solidFill>
            <a:srgbClr val="99FF99">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0537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4" grpId="0" animBg="1"/>
      <p:bldP spid="3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6310162" y="2639807"/>
            <a:ext cx="1222123" cy="614654"/>
          </a:xfrm>
          <a:prstGeom prst="rect">
            <a:avLst/>
          </a:prstGeom>
          <a:solidFill>
            <a:schemeClr val="accent1">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dirty="0">
                <a:latin typeface="Eras Medium ITC" pitchFamily="34" charset="0"/>
              </a:rPr>
              <a:t>Correlation</a:t>
            </a:r>
            <a:r>
              <a:rPr lang="en-US" dirty="0"/>
              <a:t> </a:t>
            </a:r>
            <a:r>
              <a:rPr lang="en-US" sz="1200" b="1" dirty="0">
                <a:latin typeface="Eras Medium ITC" pitchFamily="34" charset="0"/>
              </a:rPr>
              <a:t>Matrix 1</a:t>
            </a:r>
          </a:p>
        </p:txBody>
      </p:sp>
      <p:sp>
        <p:nvSpPr>
          <p:cNvPr id="7" name="Rectangle 6"/>
          <p:cNvSpPr/>
          <p:nvPr/>
        </p:nvSpPr>
        <p:spPr>
          <a:xfrm>
            <a:off x="6321675" y="5365921"/>
            <a:ext cx="1222123" cy="614654"/>
          </a:xfrm>
          <a:prstGeom prst="rect">
            <a:avLst/>
          </a:prstGeom>
          <a:solidFill>
            <a:schemeClr val="accent1">
              <a:lumMod val="40000"/>
              <a:lumOff val="6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dirty="0">
                <a:latin typeface="Eras Medium ITC" pitchFamily="34" charset="0"/>
              </a:rPr>
              <a:t>Correlation</a:t>
            </a:r>
            <a:r>
              <a:rPr lang="en-US" dirty="0"/>
              <a:t> </a:t>
            </a:r>
            <a:r>
              <a:rPr lang="en-US" sz="1200" b="1" dirty="0">
                <a:latin typeface="Eras Medium ITC" pitchFamily="34" charset="0"/>
              </a:rPr>
              <a:t>Matrix 2</a:t>
            </a:r>
          </a:p>
        </p:txBody>
      </p:sp>
      <p:sp>
        <p:nvSpPr>
          <p:cNvPr id="29" name="Oval 28"/>
          <p:cNvSpPr/>
          <p:nvPr/>
        </p:nvSpPr>
        <p:spPr>
          <a:xfrm>
            <a:off x="6324600" y="1905000"/>
            <a:ext cx="1219200" cy="838200"/>
          </a:xfrm>
          <a:prstGeom prst="ellipse">
            <a:avLst/>
          </a:prstGeom>
          <a:solidFill>
            <a:srgbClr val="FFFF99"/>
          </a:soli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dirty="0">
                <a:latin typeface="Eras Medium ITC" pitchFamily="34" charset="0"/>
              </a:rPr>
              <a:t>Feature 3</a:t>
            </a:r>
          </a:p>
        </p:txBody>
      </p:sp>
      <p:sp>
        <p:nvSpPr>
          <p:cNvPr id="24" name="Oval 23"/>
          <p:cNvSpPr/>
          <p:nvPr/>
        </p:nvSpPr>
        <p:spPr>
          <a:xfrm>
            <a:off x="6324600" y="1371600"/>
            <a:ext cx="1219200" cy="838200"/>
          </a:xfrm>
          <a:prstGeom prst="ellipse">
            <a:avLst/>
          </a:prstGeom>
          <a:solidFill>
            <a:srgbClr val="FFFF99"/>
          </a:soli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dirty="0">
                <a:latin typeface="Eras Medium ITC" pitchFamily="34" charset="0"/>
              </a:rPr>
              <a:t>Feature 1</a:t>
            </a:r>
          </a:p>
        </p:txBody>
      </p:sp>
      <p:sp>
        <p:nvSpPr>
          <p:cNvPr id="25" name="Oval 24"/>
          <p:cNvSpPr/>
          <p:nvPr/>
        </p:nvSpPr>
        <p:spPr>
          <a:xfrm>
            <a:off x="6324599" y="4643146"/>
            <a:ext cx="1219200" cy="838200"/>
          </a:xfrm>
          <a:prstGeom prst="ellipse">
            <a:avLst/>
          </a:prstGeom>
          <a:solidFill>
            <a:srgbClr val="FFFF99"/>
          </a:soli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dirty="0">
                <a:latin typeface="Eras Medium ITC" pitchFamily="34" charset="0"/>
              </a:rPr>
              <a:t>Feature 3</a:t>
            </a:r>
          </a:p>
        </p:txBody>
      </p:sp>
      <p:sp>
        <p:nvSpPr>
          <p:cNvPr id="30" name="Rectangle 29"/>
          <p:cNvSpPr/>
          <p:nvPr/>
        </p:nvSpPr>
        <p:spPr>
          <a:xfrm>
            <a:off x="7449491" y="1315163"/>
            <a:ext cx="1465909" cy="1961437"/>
          </a:xfrm>
          <a:prstGeom prst="rect">
            <a:avLst/>
          </a:prstGeom>
          <a:noFill/>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Oval 19"/>
          <p:cNvSpPr/>
          <p:nvPr/>
        </p:nvSpPr>
        <p:spPr>
          <a:xfrm>
            <a:off x="1066800" y="3657600"/>
            <a:ext cx="1295400" cy="838200"/>
          </a:xfrm>
          <a:prstGeom prst="ellipse">
            <a:avLst/>
          </a:prstGeom>
          <a:solidFill>
            <a:srgbClr val="FFFF99"/>
          </a:soli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b="1" dirty="0">
                <a:latin typeface="Eras Medium ITC" pitchFamily="34" charset="0"/>
              </a:rPr>
              <a:t>IV: Feature 3</a:t>
            </a:r>
          </a:p>
        </p:txBody>
      </p:sp>
      <p:sp>
        <p:nvSpPr>
          <p:cNvPr id="28" name="Oval 27"/>
          <p:cNvSpPr/>
          <p:nvPr/>
        </p:nvSpPr>
        <p:spPr>
          <a:xfrm>
            <a:off x="1066800" y="5867400"/>
            <a:ext cx="1295400" cy="838200"/>
          </a:xfrm>
          <a:prstGeom prst="ellipse">
            <a:avLst/>
          </a:prstGeom>
          <a:solidFill>
            <a:srgbClr val="FFFF99"/>
          </a:soli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b="1" dirty="0">
                <a:latin typeface="Eras Medium ITC" pitchFamily="34" charset="0"/>
              </a:rPr>
              <a:t>IV: Feature P</a:t>
            </a:r>
          </a:p>
        </p:txBody>
      </p:sp>
      <p:sp>
        <p:nvSpPr>
          <p:cNvPr id="19" name="Oval 18"/>
          <p:cNvSpPr/>
          <p:nvPr/>
        </p:nvSpPr>
        <p:spPr>
          <a:xfrm>
            <a:off x="1066800" y="3009900"/>
            <a:ext cx="1295400" cy="838200"/>
          </a:xfrm>
          <a:prstGeom prst="ellipse">
            <a:avLst/>
          </a:prstGeom>
          <a:solidFill>
            <a:srgbClr val="FFFF99"/>
          </a:soli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b="1" dirty="0">
                <a:latin typeface="Eras Medium ITC" pitchFamily="34" charset="0"/>
              </a:rPr>
              <a:t>IV: Feature 2</a:t>
            </a:r>
          </a:p>
        </p:txBody>
      </p:sp>
      <p:sp>
        <p:nvSpPr>
          <p:cNvPr id="18" name="Oval 17"/>
          <p:cNvSpPr/>
          <p:nvPr/>
        </p:nvSpPr>
        <p:spPr>
          <a:xfrm>
            <a:off x="1066800" y="2400300"/>
            <a:ext cx="1295400" cy="838200"/>
          </a:xfrm>
          <a:prstGeom prst="ellipse">
            <a:avLst/>
          </a:prstGeom>
          <a:solidFill>
            <a:srgbClr val="FFFF99"/>
          </a:soli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b="1" dirty="0">
                <a:latin typeface="Eras Medium ITC" pitchFamily="34" charset="0"/>
              </a:rPr>
              <a:t>IV: Feature 1</a:t>
            </a:r>
          </a:p>
        </p:txBody>
      </p:sp>
      <p:sp>
        <p:nvSpPr>
          <p:cNvPr id="33" name="Oval 32"/>
          <p:cNvSpPr/>
          <p:nvPr/>
        </p:nvSpPr>
        <p:spPr>
          <a:xfrm>
            <a:off x="1600200" y="4724400"/>
            <a:ext cx="76200" cy="76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600200" y="5105400"/>
            <a:ext cx="76200" cy="76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1600200" y="5486400"/>
            <a:ext cx="76200" cy="76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Left Arrow 39"/>
          <p:cNvSpPr/>
          <p:nvPr/>
        </p:nvSpPr>
        <p:spPr>
          <a:xfrm flipH="1">
            <a:off x="3566217" y="1289977"/>
            <a:ext cx="2265915" cy="3891623"/>
          </a:xfrm>
          <a:prstGeom prst="leftArrow">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0" scaled="1"/>
            <a:tileRect/>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 </a:t>
            </a:r>
          </a:p>
        </p:txBody>
      </p:sp>
      <p:sp>
        <p:nvSpPr>
          <p:cNvPr id="27" name="Slide Number Placeholder 26"/>
          <p:cNvSpPr>
            <a:spLocks noGrp="1"/>
          </p:cNvSpPr>
          <p:nvPr>
            <p:ph type="sldNum" sz="quarter" idx="12"/>
          </p:nvPr>
        </p:nvSpPr>
        <p:spPr>
          <a:xfrm>
            <a:off x="7027448" y="6562917"/>
            <a:ext cx="2133600" cy="285752"/>
          </a:xfrm>
        </p:spPr>
        <p:txBody>
          <a:bodyPr/>
          <a:lstStyle/>
          <a:p>
            <a:pPr>
              <a:defRPr/>
            </a:pPr>
            <a:fld id="{513A9851-CA05-4C4A-89D1-C7CA9AD5CE9A}" type="slidenum">
              <a:rPr lang="en-US" smtClean="0"/>
              <a:pPr>
                <a:defRPr/>
              </a:pPr>
              <a:t>44</a:t>
            </a:fld>
            <a:endParaRPr lang="en-US"/>
          </a:p>
        </p:txBody>
      </p:sp>
      <p:sp>
        <p:nvSpPr>
          <p:cNvPr id="22" name="Oval 21"/>
          <p:cNvSpPr/>
          <p:nvPr/>
        </p:nvSpPr>
        <p:spPr>
          <a:xfrm>
            <a:off x="6324600" y="3957346"/>
            <a:ext cx="1219200" cy="838200"/>
          </a:xfrm>
          <a:prstGeom prst="ellipse">
            <a:avLst/>
          </a:prstGeom>
          <a:solidFill>
            <a:srgbClr val="FFFF99"/>
          </a:soli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dirty="0">
                <a:latin typeface="Eras Medium ITC" pitchFamily="34" charset="0"/>
              </a:rPr>
              <a:t>Feature 2</a:t>
            </a:r>
          </a:p>
        </p:txBody>
      </p:sp>
      <p:sp>
        <p:nvSpPr>
          <p:cNvPr id="46" name="TextBox 45"/>
          <p:cNvSpPr txBox="1"/>
          <p:nvPr/>
        </p:nvSpPr>
        <p:spPr>
          <a:xfrm>
            <a:off x="2575250" y="5232737"/>
            <a:ext cx="3673150" cy="1015663"/>
          </a:xfrm>
          <a:prstGeom prst="rect">
            <a:avLst/>
          </a:prstGeom>
          <a:noFill/>
          <a:ln>
            <a:noFill/>
          </a:ln>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2000" b="1" dirty="0">
                <a:solidFill>
                  <a:schemeClr val="tx1"/>
                </a:solidFill>
                <a:latin typeface="Eras Medium ITC" pitchFamily="34" charset="0"/>
              </a:rPr>
              <a:t>Simultaneously Selecting Key Drivers , Multivariate </a:t>
            </a:r>
            <a:r>
              <a:rPr lang="en-US" sz="2000" b="1" dirty="0" err="1">
                <a:solidFill>
                  <a:schemeClr val="tx1"/>
                </a:solidFill>
                <a:latin typeface="Eras Medium ITC" pitchFamily="34" charset="0"/>
              </a:rPr>
              <a:t>Probit</a:t>
            </a:r>
            <a:r>
              <a:rPr lang="en-US" sz="2000" b="1" dirty="0">
                <a:solidFill>
                  <a:schemeClr val="tx1"/>
                </a:solidFill>
                <a:latin typeface="Eras Medium ITC" pitchFamily="34" charset="0"/>
              </a:rPr>
              <a:t> Analysis and Segmentation </a:t>
            </a:r>
          </a:p>
        </p:txBody>
      </p:sp>
      <p:sp>
        <p:nvSpPr>
          <p:cNvPr id="47" name="TextBox 46"/>
          <p:cNvSpPr txBox="1"/>
          <p:nvPr/>
        </p:nvSpPr>
        <p:spPr>
          <a:xfrm>
            <a:off x="833371" y="-3758"/>
            <a:ext cx="7935202" cy="584775"/>
          </a:xfrm>
          <a:prstGeom prst="rect">
            <a:avLst/>
          </a:prstGeom>
          <a:noFill/>
        </p:spPr>
        <p:txBody>
          <a:bodyPr wrap="square" rtlCol="0">
            <a:spAutoFit/>
          </a:bodyPr>
          <a:lstStyle/>
          <a:p>
            <a:pPr algn="ctr"/>
            <a:r>
              <a:rPr lang="en-US" sz="3200" b="1" dirty="0">
                <a:latin typeface="+mj-lt"/>
              </a:rPr>
              <a:t>Visualization of the Key Mechanism</a:t>
            </a:r>
          </a:p>
        </p:txBody>
      </p:sp>
      <p:pic>
        <p:nvPicPr>
          <p:cNvPr id="56" name="Picture 7" descr="C:\Users\suk220\AppData\Local\Microsoft\Windows\Temporary Internet Files\Content.IE5\D4LD6PN0\MC900431556[1].png"/>
          <p:cNvPicPr>
            <a:picLocks noChangeAspect="1" noChangeArrowheads="1"/>
          </p:cNvPicPr>
          <p:nvPr/>
        </p:nvPicPr>
        <p:blipFill>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3410501" y="2115101"/>
            <a:ext cx="1085299" cy="108529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7" descr="C:\Users\suk220\AppData\Local\Microsoft\Windows\Temporary Internet Files\Content.IE5\D4LD6PN0\MC900431556[1].png"/>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4405185" y="2280795"/>
            <a:ext cx="1085752" cy="1085752"/>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7" descr="C:\Users\suk220\AppData\Local\Microsoft\Windows\Temporary Internet Files\Content.IE5\D4LD6PN0\MC900431556[1].png"/>
          <p:cNvPicPr>
            <a:picLocks noChangeAspect="1" noChangeArrowheads="1"/>
          </p:cNvPicPr>
          <p:nvPr/>
        </p:nvPicPr>
        <p:blipFill>
          <a:blip r:embed="rId6" cstate="print">
            <a:duotone>
              <a:prstClr val="black"/>
              <a:schemeClr val="accent5">
                <a:tint val="45000"/>
                <a:satMod val="400000"/>
              </a:schemeClr>
            </a:duotone>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3566217" y="3034691"/>
            <a:ext cx="1558978" cy="1558978"/>
          </a:xfrm>
          <a:prstGeom prst="rect">
            <a:avLst/>
          </a:prstGeom>
          <a:noFill/>
          <a:extLst>
            <a:ext uri="{909E8E84-426E-40DD-AFC4-6F175D3DCCD1}">
              <a14:hiddenFill xmlns:a14="http://schemas.microsoft.com/office/drawing/2010/main">
                <a:solidFill>
                  <a:srgbClr val="FFFFFF"/>
                </a:solidFill>
              </a14:hiddenFill>
            </a:ext>
          </a:extLst>
        </p:spPr>
      </p:pic>
      <p:sp>
        <p:nvSpPr>
          <p:cNvPr id="59" name="Oval 58"/>
          <p:cNvSpPr/>
          <p:nvPr/>
        </p:nvSpPr>
        <p:spPr>
          <a:xfrm>
            <a:off x="61586" y="1333500"/>
            <a:ext cx="1660850" cy="838200"/>
          </a:xfrm>
          <a:prstGeom prst="ellipse">
            <a:avLst/>
          </a:prstGeom>
          <a:solidFill>
            <a:srgbClr val="FFC000"/>
          </a:soli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r>
              <a:rPr lang="en-US" sz="1400" b="1" dirty="0">
                <a:latin typeface="Eras Medium ITC" pitchFamily="34" charset="0"/>
              </a:rPr>
              <a:t>DV:</a:t>
            </a:r>
          </a:p>
          <a:p>
            <a:r>
              <a:rPr lang="en-US" sz="1400" b="1" dirty="0">
                <a:latin typeface="Eras Medium ITC" pitchFamily="34" charset="0"/>
              </a:rPr>
              <a:t>Choice 1</a:t>
            </a:r>
          </a:p>
        </p:txBody>
      </p:sp>
      <p:sp>
        <p:nvSpPr>
          <p:cNvPr id="14" name="TextBox 13"/>
          <p:cNvSpPr txBox="1"/>
          <p:nvPr/>
        </p:nvSpPr>
        <p:spPr>
          <a:xfrm>
            <a:off x="7680833" y="1343679"/>
            <a:ext cx="1135097" cy="523220"/>
          </a:xfrm>
          <a:prstGeom prst="rect">
            <a:avLst/>
          </a:prstGeom>
          <a:noFill/>
        </p:spPr>
        <p:txBody>
          <a:bodyPr wrap="square" rtlCol="0">
            <a:spAutoFit/>
          </a:bodyPr>
          <a:lstStyle/>
          <a:p>
            <a:r>
              <a:rPr lang="en-US" sz="1400" b="1" dirty="0"/>
              <a:t>Segment 1 (30%)</a:t>
            </a:r>
          </a:p>
        </p:txBody>
      </p:sp>
      <p:sp>
        <p:nvSpPr>
          <p:cNvPr id="62" name="TextBox 61"/>
          <p:cNvSpPr txBox="1"/>
          <p:nvPr/>
        </p:nvSpPr>
        <p:spPr>
          <a:xfrm>
            <a:off x="7633476" y="4110401"/>
            <a:ext cx="1135097" cy="523220"/>
          </a:xfrm>
          <a:prstGeom prst="rect">
            <a:avLst/>
          </a:prstGeom>
          <a:noFill/>
        </p:spPr>
        <p:txBody>
          <a:bodyPr wrap="square" rtlCol="0">
            <a:spAutoFit/>
          </a:bodyPr>
          <a:lstStyle/>
          <a:p>
            <a:r>
              <a:rPr lang="en-US" sz="1400" b="1" dirty="0"/>
              <a:t>Segment 2 (40%)</a:t>
            </a:r>
          </a:p>
        </p:txBody>
      </p:sp>
      <p:sp>
        <p:nvSpPr>
          <p:cNvPr id="35" name="Rectangle 34"/>
          <p:cNvSpPr/>
          <p:nvPr/>
        </p:nvSpPr>
        <p:spPr>
          <a:xfrm>
            <a:off x="7477343" y="3962400"/>
            <a:ext cx="1438057" cy="2133600"/>
          </a:xfrm>
          <a:prstGeom prst="rect">
            <a:avLst/>
          </a:prstGeom>
          <a:noFill/>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Oval 41"/>
          <p:cNvSpPr/>
          <p:nvPr/>
        </p:nvSpPr>
        <p:spPr>
          <a:xfrm>
            <a:off x="553395" y="1320988"/>
            <a:ext cx="1660850" cy="838200"/>
          </a:xfrm>
          <a:prstGeom prst="ellipse">
            <a:avLst/>
          </a:prstGeom>
          <a:solidFill>
            <a:srgbClr val="FFC000"/>
          </a:soli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r>
              <a:rPr lang="en-US" sz="1400" b="1" dirty="0">
                <a:latin typeface="Eras Medium ITC" pitchFamily="34" charset="0"/>
              </a:rPr>
              <a:t>DV:</a:t>
            </a:r>
          </a:p>
          <a:p>
            <a:r>
              <a:rPr lang="en-US" sz="1400" b="1" dirty="0">
                <a:latin typeface="Eras Medium ITC" pitchFamily="34" charset="0"/>
              </a:rPr>
              <a:t>Choice 2</a:t>
            </a:r>
          </a:p>
        </p:txBody>
      </p:sp>
      <p:sp>
        <p:nvSpPr>
          <p:cNvPr id="36" name="Oval 35"/>
          <p:cNvSpPr/>
          <p:nvPr/>
        </p:nvSpPr>
        <p:spPr>
          <a:xfrm>
            <a:off x="1145832" y="1295399"/>
            <a:ext cx="1660850" cy="838200"/>
          </a:xfrm>
          <a:prstGeom prst="ellipse">
            <a:avLst/>
          </a:prstGeom>
          <a:solidFill>
            <a:srgbClr val="FFC000"/>
          </a:soli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r>
              <a:rPr lang="en-US" sz="1400" b="1" dirty="0">
                <a:latin typeface="Eras Medium ITC" pitchFamily="34" charset="0"/>
              </a:rPr>
              <a:t>DV:</a:t>
            </a:r>
          </a:p>
          <a:p>
            <a:r>
              <a:rPr lang="en-US" sz="1400" b="1" dirty="0">
                <a:latin typeface="Eras Medium ITC" pitchFamily="34" charset="0"/>
              </a:rPr>
              <a:t>...</a:t>
            </a:r>
          </a:p>
        </p:txBody>
      </p:sp>
      <p:sp>
        <p:nvSpPr>
          <p:cNvPr id="43" name="Oval 42"/>
          <p:cNvSpPr/>
          <p:nvPr/>
        </p:nvSpPr>
        <p:spPr>
          <a:xfrm>
            <a:off x="1828800" y="1302483"/>
            <a:ext cx="1660850" cy="838200"/>
          </a:xfrm>
          <a:prstGeom prst="ellipse">
            <a:avLst/>
          </a:prstGeom>
          <a:solidFill>
            <a:srgbClr val="FFC000"/>
          </a:soli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b="1" dirty="0">
                <a:latin typeface="Eras Medium ITC" pitchFamily="34" charset="0"/>
              </a:rPr>
              <a:t>DV:</a:t>
            </a:r>
          </a:p>
          <a:p>
            <a:pPr algn="ctr"/>
            <a:r>
              <a:rPr lang="en-US" sz="1400" b="1" dirty="0">
                <a:latin typeface="Eras Medium ITC" pitchFamily="34" charset="0"/>
              </a:rPr>
              <a:t>Choice M</a:t>
            </a:r>
          </a:p>
        </p:txBody>
      </p:sp>
      <p:pic>
        <p:nvPicPr>
          <p:cNvPr id="2" name="Picture 1"/>
          <p:cNvPicPr>
            <a:picLocks noChangeAspect="1"/>
          </p:cNvPicPr>
          <p:nvPr/>
        </p:nvPicPr>
        <p:blipFill>
          <a:blip r:embed="rId7" cstate="print"/>
          <a:stretch>
            <a:fillRect/>
          </a:stretch>
        </p:blipFill>
        <p:spPr>
          <a:xfrm>
            <a:off x="7603451" y="2115101"/>
            <a:ext cx="1289860" cy="958796"/>
          </a:xfrm>
          <a:prstGeom prst="rect">
            <a:avLst/>
          </a:prstGeom>
        </p:spPr>
      </p:pic>
      <p:pic>
        <p:nvPicPr>
          <p:cNvPr id="6" name="Picture 5"/>
          <p:cNvPicPr>
            <a:picLocks noChangeAspect="1"/>
          </p:cNvPicPr>
          <p:nvPr/>
        </p:nvPicPr>
        <p:blipFill>
          <a:blip r:embed="rId8" cstate="print"/>
          <a:stretch>
            <a:fillRect/>
          </a:stretch>
        </p:blipFill>
        <p:spPr>
          <a:xfrm>
            <a:off x="7652251" y="4876800"/>
            <a:ext cx="1129978" cy="1032047"/>
          </a:xfrm>
          <a:prstGeom prst="rect">
            <a:avLst/>
          </a:prstGeom>
        </p:spPr>
      </p:pic>
      <p:sp>
        <p:nvSpPr>
          <p:cNvPr id="3" name="Right Brace 2"/>
          <p:cNvSpPr/>
          <p:nvPr/>
        </p:nvSpPr>
        <p:spPr>
          <a:xfrm rot="16200000">
            <a:off x="1648959" y="-332617"/>
            <a:ext cx="266328" cy="3141361"/>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 name="TextBox 3"/>
          <p:cNvSpPr txBox="1"/>
          <p:nvPr/>
        </p:nvSpPr>
        <p:spPr>
          <a:xfrm>
            <a:off x="739436" y="710683"/>
            <a:ext cx="2085373" cy="369332"/>
          </a:xfrm>
          <a:prstGeom prst="rect">
            <a:avLst/>
          </a:prstGeom>
          <a:noFill/>
        </p:spPr>
        <p:txBody>
          <a:bodyPr wrap="square" rtlCol="0">
            <a:spAutoFit/>
          </a:bodyPr>
          <a:lstStyle/>
          <a:p>
            <a:r>
              <a:rPr lang="en-US" sz="1400" b="1" dirty="0">
                <a:solidFill>
                  <a:schemeClr val="dk1"/>
                </a:solidFill>
                <a:latin typeface="Eras Medium ITC" pitchFamily="34" charset="0"/>
              </a:rPr>
              <a:t>Dependence</a:t>
            </a:r>
            <a:r>
              <a:rPr lang="en-US" dirty="0"/>
              <a:t> </a:t>
            </a:r>
            <a:r>
              <a:rPr lang="en-US" sz="1400" b="1" dirty="0">
                <a:solidFill>
                  <a:schemeClr val="dk1"/>
                </a:solidFill>
                <a:latin typeface="Eras Medium ITC" pitchFamily="34" charset="0"/>
              </a:rPr>
              <a:t>Structure</a:t>
            </a:r>
          </a:p>
        </p:txBody>
      </p:sp>
    </p:spTree>
    <p:extLst>
      <p:ext uri="{BB962C8B-B14F-4D97-AF65-F5344CB8AC3E}">
        <p14:creationId xmlns:p14="http://schemas.microsoft.com/office/powerpoint/2010/main" val="51244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checkerboard(across)">
                                      <p:cBhvr>
                                        <p:cTn id="7" dur="500"/>
                                        <p:tgtEl>
                                          <p:spTgt spid="40"/>
                                        </p:tgtEl>
                                      </p:cBhvr>
                                    </p:animEffect>
                                  </p:childTnLst>
                                </p:cTn>
                              </p:par>
                              <p:par>
                                <p:cTn id="8" presetID="5" presetClass="entr" presetSubtype="1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checkerboard(across)">
                                      <p:cBhvr>
                                        <p:cTn id="10" dur="500"/>
                                        <p:tgtEl>
                                          <p:spTgt spid="57"/>
                                        </p:tgtEl>
                                      </p:cBhvr>
                                    </p:animEffect>
                                  </p:childTnLst>
                                </p:cTn>
                              </p:par>
                              <p:par>
                                <p:cTn id="11" presetID="5" presetClass="entr" presetSubtype="10" fill="hold"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checkerboard(across)">
                                      <p:cBhvr>
                                        <p:cTn id="13" dur="500"/>
                                        <p:tgtEl>
                                          <p:spTgt spid="56"/>
                                        </p:tgtEl>
                                      </p:cBhvr>
                                    </p:animEffect>
                                  </p:childTnLst>
                                </p:cTn>
                              </p:par>
                              <p:par>
                                <p:cTn id="14" presetID="5" presetClass="entr" presetSubtype="1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checkerboard(across)">
                                      <p:cBhvr>
                                        <p:cTn id="16" dur="500"/>
                                        <p:tgtEl>
                                          <p:spTgt spid="58"/>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checkerboard(across)">
                                      <p:cBhvr>
                                        <p:cTn id="19" dur="500"/>
                                        <p:tgtEl>
                                          <p:spTgt spid="4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62"/>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childTnLst>
                                </p:cTn>
                              </p:par>
                              <p:par>
                                <p:cTn id="38" presetID="10" presetClass="entr" presetSubtype="0" fill="hold"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500"/>
                                        <p:tgtEl>
                                          <p:spTgt spid="2"/>
                                        </p:tgtEl>
                                      </p:cBhvr>
                                    </p:animEffect>
                                  </p:childTnLst>
                                </p:cTn>
                              </p:par>
                              <p:par>
                                <p:cTn id="41" presetID="10" presetClass="entr" presetSubtype="0" fill="hold"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500"/>
                                        <p:tgtEl>
                                          <p:spTgt spid="3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7" grpId="0" animBg="1"/>
      <p:bldP spid="29" grpId="0" animBg="1"/>
      <p:bldP spid="24" grpId="0" animBg="1"/>
      <p:bldP spid="25" grpId="0" animBg="1"/>
      <p:bldP spid="30" grpId="0" animBg="1"/>
      <p:bldP spid="40" grpId="0" animBg="1"/>
      <p:bldP spid="22" grpId="0" animBg="1"/>
      <p:bldP spid="46" grpId="0"/>
      <p:bldP spid="14" grpId="0"/>
      <p:bldP spid="62" grpId="0"/>
      <p:bldP spid="3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437660" y="1672790"/>
            <a:ext cx="7797681" cy="4255332"/>
          </a:xfrm>
        </p:spPr>
        <p:txBody>
          <a:bodyPr>
            <a:normAutofit/>
          </a:bodyPr>
          <a:lstStyle/>
          <a:p>
            <a:r>
              <a:rPr lang="en-US" sz="2400" dirty="0"/>
              <a:t>The number of choice alternatives (</a:t>
            </a:r>
            <a:r>
              <a:rPr lang="en-US" sz="2400" i="1" dirty="0"/>
              <a:t>M</a:t>
            </a:r>
            <a:r>
              <a:rPr lang="en-US" sz="2400" dirty="0"/>
              <a:t>) cannot be very large before the consumer becomes overwhelmed.</a:t>
            </a:r>
          </a:p>
          <a:p>
            <a:r>
              <a:rPr lang="en-US" sz="2400" dirty="0"/>
              <a:t>From a modeling perspective, very large </a:t>
            </a:r>
            <a:r>
              <a:rPr lang="en-US" sz="2400" i="1" dirty="0"/>
              <a:t>M</a:t>
            </a:r>
            <a:r>
              <a:rPr lang="en-US" sz="2400" dirty="0"/>
              <a:t> can produce computational difficulties in deriving estimates of covariance matrix in the multivariate </a:t>
            </a:r>
            <a:r>
              <a:rPr lang="en-US" sz="2400" dirty="0" err="1"/>
              <a:t>probit</a:t>
            </a:r>
            <a:r>
              <a:rPr lang="en-US" sz="2400" dirty="0"/>
              <a:t> model.</a:t>
            </a:r>
          </a:p>
          <a:p>
            <a:r>
              <a:rPr lang="en-US" sz="2400" dirty="0"/>
              <a:t>When </a:t>
            </a:r>
            <a:r>
              <a:rPr lang="en-US" sz="2400" i="1" dirty="0"/>
              <a:t>M</a:t>
            </a:r>
            <a:r>
              <a:rPr lang="en-US" sz="2400" dirty="0"/>
              <a:t> is relatively small and </a:t>
            </a:r>
            <a:r>
              <a:rPr lang="en-US" sz="2400" i="1" dirty="0"/>
              <a:t>P </a:t>
            </a:r>
            <a:r>
              <a:rPr lang="en-US" sz="2400" dirty="0"/>
              <a:t>(number of features) gets very large, each (individual level) model can suffer from the “high dimension, low sample-size” paradigm.</a:t>
            </a:r>
          </a:p>
          <a:p>
            <a:r>
              <a:rPr lang="en-US" sz="2400" dirty="0"/>
              <a:t>Thus, we need to handle the relatively small </a:t>
            </a:r>
            <a:r>
              <a:rPr lang="en-US" sz="2400" i="1" dirty="0"/>
              <a:t>M</a:t>
            </a:r>
            <a:r>
              <a:rPr lang="en-US" sz="2400" dirty="0"/>
              <a:t> and increasing number of </a:t>
            </a:r>
            <a:r>
              <a:rPr lang="en-US" sz="2400" i="1" dirty="0"/>
              <a:t>P</a:t>
            </a:r>
            <a:r>
              <a:rPr lang="en-US" sz="2400" dirty="0"/>
              <a:t> in the modern marketing environment.</a:t>
            </a:r>
          </a:p>
        </p:txBody>
      </p:sp>
      <p:sp>
        <p:nvSpPr>
          <p:cNvPr id="2" name="Title 1"/>
          <p:cNvSpPr>
            <a:spLocks noGrp="1"/>
          </p:cNvSpPr>
          <p:nvPr>
            <p:ph type="title"/>
          </p:nvPr>
        </p:nvSpPr>
        <p:spPr>
          <a:xfrm>
            <a:off x="1" y="285728"/>
            <a:ext cx="9144000" cy="939784"/>
          </a:xfrm>
        </p:spPr>
        <p:txBody>
          <a:bodyPr>
            <a:normAutofit/>
          </a:bodyPr>
          <a:lstStyle/>
          <a:p>
            <a:pPr algn="ctr"/>
            <a:r>
              <a:rPr lang="en-US" b="1" dirty="0"/>
              <a:t>Dilemma in Choice Modeling</a:t>
            </a:r>
            <a:endParaRPr lang="en-US" b="1" i="1" dirty="0">
              <a:effectLst/>
            </a:endParaRPr>
          </a:p>
        </p:txBody>
      </p:sp>
      <p:sp>
        <p:nvSpPr>
          <p:cNvPr id="10" name="Slide Number Placeholder 9"/>
          <p:cNvSpPr>
            <a:spLocks noGrp="1"/>
          </p:cNvSpPr>
          <p:nvPr>
            <p:ph type="sldNum" sz="quarter" idx="12"/>
          </p:nvPr>
        </p:nvSpPr>
        <p:spPr/>
        <p:txBody>
          <a:bodyPr/>
          <a:lstStyle/>
          <a:p>
            <a:fld id="{2EE8A9E9-CABF-40EA-AD60-F59542DE86E2}" type="slidenum">
              <a:rPr lang="en-US" smtClean="0"/>
              <a:pPr/>
              <a:t>45</a:t>
            </a:fld>
            <a:endParaRPr lang="en-US"/>
          </a:p>
        </p:txBody>
      </p:sp>
      <p:sp>
        <p:nvSpPr>
          <p:cNvPr id="9" name="Rectangle 7"/>
          <p:cNvSpPr/>
          <p:nvPr/>
        </p:nvSpPr>
        <p:spPr>
          <a:xfrm>
            <a:off x="304800" y="6553200"/>
            <a:ext cx="2017336" cy="31432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INTRODUCTION</a:t>
            </a:r>
          </a:p>
        </p:txBody>
      </p:sp>
      <p:sp>
        <p:nvSpPr>
          <p:cNvPr id="11" name="Rectangle 10"/>
          <p:cNvSpPr/>
          <p:nvPr/>
        </p:nvSpPr>
        <p:spPr>
          <a:xfrm>
            <a:off x="22860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MODEL DESCRIPTION</a:t>
            </a:r>
          </a:p>
        </p:txBody>
      </p:sp>
      <p:sp>
        <p:nvSpPr>
          <p:cNvPr id="12" name="Rectangle 12"/>
          <p:cNvSpPr/>
          <p:nvPr/>
        </p:nvSpPr>
        <p:spPr>
          <a:xfrm>
            <a:off x="42672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APPLICATION RESULT</a:t>
            </a:r>
          </a:p>
        </p:txBody>
      </p:sp>
      <p:sp>
        <p:nvSpPr>
          <p:cNvPr id="13" name="Rectangle 13"/>
          <p:cNvSpPr/>
          <p:nvPr/>
        </p:nvSpPr>
        <p:spPr>
          <a:xfrm>
            <a:off x="62484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DISCUSSION</a:t>
            </a:r>
          </a:p>
        </p:txBody>
      </p:sp>
    </p:spTree>
    <p:extLst>
      <p:ext uri="{BB962C8B-B14F-4D97-AF65-F5344CB8AC3E}">
        <p14:creationId xmlns:p14="http://schemas.microsoft.com/office/powerpoint/2010/main" val="672760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025" y="168259"/>
            <a:ext cx="8915400" cy="939784"/>
          </a:xfrm>
        </p:spPr>
        <p:txBody>
          <a:bodyPr>
            <a:normAutofit/>
          </a:bodyPr>
          <a:lstStyle/>
          <a:p>
            <a:r>
              <a:rPr lang="en-US" sz="4000" b="1" dirty="0"/>
              <a:t>Summary of Research Motivations</a:t>
            </a:r>
            <a:endParaRPr lang="en-US" sz="4000" b="1" dirty="0">
              <a:effectLst/>
            </a:endParaRPr>
          </a:p>
        </p:txBody>
      </p:sp>
      <p:sp>
        <p:nvSpPr>
          <p:cNvPr id="3" name="Content Placeholder 2"/>
          <p:cNvSpPr>
            <a:spLocks noGrp="1"/>
          </p:cNvSpPr>
          <p:nvPr>
            <p:ph idx="1"/>
          </p:nvPr>
        </p:nvSpPr>
        <p:spPr>
          <a:xfrm>
            <a:off x="476250" y="1193768"/>
            <a:ext cx="7848600" cy="1524000"/>
          </a:xfrm>
        </p:spPr>
        <p:txBody>
          <a:bodyPr>
            <a:normAutofit/>
          </a:bodyPr>
          <a:lstStyle/>
          <a:p>
            <a:r>
              <a:rPr lang="en-US" sz="2400" dirty="0"/>
              <a:t>Removing </a:t>
            </a:r>
            <a:r>
              <a:rPr lang="en-US" sz="2400" b="1" dirty="0"/>
              <a:t>irrelevant independent variables</a:t>
            </a:r>
          </a:p>
          <a:p>
            <a:pPr lvl="1"/>
            <a:r>
              <a:rPr lang="en-US" sz="2000" dirty="0"/>
              <a:t>Including irrelevant independent variables can produce biased segmentation results (e.g., </a:t>
            </a:r>
            <a:r>
              <a:rPr lang="en-US" sz="2000" dirty="0" err="1"/>
              <a:t>Brusco</a:t>
            </a:r>
            <a:r>
              <a:rPr lang="en-US" sz="2000" dirty="0"/>
              <a:t> and </a:t>
            </a:r>
            <a:r>
              <a:rPr lang="en-US" sz="2000" dirty="0" err="1"/>
              <a:t>Cradit</a:t>
            </a:r>
            <a:r>
              <a:rPr lang="en-US" sz="2000" dirty="0"/>
              <a:t> 2001; DeSarbo et al. 1984; Kim, Fong and DeSarbo 2012).</a:t>
            </a:r>
          </a:p>
        </p:txBody>
      </p:sp>
      <p:sp>
        <p:nvSpPr>
          <p:cNvPr id="9" name="Slide Number Placeholder 8"/>
          <p:cNvSpPr>
            <a:spLocks noGrp="1"/>
          </p:cNvSpPr>
          <p:nvPr>
            <p:ph type="sldNum" sz="quarter" idx="12"/>
          </p:nvPr>
        </p:nvSpPr>
        <p:spPr/>
        <p:txBody>
          <a:bodyPr/>
          <a:lstStyle/>
          <a:p>
            <a:fld id="{2EE8A9E9-CABF-40EA-AD60-F59542DE86E2}" type="slidenum">
              <a:rPr lang="en-US" smtClean="0"/>
              <a:pPr/>
              <a:t>46</a:t>
            </a:fld>
            <a:endParaRPr lang="en-US"/>
          </a:p>
        </p:txBody>
      </p:sp>
      <p:sp>
        <p:nvSpPr>
          <p:cNvPr id="4" name="Content Placeholder 2"/>
          <p:cNvSpPr txBox="1">
            <a:spLocks/>
          </p:cNvSpPr>
          <p:nvPr/>
        </p:nvSpPr>
        <p:spPr>
          <a:xfrm>
            <a:off x="428625" y="2549484"/>
            <a:ext cx="8458200" cy="1819299"/>
          </a:xfrm>
          <a:prstGeom prst="rect">
            <a:avLst/>
          </a:prstGeom>
        </p:spPr>
        <p:txBody>
          <a:bodyPr vert="horz" rtlCol="0">
            <a:normAutofit/>
          </a:bodyPr>
          <a:lstStyle/>
          <a:p>
            <a:pPr marL="342900" marR="0" lvl="0" indent="-342900" algn="l" defTabSz="914400" rtl="0" eaLnBrk="1" fontAlgn="auto" latinLnBrk="0" hangingPunct="1">
              <a:lnSpc>
                <a:spcPct val="100000"/>
              </a:lnSpc>
              <a:spcBef>
                <a:spcPct val="20000"/>
              </a:spcBef>
              <a:spcAft>
                <a:spcPts val="0"/>
              </a:spcAft>
              <a:buClrTx/>
              <a:buSzPct val="70000"/>
              <a:buFont typeface="Wingdings"/>
              <a:buChar char=""/>
              <a:tabLst/>
              <a:defRPr/>
            </a:pPr>
            <a:r>
              <a:rPr lang="en-US" sz="2400" b="1" dirty="0"/>
              <a:t>Large </a:t>
            </a:r>
            <a:r>
              <a:rPr lang="en-US" sz="2400" b="1" i="1" dirty="0"/>
              <a:t>P</a:t>
            </a:r>
            <a:r>
              <a:rPr lang="en-US" sz="2400" dirty="0"/>
              <a:t> and relatively </a:t>
            </a:r>
            <a:r>
              <a:rPr lang="en-US" sz="2400" b="1" dirty="0"/>
              <a:t>small</a:t>
            </a:r>
            <a:r>
              <a:rPr lang="en-US" sz="2400" dirty="0"/>
              <a:t> </a:t>
            </a:r>
            <a:r>
              <a:rPr lang="en-US" sz="2400" b="1" i="1" dirty="0"/>
              <a:t>M </a:t>
            </a:r>
            <a:r>
              <a:rPr lang="en-US" sz="2400" dirty="0"/>
              <a:t>(Choices alternative) issue</a:t>
            </a:r>
            <a:endParaRPr kumimoji="0" lang="en-US" sz="2400" i="0" u="none" strike="noStrike" kern="1200" cap="none" spc="0" normalizeH="0" baseline="0" noProof="0" dirty="0">
              <a:ln>
                <a:noFill/>
              </a:ln>
              <a:effectLst/>
              <a:uLnTx/>
              <a:uFillTx/>
            </a:endParaRPr>
          </a:p>
          <a:p>
            <a:pPr marL="742950" lvl="1" indent="-285750">
              <a:spcBef>
                <a:spcPct val="20000"/>
              </a:spcBef>
              <a:buClr>
                <a:schemeClr val="accent1">
                  <a:shade val="75000"/>
                </a:schemeClr>
              </a:buClr>
              <a:buSzPct val="120000"/>
              <a:buFont typeface="Arial"/>
              <a:buChar char="•"/>
              <a:defRPr/>
            </a:pPr>
            <a:r>
              <a:rPr lang="en-US" sz="2000" dirty="0"/>
              <a:t>Retaining a full specification of IVs in each segment places heavy demand on degrees of freedom.</a:t>
            </a:r>
            <a:endParaRPr lang="en-US" sz="2000" noProof="0" dirty="0"/>
          </a:p>
          <a:p>
            <a:pPr marL="742950" marR="0" lvl="1" indent="-285750" algn="l" defTabSz="914400" rtl="0" eaLnBrk="1" fontAlgn="auto" latinLnBrk="0" hangingPunct="1">
              <a:lnSpc>
                <a:spcPct val="100000"/>
              </a:lnSpc>
              <a:spcBef>
                <a:spcPct val="20000"/>
              </a:spcBef>
              <a:spcAft>
                <a:spcPts val="0"/>
              </a:spcAft>
              <a:buClr>
                <a:schemeClr val="accent1">
                  <a:shade val="75000"/>
                </a:schemeClr>
              </a:buClr>
              <a:buSzPct val="120000"/>
              <a:buFont typeface="Arial"/>
              <a:buChar char="•"/>
              <a:tabLst/>
              <a:defRPr/>
            </a:pPr>
            <a:r>
              <a:rPr lang="en-US" sz="2000" noProof="0" dirty="0"/>
              <a:t>Much severe for individual level choice model</a:t>
            </a:r>
            <a:r>
              <a:rPr lang="en-US" sz="2000" dirty="0"/>
              <a:t> but it can be an issue for segment level model as well.</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7" name="Content Placeholder 2"/>
          <p:cNvSpPr txBox="1">
            <a:spLocks/>
          </p:cNvSpPr>
          <p:nvPr/>
        </p:nvSpPr>
        <p:spPr>
          <a:xfrm>
            <a:off x="457200" y="5410200"/>
            <a:ext cx="8229600" cy="914400"/>
          </a:xfrm>
          <a:prstGeom prst="rect">
            <a:avLst/>
          </a:prstGeom>
        </p:spPr>
        <p:txBody>
          <a:bodyPr vert="horz" rtlCol="0">
            <a:normAutofit/>
          </a:bodyPr>
          <a:lstStyle/>
          <a:p>
            <a:pPr marL="342900" marR="0" lvl="0" indent="-342900" algn="l" defTabSz="914400" rtl="0" eaLnBrk="1" fontAlgn="auto" latinLnBrk="0" hangingPunct="1">
              <a:lnSpc>
                <a:spcPct val="100000"/>
              </a:lnSpc>
              <a:spcBef>
                <a:spcPct val="20000"/>
              </a:spcBef>
              <a:spcAft>
                <a:spcPts val="0"/>
              </a:spcAft>
              <a:buClrTx/>
              <a:buSzPct val="70000"/>
              <a:buFont typeface="Wingdings"/>
              <a:buChar char=""/>
              <a:tabLst/>
              <a:defRPr/>
            </a:pPr>
            <a:r>
              <a:rPr kumimoji="0" lang="en-US" sz="2400" b="0" i="0" u="none" strike="noStrike" kern="1200" cap="none" spc="0" normalizeH="0" baseline="0" noProof="0" dirty="0">
                <a:ln>
                  <a:noFill/>
                </a:ln>
                <a:effectLst/>
                <a:uLnTx/>
                <a:uFillTx/>
                <a:latin typeface="+mn-lt"/>
                <a:ea typeface="+mn-ea"/>
                <a:cs typeface="+mn-cs"/>
              </a:rPr>
              <a:t>The Issue of </a:t>
            </a:r>
            <a:r>
              <a:rPr kumimoji="0" lang="en-US" sz="2400" b="1" i="0" u="none" strike="noStrike" kern="1200" cap="none" spc="0" normalizeH="0" baseline="0" noProof="0" dirty="0" err="1">
                <a:ln>
                  <a:noFill/>
                </a:ln>
                <a:effectLst/>
                <a:uLnTx/>
                <a:uFillTx/>
                <a:latin typeface="+mn-lt"/>
                <a:ea typeface="+mn-ea"/>
                <a:cs typeface="+mn-cs"/>
              </a:rPr>
              <a:t>Multicollinearity</a:t>
            </a:r>
            <a:r>
              <a:rPr kumimoji="0" lang="en-US" sz="2400" b="1" i="0" u="none" strike="noStrike" kern="1200" cap="none" spc="0" normalizeH="0" baseline="0" noProof="0" dirty="0">
                <a:ln>
                  <a:noFill/>
                </a:ln>
                <a:effectLst/>
                <a:uLnTx/>
                <a:uFillTx/>
                <a:latin typeface="+mn-lt"/>
                <a:ea typeface="+mn-ea"/>
                <a:cs typeface="+mn-cs"/>
              </a:rPr>
              <a:t> between Variable</a:t>
            </a:r>
            <a:r>
              <a:rPr lang="en-US" sz="2400" b="1" dirty="0"/>
              <a:t>s</a:t>
            </a:r>
            <a:endParaRPr kumimoji="0" lang="en-US" sz="2400" b="1" i="0" u="none" strike="noStrike" kern="1200" cap="none" spc="0" normalizeH="0" baseline="0" noProof="0" dirty="0">
              <a:ln>
                <a:noFill/>
              </a:ln>
              <a:effectLst/>
              <a:uLnTx/>
              <a:uFillTx/>
            </a:endParaRPr>
          </a:p>
          <a:p>
            <a:pPr marL="742950" marR="0" lvl="1" indent="-285750" algn="l" defTabSz="914400" rtl="0" eaLnBrk="1" fontAlgn="auto" latinLnBrk="0" hangingPunct="1">
              <a:lnSpc>
                <a:spcPct val="100000"/>
              </a:lnSpc>
              <a:spcBef>
                <a:spcPct val="20000"/>
              </a:spcBef>
              <a:spcAft>
                <a:spcPts val="0"/>
              </a:spcAft>
              <a:buClr>
                <a:schemeClr val="accent1">
                  <a:shade val="75000"/>
                </a:schemeClr>
              </a:buClr>
              <a:buSzPct val="120000"/>
              <a:buFont typeface="Arial"/>
              <a:buChar char="•"/>
              <a:tabLst/>
              <a:defRPr/>
            </a:pPr>
            <a:r>
              <a:rPr kumimoji="0" lang="en-US" sz="2000" b="0" i="0" u="none" strike="noStrike" kern="1200" cap="none" spc="0" normalizeH="0" baseline="0" noProof="0" dirty="0">
                <a:ln>
                  <a:noFill/>
                </a:ln>
                <a:effectLst/>
                <a:uLnTx/>
                <a:uFillTx/>
                <a:latin typeface="+mn-lt"/>
                <a:ea typeface="+mn-ea"/>
                <a:cs typeface="+mn-cs"/>
              </a:rPr>
              <a:t>Improper results about significance/effect of the IVs.</a:t>
            </a:r>
          </a:p>
        </p:txBody>
      </p:sp>
      <p:sp>
        <p:nvSpPr>
          <p:cNvPr id="14" name="Rectangle 7"/>
          <p:cNvSpPr/>
          <p:nvPr/>
        </p:nvSpPr>
        <p:spPr>
          <a:xfrm>
            <a:off x="304800" y="6553200"/>
            <a:ext cx="2017336" cy="31432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INTRODUCTION</a:t>
            </a:r>
          </a:p>
        </p:txBody>
      </p:sp>
      <p:sp>
        <p:nvSpPr>
          <p:cNvPr id="15" name="Rectangle 14"/>
          <p:cNvSpPr/>
          <p:nvPr/>
        </p:nvSpPr>
        <p:spPr>
          <a:xfrm>
            <a:off x="22860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MODEL DESCRIPTION</a:t>
            </a:r>
          </a:p>
        </p:txBody>
      </p:sp>
      <p:sp>
        <p:nvSpPr>
          <p:cNvPr id="16" name="Rectangle 12"/>
          <p:cNvSpPr/>
          <p:nvPr/>
        </p:nvSpPr>
        <p:spPr>
          <a:xfrm>
            <a:off x="42672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APPLICATION RESULT</a:t>
            </a:r>
          </a:p>
        </p:txBody>
      </p:sp>
      <p:sp>
        <p:nvSpPr>
          <p:cNvPr id="17" name="Rectangle 13"/>
          <p:cNvSpPr/>
          <p:nvPr/>
        </p:nvSpPr>
        <p:spPr>
          <a:xfrm>
            <a:off x="62484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DISCUSSION</a:t>
            </a:r>
          </a:p>
        </p:txBody>
      </p:sp>
      <p:sp>
        <p:nvSpPr>
          <p:cNvPr id="13" name="Content Placeholder 2"/>
          <p:cNvSpPr txBox="1">
            <a:spLocks/>
          </p:cNvSpPr>
          <p:nvPr/>
        </p:nvSpPr>
        <p:spPr>
          <a:xfrm>
            <a:off x="428625" y="4419600"/>
            <a:ext cx="8229600" cy="914400"/>
          </a:xfrm>
          <a:prstGeom prst="rect">
            <a:avLst/>
          </a:prstGeom>
        </p:spPr>
        <p:txBody>
          <a:bodyPr vert="horz" rtlCol="0">
            <a:normAutofit/>
          </a:bodyPr>
          <a:lstStyle/>
          <a:p>
            <a:pPr marL="342900" marR="0" lvl="0" indent="-342900" algn="l" defTabSz="914400" rtl="0" eaLnBrk="1" fontAlgn="auto" latinLnBrk="0" hangingPunct="1">
              <a:lnSpc>
                <a:spcPct val="100000"/>
              </a:lnSpc>
              <a:spcBef>
                <a:spcPct val="20000"/>
              </a:spcBef>
              <a:spcAft>
                <a:spcPts val="0"/>
              </a:spcAft>
              <a:buClrTx/>
              <a:buSzPct val="70000"/>
              <a:buFont typeface="Wingdings"/>
              <a:buChar char=""/>
              <a:tabLst/>
              <a:defRPr/>
            </a:pPr>
            <a:r>
              <a:rPr kumimoji="0" lang="en-US" sz="2400" b="0" i="0" u="none" strike="noStrike" kern="1200" cap="none" spc="0" normalizeH="0" baseline="0" noProof="0" dirty="0">
                <a:ln>
                  <a:noFill/>
                </a:ln>
                <a:effectLst/>
                <a:uLnTx/>
                <a:uFillTx/>
                <a:latin typeface="+mn-lt"/>
                <a:ea typeface="+mn-ea"/>
                <a:cs typeface="+mn-cs"/>
              </a:rPr>
              <a:t>Reflecting</a:t>
            </a:r>
            <a:r>
              <a:rPr kumimoji="0" lang="en-US" sz="2400" b="0" i="0" u="none" strike="noStrike" kern="1200" cap="none" spc="0" normalizeH="0" noProof="0" dirty="0">
                <a:ln>
                  <a:noFill/>
                </a:ln>
                <a:effectLst/>
                <a:uLnTx/>
                <a:uFillTx/>
                <a:latin typeface="+mn-lt"/>
                <a:ea typeface="+mn-ea"/>
                <a:cs typeface="+mn-cs"/>
              </a:rPr>
              <a:t> </a:t>
            </a:r>
            <a:r>
              <a:rPr lang="en-US" sz="2400" b="1" noProof="0" dirty="0"/>
              <a:t>dependence structure between multiple choices</a:t>
            </a:r>
          </a:p>
          <a:p>
            <a:pPr marL="742950" marR="0" lvl="1" indent="-285750" algn="l" defTabSz="914400" rtl="0" eaLnBrk="1" fontAlgn="auto" latinLnBrk="0" hangingPunct="1">
              <a:lnSpc>
                <a:spcPct val="100000"/>
              </a:lnSpc>
              <a:spcBef>
                <a:spcPct val="20000"/>
              </a:spcBef>
              <a:spcAft>
                <a:spcPts val="0"/>
              </a:spcAft>
              <a:buClr>
                <a:schemeClr val="accent1">
                  <a:shade val="75000"/>
                </a:schemeClr>
              </a:buClr>
              <a:buSzPct val="120000"/>
              <a:buFont typeface="Arial"/>
              <a:buChar char="•"/>
              <a:tabLst/>
              <a:defRPr/>
            </a:pPr>
            <a:r>
              <a:rPr lang="en-US" sz="2000" dirty="0"/>
              <a:t>Estimating covariance matrices in multivariate </a:t>
            </a:r>
            <a:r>
              <a:rPr lang="en-US" sz="2000" dirty="0" err="1"/>
              <a:t>probit</a:t>
            </a:r>
            <a:r>
              <a:rPr lang="en-US" sz="2000" dirty="0"/>
              <a:t> mixture model.</a:t>
            </a:r>
            <a:endParaRPr kumimoji="0" lang="en-US" sz="2000" b="0" i="0" u="none" strike="noStrike" kern="1200" cap="none" spc="0" normalizeH="0" baseline="0" noProof="0" dirty="0">
              <a:ln>
                <a:noFill/>
              </a:ln>
              <a:effectLst/>
              <a:uLnTx/>
              <a:uFillTx/>
            </a:endParaRPr>
          </a:p>
        </p:txBody>
      </p:sp>
    </p:spTree>
    <p:extLst>
      <p:ext uri="{BB962C8B-B14F-4D97-AF65-F5344CB8AC3E}">
        <p14:creationId xmlns:p14="http://schemas.microsoft.com/office/powerpoint/2010/main" val="3676819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xEl>
                                              <p:pRg st="0" end="0"/>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7" grpId="0" uiExpand="1" build="p"/>
      <p:bldP spid="1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 y="304800"/>
            <a:ext cx="9144000" cy="939784"/>
          </a:xfrm>
        </p:spPr>
        <p:txBody>
          <a:bodyPr>
            <a:noAutofit/>
          </a:bodyPr>
          <a:lstStyle/>
          <a:p>
            <a:r>
              <a:rPr lang="en-US" b="1" dirty="0">
                <a:effectLst/>
              </a:rPr>
              <a:t>The Proposed Model</a:t>
            </a:r>
          </a:p>
        </p:txBody>
      </p:sp>
      <p:sp>
        <p:nvSpPr>
          <p:cNvPr id="11" name="Rectangle 7"/>
          <p:cNvSpPr/>
          <p:nvPr/>
        </p:nvSpPr>
        <p:spPr>
          <a:xfrm>
            <a:off x="304800" y="6553200"/>
            <a:ext cx="2017336"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INTRODUCTION</a:t>
            </a:r>
          </a:p>
        </p:txBody>
      </p:sp>
      <p:sp>
        <p:nvSpPr>
          <p:cNvPr id="12" name="Rectangle 11"/>
          <p:cNvSpPr/>
          <p:nvPr/>
        </p:nvSpPr>
        <p:spPr>
          <a:xfrm>
            <a:off x="2286000" y="6553200"/>
            <a:ext cx="1986941" cy="31432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MODEL DESCRIPTION</a:t>
            </a:r>
          </a:p>
        </p:txBody>
      </p:sp>
      <p:sp>
        <p:nvSpPr>
          <p:cNvPr id="13" name="Rectangle 12"/>
          <p:cNvSpPr/>
          <p:nvPr/>
        </p:nvSpPr>
        <p:spPr>
          <a:xfrm>
            <a:off x="42672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APPLICATION RESULT</a:t>
            </a:r>
          </a:p>
        </p:txBody>
      </p:sp>
      <p:sp>
        <p:nvSpPr>
          <p:cNvPr id="14" name="Rectangle 13"/>
          <p:cNvSpPr/>
          <p:nvPr/>
        </p:nvSpPr>
        <p:spPr>
          <a:xfrm>
            <a:off x="62484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DISCUSSION</a:t>
            </a:r>
          </a:p>
        </p:txBody>
      </p:sp>
      <p:pic>
        <p:nvPicPr>
          <p:cNvPr id="8" name="Picture 7" descr="C:\Users\suk220\AppData\Local\Microsoft\Windows\Temporary Internet Files\Content.IE5\D4LD6PN0\MC900431556[1].png"/>
          <p:cNvPicPr>
            <a:picLocks noChangeAspect="1" noChangeArrowheads="1"/>
          </p:cNvPicPr>
          <p:nvPr/>
        </p:nvPicPr>
        <p:blipFill>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2755321" y="2085618"/>
            <a:ext cx="1924355" cy="192435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7" descr="C:\Users\suk220\AppData\Local\Microsoft\Windows\Temporary Internet Files\Content.IE5\D4LD6PN0\MC900431556[1].png"/>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4776731" y="2060574"/>
            <a:ext cx="1999859" cy="199985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 descr="C:\Users\suk220\AppData\Local\Microsoft\Windows\Temporary Internet Files\Content.IE5\D4LD6PN0\MC900431556[1].png"/>
          <p:cNvPicPr>
            <a:picLocks noChangeAspect="1" noChangeArrowheads="1"/>
          </p:cNvPicPr>
          <p:nvPr/>
        </p:nvPicPr>
        <p:blipFill>
          <a:blip r:embed="rId6" cstate="print">
            <a:duotone>
              <a:prstClr val="black"/>
              <a:schemeClr val="accent5">
                <a:tint val="45000"/>
                <a:satMod val="400000"/>
              </a:schemeClr>
            </a:duotone>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3562289" y="3715447"/>
            <a:ext cx="2348463" cy="234846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404990" y="5232737"/>
            <a:ext cx="3510410" cy="70788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8100000" scaled="1"/>
            <a:tileRect/>
          </a:gra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000" b="1" dirty="0"/>
              <a:t>Key Feature selection: Stochastic Variable Selection</a:t>
            </a:r>
          </a:p>
        </p:txBody>
      </p:sp>
      <p:sp>
        <p:nvSpPr>
          <p:cNvPr id="16" name="TextBox 15"/>
          <p:cNvSpPr txBox="1"/>
          <p:nvPr/>
        </p:nvSpPr>
        <p:spPr>
          <a:xfrm>
            <a:off x="70990" y="3124200"/>
            <a:ext cx="3048000" cy="101566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1"/>
            </a:solidFill>
          </a:ln>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sz="2000" b="1" dirty="0"/>
              <a:t>Segmentation:</a:t>
            </a:r>
          </a:p>
          <a:p>
            <a:r>
              <a:rPr lang="en-US" sz="2000" b="1" dirty="0"/>
              <a:t>allocating individuals to each estimated segment</a:t>
            </a:r>
          </a:p>
        </p:txBody>
      </p:sp>
      <p:sp>
        <p:nvSpPr>
          <p:cNvPr id="17" name="TextBox 16"/>
          <p:cNvSpPr txBox="1"/>
          <p:nvPr/>
        </p:nvSpPr>
        <p:spPr>
          <a:xfrm>
            <a:off x="6096000" y="1600200"/>
            <a:ext cx="2977010" cy="1323439"/>
          </a:xfrm>
          <a:prstGeom prst="rect">
            <a:avLst/>
          </a:prstGeom>
          <a:gradFill flip="none" rotWithShape="1">
            <a:gsLst>
              <a:gs pos="0">
                <a:schemeClr val="accent4">
                  <a:lumMod val="60000"/>
                  <a:lumOff val="40000"/>
                  <a:tint val="66000"/>
                  <a:satMod val="160000"/>
                </a:schemeClr>
              </a:gs>
              <a:gs pos="50000">
                <a:schemeClr val="accent4">
                  <a:lumMod val="60000"/>
                  <a:lumOff val="40000"/>
                  <a:tint val="44500"/>
                  <a:satMod val="160000"/>
                </a:schemeClr>
              </a:gs>
              <a:gs pos="100000">
                <a:schemeClr val="accent4">
                  <a:lumMod val="60000"/>
                  <a:lumOff val="40000"/>
                  <a:tint val="23500"/>
                  <a:satMod val="160000"/>
                </a:schemeClr>
              </a:gs>
            </a:gsLst>
            <a:lin ang="5400000" scaled="1"/>
            <a:tileRect/>
          </a:gradFill>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2000" b="1" dirty="0"/>
              <a:t>Correlated choices: multivariate </a:t>
            </a:r>
            <a:r>
              <a:rPr lang="en-US" sz="2000" b="1" dirty="0" err="1"/>
              <a:t>Probit</a:t>
            </a:r>
            <a:r>
              <a:rPr lang="en-US" sz="2000" b="1" dirty="0"/>
              <a:t> model for estimating correlation matrices</a:t>
            </a:r>
          </a:p>
        </p:txBody>
      </p:sp>
      <p:sp>
        <p:nvSpPr>
          <p:cNvPr id="18" name="Curved Right Arrow 17"/>
          <p:cNvSpPr/>
          <p:nvPr/>
        </p:nvSpPr>
        <p:spPr>
          <a:xfrm rot="19980713">
            <a:off x="3342114" y="3339090"/>
            <a:ext cx="520770" cy="1941509"/>
          </a:xfrm>
          <a:prstGeom prst="curvedRightArrow">
            <a:avLst/>
          </a:prstGeom>
          <a:solidFill>
            <a:srgbClr val="99FF99">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Curved Right Arrow 18"/>
          <p:cNvSpPr/>
          <p:nvPr/>
        </p:nvSpPr>
        <p:spPr>
          <a:xfrm rot="12699854">
            <a:off x="5691723" y="3058452"/>
            <a:ext cx="576221" cy="2101316"/>
          </a:xfrm>
          <a:prstGeom prst="curvedRightArrow">
            <a:avLst/>
          </a:prstGeom>
          <a:solidFill>
            <a:srgbClr val="99FF99">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Curved Right Arrow 19"/>
          <p:cNvSpPr/>
          <p:nvPr/>
        </p:nvSpPr>
        <p:spPr>
          <a:xfrm rot="5400000">
            <a:off x="4466499" y="1320736"/>
            <a:ext cx="513029" cy="2241032"/>
          </a:xfrm>
          <a:prstGeom prst="curvedRightArrow">
            <a:avLst/>
          </a:prstGeom>
          <a:solidFill>
            <a:srgbClr val="99FF99">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4447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p:cNvGraphicFramePr>
            <a:graphicFrameLocks noGrp="1"/>
          </p:cNvGraphicFramePr>
          <p:nvPr>
            <p:extLst>
              <p:ext uri="{D42A27DB-BD31-4B8C-83A1-F6EECF244321}">
                <p14:modId xmlns:p14="http://schemas.microsoft.com/office/powerpoint/2010/main" val="3338234018"/>
              </p:ext>
            </p:extLst>
          </p:nvPr>
        </p:nvGraphicFramePr>
        <p:xfrm>
          <a:off x="3810000" y="914388"/>
          <a:ext cx="1108658" cy="5562600"/>
        </p:xfrm>
        <a:graphic>
          <a:graphicData uri="http://schemas.openxmlformats.org/drawingml/2006/table">
            <a:tbl>
              <a:tblPr>
                <a:tableStyleId>{08FB837D-C827-4EFA-A057-4D05807E0F7C}</a:tableStyleId>
              </a:tblPr>
              <a:tblGrid>
                <a:gridCol w="1108658">
                  <a:extLst>
                    <a:ext uri="{9D8B030D-6E8A-4147-A177-3AD203B41FA5}">
                      <a16:colId xmlns:a16="http://schemas.microsoft.com/office/drawing/2014/main" val="20000"/>
                    </a:ext>
                  </a:extLst>
                </a:gridCol>
              </a:tblGrid>
              <a:tr h="222504">
                <a:tc>
                  <a:txBody>
                    <a:bodyPr/>
                    <a:lstStyle/>
                    <a:p>
                      <a:pPr algn="ctr" fontAlgn="b"/>
                      <a:r>
                        <a:rPr lang="en-US" sz="1200" u="none" strike="noStrike" dirty="0">
                          <a:effectLst/>
                        </a:rPr>
                        <a:t>Coefficients</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0"/>
                  </a:ext>
                </a:extLst>
              </a:tr>
              <a:tr h="222504">
                <a:tc>
                  <a:txBody>
                    <a:bodyPr/>
                    <a:lstStyle/>
                    <a:p>
                      <a:pPr algn="ctr" fontAlgn="b"/>
                      <a:r>
                        <a:rPr lang="en-US" sz="1200" u="none" strike="noStrike" dirty="0">
                          <a:effectLst/>
                        </a:rPr>
                        <a:t>Segment 2</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1"/>
                  </a:ext>
                </a:extLst>
              </a:tr>
              <a:tr h="222504">
                <a:tc>
                  <a:txBody>
                    <a:bodyPr/>
                    <a:lstStyle/>
                    <a:p>
                      <a:pPr algn="ctr" fontAlgn="b"/>
                      <a:r>
                        <a:rPr lang="en-US" sz="1200" u="none" strike="noStrike" dirty="0">
                          <a:effectLst/>
                        </a:rPr>
                        <a:t>1*</a:t>
                      </a:r>
                      <a:endParaRPr lang="en-US" sz="1200" b="0" i="0" u="none" strike="noStrike" dirty="0">
                        <a:solidFill>
                          <a:srgbClr val="000000"/>
                        </a:solidFill>
                        <a:effectLst/>
                        <a:latin typeface="Calibri"/>
                      </a:endParaRPr>
                    </a:p>
                  </a:txBody>
                  <a:tcPr marL="9052" marR="9052" marT="9052" marB="0" anchor="b">
                    <a:solidFill>
                      <a:srgbClr val="FFFF00"/>
                    </a:solidFill>
                  </a:tcPr>
                </a:tc>
                <a:extLst>
                  <a:ext uri="{0D108BD9-81ED-4DB2-BD59-A6C34878D82A}">
                    <a16:rowId xmlns:a16="http://schemas.microsoft.com/office/drawing/2014/main" val="10002"/>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3"/>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4"/>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5"/>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6"/>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7"/>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8"/>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9"/>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0"/>
                  </a:ext>
                </a:extLst>
              </a:tr>
              <a:tr h="222504">
                <a:tc>
                  <a:txBody>
                    <a:bodyPr/>
                    <a:lstStyle/>
                    <a:p>
                      <a:pPr algn="ctr" fontAlgn="b"/>
                      <a:r>
                        <a:rPr lang="en-US" sz="1200" u="none" strike="noStrike" dirty="0">
                          <a:effectLst/>
                        </a:rPr>
                        <a:t>0.3*</a:t>
                      </a:r>
                      <a:endParaRPr lang="en-US" sz="1200" b="0" i="0" u="none" strike="noStrike" dirty="0">
                        <a:solidFill>
                          <a:srgbClr val="000000"/>
                        </a:solidFill>
                        <a:effectLst/>
                        <a:latin typeface="Calibri"/>
                      </a:endParaRPr>
                    </a:p>
                  </a:txBody>
                  <a:tcPr marL="9052" marR="9052" marT="9052" marB="0" anchor="b">
                    <a:solidFill>
                      <a:srgbClr val="FFFF00"/>
                    </a:solidFill>
                  </a:tcPr>
                </a:tc>
                <a:extLst>
                  <a:ext uri="{0D108BD9-81ED-4DB2-BD59-A6C34878D82A}">
                    <a16:rowId xmlns:a16="http://schemas.microsoft.com/office/drawing/2014/main" val="10011"/>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2"/>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3"/>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4"/>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5"/>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6"/>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7"/>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8"/>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9"/>
                  </a:ext>
                </a:extLst>
              </a:tr>
              <a:tr h="222504">
                <a:tc>
                  <a:txBody>
                    <a:bodyPr/>
                    <a:lstStyle/>
                    <a:p>
                      <a:pPr algn="ctr" fontAlgn="b"/>
                      <a:r>
                        <a:rPr lang="en-US" sz="1200" u="none" strike="noStrike" dirty="0">
                          <a:effectLst/>
                        </a:rPr>
                        <a:t>1.5*</a:t>
                      </a:r>
                      <a:endParaRPr lang="en-US" sz="1200" b="0" i="0" u="none" strike="noStrike" dirty="0">
                        <a:solidFill>
                          <a:srgbClr val="000000"/>
                        </a:solidFill>
                        <a:effectLst/>
                        <a:latin typeface="Calibri"/>
                      </a:endParaRPr>
                    </a:p>
                  </a:txBody>
                  <a:tcPr marL="9052" marR="9052" marT="9052" marB="0" anchor="b">
                    <a:solidFill>
                      <a:srgbClr val="FFFF00"/>
                    </a:solidFill>
                  </a:tcPr>
                </a:tc>
                <a:extLst>
                  <a:ext uri="{0D108BD9-81ED-4DB2-BD59-A6C34878D82A}">
                    <a16:rowId xmlns:a16="http://schemas.microsoft.com/office/drawing/2014/main" val="10020"/>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21"/>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22"/>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23"/>
                  </a:ext>
                </a:extLst>
              </a:tr>
              <a:tr h="222504">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24"/>
                  </a:ext>
                </a:extLst>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217395273"/>
              </p:ext>
            </p:extLst>
          </p:nvPr>
        </p:nvGraphicFramePr>
        <p:xfrm>
          <a:off x="1600200" y="914400"/>
          <a:ext cx="2245211" cy="5562600"/>
        </p:xfrm>
        <a:graphic>
          <a:graphicData uri="http://schemas.openxmlformats.org/drawingml/2006/table">
            <a:tbl>
              <a:tblPr>
                <a:tableStyleId>{35758FB7-9AC5-4552-8A53-C91805E547FA}</a:tableStyleId>
              </a:tblPr>
              <a:tblGrid>
                <a:gridCol w="1256062">
                  <a:extLst>
                    <a:ext uri="{9D8B030D-6E8A-4147-A177-3AD203B41FA5}">
                      <a16:colId xmlns:a16="http://schemas.microsoft.com/office/drawing/2014/main" val="20000"/>
                    </a:ext>
                  </a:extLst>
                </a:gridCol>
                <a:gridCol w="989149">
                  <a:extLst>
                    <a:ext uri="{9D8B030D-6E8A-4147-A177-3AD203B41FA5}">
                      <a16:colId xmlns:a16="http://schemas.microsoft.com/office/drawing/2014/main" val="20001"/>
                    </a:ext>
                  </a:extLst>
                </a:gridCol>
              </a:tblGrid>
              <a:tr h="222504">
                <a:tc>
                  <a:txBody>
                    <a:bodyPr/>
                    <a:lstStyle/>
                    <a:p>
                      <a:pPr algn="ctr" fontAlgn="b"/>
                      <a:r>
                        <a:rPr lang="en-US" sz="1200" u="none" strike="noStrike" dirty="0">
                          <a:effectLst/>
                        </a:rPr>
                        <a:t>Variables</a:t>
                      </a:r>
                      <a:endParaRPr lang="en-US" sz="1200" b="0" i="0" u="none" strike="noStrike" dirty="0">
                        <a:solidFill>
                          <a:srgbClr val="000000"/>
                        </a:solidFill>
                        <a:effectLst/>
                        <a:latin typeface="Calibri"/>
                      </a:endParaRPr>
                    </a:p>
                  </a:txBody>
                  <a:tcPr marL="9052" marR="9052" marT="9052" marB="0" anchor="b"/>
                </a:tc>
                <a:tc>
                  <a:txBody>
                    <a:bodyPr/>
                    <a:lstStyle/>
                    <a:p>
                      <a:pPr algn="ctr" fontAlgn="b"/>
                      <a:r>
                        <a:rPr lang="en-US" sz="1200" u="none" strike="noStrike" dirty="0">
                          <a:effectLst/>
                        </a:rPr>
                        <a:t>Coefficients</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0"/>
                  </a:ext>
                </a:extLst>
              </a:tr>
              <a:tr h="222504">
                <a:tc>
                  <a:txBody>
                    <a:bodyPr/>
                    <a:lstStyle/>
                    <a:p>
                      <a:pPr algn="ctr" fontAlgn="b"/>
                      <a:r>
                        <a:rPr lang="en-US" sz="1200" u="none" strike="noStrike" dirty="0">
                          <a:effectLst/>
                        </a:rPr>
                        <a:t>Segment</a:t>
                      </a:r>
                      <a:endParaRPr lang="en-US" sz="1200" b="0" i="0" u="none" strike="noStrike" dirty="0">
                        <a:solidFill>
                          <a:srgbClr val="000000"/>
                        </a:solidFill>
                        <a:effectLst/>
                        <a:latin typeface="Calibri"/>
                      </a:endParaRPr>
                    </a:p>
                  </a:txBody>
                  <a:tcPr marL="9052" marR="9052" marT="9052" marB="0" anchor="b"/>
                </a:tc>
                <a:tc>
                  <a:txBody>
                    <a:bodyPr/>
                    <a:lstStyle/>
                    <a:p>
                      <a:pPr algn="ctr" fontAlgn="b"/>
                      <a:r>
                        <a:rPr lang="en-US" sz="1200" u="none" strike="noStrike" dirty="0">
                          <a:effectLst/>
                        </a:rPr>
                        <a:t>Segment 1</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1"/>
                  </a:ext>
                </a:extLst>
              </a:tr>
              <a:tr h="222504">
                <a:tc>
                  <a:txBody>
                    <a:bodyPr/>
                    <a:lstStyle/>
                    <a:p>
                      <a:pPr algn="ctr" fontAlgn="b"/>
                      <a:r>
                        <a:rPr lang="en-US" sz="1200" u="none" strike="noStrike">
                          <a:effectLst/>
                        </a:rPr>
                        <a:t>Intercept</a:t>
                      </a:r>
                      <a:endParaRPr lang="en-US" sz="1200" b="0" i="0" u="none" strike="noStrike">
                        <a:solidFill>
                          <a:srgbClr val="000000"/>
                        </a:solidFill>
                        <a:effectLst/>
                        <a:latin typeface="Calibri"/>
                      </a:endParaRPr>
                    </a:p>
                  </a:txBody>
                  <a:tcPr marL="9052" marR="9052" marT="9052" marB="0" anchor="b"/>
                </a:tc>
                <a:tc>
                  <a:txBody>
                    <a:bodyPr/>
                    <a:lstStyle/>
                    <a:p>
                      <a:pPr algn="ctr" fontAlgn="b"/>
                      <a:r>
                        <a:rPr lang="en-US" sz="1200" u="none" strike="noStrike" dirty="0">
                          <a:effectLst/>
                        </a:rPr>
                        <a:t>0.5*</a:t>
                      </a:r>
                      <a:endParaRPr lang="en-US" sz="1200" b="0" i="0" u="none" strike="noStrike" dirty="0">
                        <a:solidFill>
                          <a:srgbClr val="000000"/>
                        </a:solidFill>
                        <a:effectLst/>
                        <a:latin typeface="Calibri"/>
                      </a:endParaRPr>
                    </a:p>
                  </a:txBody>
                  <a:tcPr marL="9052" marR="9052" marT="9052" marB="0" anchor="b">
                    <a:solidFill>
                      <a:srgbClr val="FFFF00"/>
                    </a:solidFill>
                  </a:tcPr>
                </a:tc>
                <a:extLst>
                  <a:ext uri="{0D108BD9-81ED-4DB2-BD59-A6C34878D82A}">
                    <a16:rowId xmlns:a16="http://schemas.microsoft.com/office/drawing/2014/main" val="10002"/>
                  </a:ext>
                </a:extLst>
              </a:tr>
              <a:tr h="222504">
                <a:tc>
                  <a:txBody>
                    <a:bodyPr/>
                    <a:lstStyle/>
                    <a:p>
                      <a:pPr algn="ctr" fontAlgn="b"/>
                      <a:r>
                        <a:rPr lang="en-US" sz="1200" u="none" strike="noStrike" dirty="0">
                          <a:effectLst/>
                        </a:rPr>
                        <a:t>Feature1</a:t>
                      </a:r>
                      <a:endParaRPr lang="en-US" sz="1200" b="0" i="0" u="none" strike="noStrike" dirty="0">
                        <a:solidFill>
                          <a:srgbClr val="000000"/>
                        </a:solidFill>
                        <a:effectLst/>
                        <a:latin typeface="Calibri"/>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3"/>
                  </a:ext>
                </a:extLst>
              </a:tr>
              <a:tr h="222504">
                <a:tc>
                  <a:txBody>
                    <a:bodyPr/>
                    <a:lstStyle/>
                    <a:p>
                      <a:pPr algn="ctr" fontAlgn="b"/>
                      <a:r>
                        <a:rPr lang="en-US" sz="1200" u="none" strike="noStrike" dirty="0">
                          <a:effectLst/>
                        </a:rPr>
                        <a:t>Feature2</a:t>
                      </a:r>
                      <a:endParaRPr lang="en-US" sz="1200" b="0" i="0" u="none" strike="noStrike" dirty="0">
                        <a:solidFill>
                          <a:srgbClr val="000000"/>
                        </a:solidFill>
                        <a:effectLst/>
                        <a:latin typeface="+mn-lt"/>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4"/>
                  </a:ext>
                </a:extLst>
              </a:tr>
              <a:tr h="222504">
                <a:tc>
                  <a:txBody>
                    <a:bodyPr/>
                    <a:lstStyle/>
                    <a:p>
                      <a:pPr algn="ctr" fontAlgn="b"/>
                      <a:r>
                        <a:rPr lang="en-US" sz="1200" u="none" strike="noStrike" dirty="0">
                          <a:effectLst/>
                        </a:rPr>
                        <a:t>Feature3</a:t>
                      </a:r>
                      <a:endParaRPr lang="en-US" sz="1200" b="0" i="0" u="none" strike="noStrike" dirty="0">
                        <a:solidFill>
                          <a:srgbClr val="000000"/>
                        </a:solidFill>
                        <a:effectLst/>
                        <a:latin typeface="+mn-lt"/>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5"/>
                  </a:ext>
                </a:extLst>
              </a:tr>
              <a:tr h="222504">
                <a:tc>
                  <a:txBody>
                    <a:bodyPr/>
                    <a:lstStyle/>
                    <a:p>
                      <a:pPr algn="ctr" fontAlgn="b"/>
                      <a:r>
                        <a:rPr lang="en-US" sz="1200" u="none" strike="noStrike" dirty="0">
                          <a:effectLst/>
                        </a:rPr>
                        <a:t>Feature4</a:t>
                      </a:r>
                      <a:endParaRPr lang="en-US" sz="1200" b="0" i="0" u="none" strike="noStrike" dirty="0">
                        <a:solidFill>
                          <a:srgbClr val="000000"/>
                        </a:solidFill>
                        <a:effectLst/>
                        <a:latin typeface="+mn-lt"/>
                      </a:endParaRPr>
                    </a:p>
                  </a:txBody>
                  <a:tcPr marL="9052" marR="9052" marT="9052" marB="0" anchor="b"/>
                </a:tc>
                <a:tc>
                  <a:txBody>
                    <a:bodyPr/>
                    <a:lstStyle/>
                    <a:p>
                      <a:pPr algn="ctr" fontAlgn="b"/>
                      <a:r>
                        <a:rPr lang="en-US" sz="1200" u="none" strike="noStrike" dirty="0">
                          <a:effectLst/>
                        </a:rPr>
                        <a:t>0.5*</a:t>
                      </a:r>
                      <a:endParaRPr lang="en-US" sz="1200" b="0" i="0" u="none" strike="noStrike" dirty="0">
                        <a:solidFill>
                          <a:srgbClr val="000000"/>
                        </a:solidFill>
                        <a:effectLst/>
                        <a:latin typeface="Calibri"/>
                      </a:endParaRPr>
                    </a:p>
                  </a:txBody>
                  <a:tcPr marL="9052" marR="9052" marT="9052" marB="0" anchor="b">
                    <a:solidFill>
                      <a:srgbClr val="FFFF00"/>
                    </a:solidFill>
                  </a:tcPr>
                </a:tc>
                <a:extLst>
                  <a:ext uri="{0D108BD9-81ED-4DB2-BD59-A6C34878D82A}">
                    <a16:rowId xmlns:a16="http://schemas.microsoft.com/office/drawing/2014/main" val="10006"/>
                  </a:ext>
                </a:extLst>
              </a:tr>
              <a:tr h="222504">
                <a:tc>
                  <a:txBody>
                    <a:bodyPr/>
                    <a:lstStyle/>
                    <a:p>
                      <a:pPr algn="ctr" fontAlgn="b"/>
                      <a:r>
                        <a:rPr lang="en-US" sz="1200" u="none" strike="noStrike" dirty="0">
                          <a:effectLst/>
                        </a:rPr>
                        <a:t>Feature5</a:t>
                      </a:r>
                      <a:endParaRPr lang="en-US" sz="1200" b="0" i="0" u="none" strike="noStrike" dirty="0">
                        <a:solidFill>
                          <a:srgbClr val="000000"/>
                        </a:solidFill>
                        <a:effectLst/>
                        <a:latin typeface="+mn-lt"/>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7"/>
                  </a:ext>
                </a:extLst>
              </a:tr>
              <a:tr h="222504">
                <a:tc>
                  <a:txBody>
                    <a:bodyPr/>
                    <a:lstStyle/>
                    <a:p>
                      <a:pPr algn="ctr" fontAlgn="b"/>
                      <a:r>
                        <a:rPr lang="en-US" sz="1200" u="none" strike="noStrike" dirty="0">
                          <a:effectLst/>
                        </a:rPr>
                        <a:t>Feature6</a:t>
                      </a:r>
                      <a:endParaRPr lang="en-US" sz="1200" b="0" i="0" u="none" strike="noStrike" dirty="0">
                        <a:solidFill>
                          <a:srgbClr val="000000"/>
                        </a:solidFill>
                        <a:effectLst/>
                        <a:latin typeface="+mn-lt"/>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8"/>
                  </a:ext>
                </a:extLst>
              </a:tr>
              <a:tr h="222504">
                <a:tc>
                  <a:txBody>
                    <a:bodyPr/>
                    <a:lstStyle/>
                    <a:p>
                      <a:pPr algn="ctr" fontAlgn="b"/>
                      <a:r>
                        <a:rPr lang="en-US" sz="1200" u="none" strike="noStrike" dirty="0">
                          <a:effectLst/>
                        </a:rPr>
                        <a:t>Feature7</a:t>
                      </a:r>
                      <a:endParaRPr lang="en-US" sz="1200" b="0" i="0" u="none" strike="noStrike" dirty="0">
                        <a:solidFill>
                          <a:srgbClr val="000000"/>
                        </a:solidFill>
                        <a:effectLst/>
                        <a:latin typeface="+mn-lt"/>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09"/>
                  </a:ext>
                </a:extLst>
              </a:tr>
              <a:tr h="222504">
                <a:tc>
                  <a:txBody>
                    <a:bodyPr/>
                    <a:lstStyle/>
                    <a:p>
                      <a:pPr algn="ctr" fontAlgn="b"/>
                      <a:r>
                        <a:rPr lang="en-US" sz="1200" u="none" strike="noStrike" dirty="0">
                          <a:effectLst/>
                        </a:rPr>
                        <a:t>Feature8</a:t>
                      </a:r>
                      <a:endParaRPr lang="en-US" sz="1200" b="0" i="0" u="none" strike="noStrike" dirty="0">
                        <a:solidFill>
                          <a:srgbClr val="000000"/>
                        </a:solidFill>
                        <a:effectLst/>
                        <a:latin typeface="+mn-lt"/>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0"/>
                  </a:ext>
                </a:extLst>
              </a:tr>
              <a:tr h="222504">
                <a:tc>
                  <a:txBody>
                    <a:bodyPr/>
                    <a:lstStyle/>
                    <a:p>
                      <a:pPr algn="ctr" fontAlgn="b"/>
                      <a:r>
                        <a:rPr lang="en-US" sz="1200" u="none" strike="noStrike" dirty="0">
                          <a:effectLst/>
                        </a:rPr>
                        <a:t>Feature9</a:t>
                      </a:r>
                      <a:endParaRPr lang="en-US" sz="1200" b="0" i="0" u="none" strike="noStrike" dirty="0">
                        <a:solidFill>
                          <a:srgbClr val="000000"/>
                        </a:solidFill>
                        <a:effectLst/>
                        <a:latin typeface="+mn-lt"/>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1"/>
                  </a:ext>
                </a:extLst>
              </a:tr>
              <a:tr h="222504">
                <a:tc>
                  <a:txBody>
                    <a:bodyPr/>
                    <a:lstStyle/>
                    <a:p>
                      <a:pPr algn="ctr" fontAlgn="b"/>
                      <a:r>
                        <a:rPr lang="en-US" sz="1200" u="none" strike="noStrike" dirty="0">
                          <a:effectLst/>
                        </a:rPr>
                        <a:t>Feature10</a:t>
                      </a:r>
                      <a:endParaRPr lang="en-US" sz="1200" b="0" i="0" u="none" strike="noStrike" dirty="0">
                        <a:solidFill>
                          <a:srgbClr val="000000"/>
                        </a:solidFill>
                        <a:effectLst/>
                        <a:latin typeface="+mn-lt"/>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2"/>
                  </a:ext>
                </a:extLst>
              </a:tr>
              <a:tr h="222504">
                <a:tc>
                  <a:txBody>
                    <a:bodyPr/>
                    <a:lstStyle/>
                    <a:p>
                      <a:pPr algn="ctr" fontAlgn="b"/>
                      <a:r>
                        <a:rPr lang="en-US" sz="1200" u="none" strike="noStrike" dirty="0">
                          <a:effectLst/>
                        </a:rPr>
                        <a:t>Feature11</a:t>
                      </a:r>
                      <a:endParaRPr lang="en-US" sz="1200" b="0" i="0" u="none" strike="noStrike" dirty="0">
                        <a:solidFill>
                          <a:srgbClr val="000000"/>
                        </a:solidFill>
                        <a:effectLst/>
                        <a:latin typeface="+mn-lt"/>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3"/>
                  </a:ext>
                </a:extLst>
              </a:tr>
              <a:tr h="222504">
                <a:tc>
                  <a:txBody>
                    <a:bodyPr/>
                    <a:lstStyle/>
                    <a:p>
                      <a:pPr algn="ctr" fontAlgn="b"/>
                      <a:r>
                        <a:rPr lang="en-US" sz="1200" u="none" strike="noStrike" dirty="0">
                          <a:effectLst/>
                        </a:rPr>
                        <a:t>Feature12</a:t>
                      </a:r>
                      <a:endParaRPr lang="en-US" sz="1200" b="0" i="0" u="none" strike="noStrike" dirty="0">
                        <a:solidFill>
                          <a:srgbClr val="000000"/>
                        </a:solidFill>
                        <a:effectLst/>
                        <a:latin typeface="+mn-lt"/>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4"/>
                  </a:ext>
                </a:extLst>
              </a:tr>
              <a:tr h="222504">
                <a:tc>
                  <a:txBody>
                    <a:bodyPr/>
                    <a:lstStyle/>
                    <a:p>
                      <a:pPr algn="ctr" fontAlgn="b"/>
                      <a:r>
                        <a:rPr lang="en-US" sz="1200" u="none" strike="noStrike" dirty="0">
                          <a:effectLst/>
                        </a:rPr>
                        <a:t>Feature13</a:t>
                      </a:r>
                      <a:endParaRPr lang="en-US" sz="1200" b="0" i="0" u="none" strike="noStrike" dirty="0">
                        <a:solidFill>
                          <a:srgbClr val="000000"/>
                        </a:solidFill>
                        <a:effectLst/>
                        <a:latin typeface="+mn-lt"/>
                      </a:endParaRPr>
                    </a:p>
                  </a:txBody>
                  <a:tcPr marL="9052" marR="9052" marT="9052" marB="0" anchor="b"/>
                </a:tc>
                <a:tc>
                  <a:txBody>
                    <a:bodyPr/>
                    <a:lstStyle/>
                    <a:p>
                      <a:pPr algn="ctr" fontAlgn="b"/>
                      <a:r>
                        <a:rPr lang="en-US" sz="1200" u="none" strike="noStrike" dirty="0">
                          <a:effectLst/>
                        </a:rPr>
                        <a:t>0.7*</a:t>
                      </a:r>
                      <a:endParaRPr lang="en-US" sz="1200" b="0" i="0" u="none" strike="noStrike" dirty="0">
                        <a:solidFill>
                          <a:srgbClr val="000000"/>
                        </a:solidFill>
                        <a:effectLst/>
                        <a:latin typeface="Calibri"/>
                      </a:endParaRPr>
                    </a:p>
                  </a:txBody>
                  <a:tcPr marL="9052" marR="9052" marT="9052" marB="0" anchor="b">
                    <a:solidFill>
                      <a:srgbClr val="FFFF00"/>
                    </a:solidFill>
                  </a:tcPr>
                </a:tc>
                <a:extLst>
                  <a:ext uri="{0D108BD9-81ED-4DB2-BD59-A6C34878D82A}">
                    <a16:rowId xmlns:a16="http://schemas.microsoft.com/office/drawing/2014/main" val="10015"/>
                  </a:ext>
                </a:extLst>
              </a:tr>
              <a:tr h="222504">
                <a:tc>
                  <a:txBody>
                    <a:bodyPr/>
                    <a:lstStyle/>
                    <a:p>
                      <a:pPr algn="ctr" fontAlgn="b"/>
                      <a:r>
                        <a:rPr lang="en-US" sz="1200" u="none" strike="noStrike" dirty="0">
                          <a:effectLst/>
                        </a:rPr>
                        <a:t>Feature14</a:t>
                      </a:r>
                      <a:endParaRPr lang="en-US" sz="1200" b="0" i="0" u="none" strike="noStrike" dirty="0">
                        <a:solidFill>
                          <a:srgbClr val="000000"/>
                        </a:solidFill>
                        <a:effectLst/>
                        <a:latin typeface="+mn-lt"/>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6"/>
                  </a:ext>
                </a:extLst>
              </a:tr>
              <a:tr h="222504">
                <a:tc>
                  <a:txBody>
                    <a:bodyPr/>
                    <a:lstStyle/>
                    <a:p>
                      <a:pPr algn="ctr" fontAlgn="b"/>
                      <a:r>
                        <a:rPr lang="en-US" sz="1200" u="none" strike="noStrike" dirty="0">
                          <a:effectLst/>
                        </a:rPr>
                        <a:t>Feature15</a:t>
                      </a:r>
                      <a:endParaRPr lang="en-US" sz="1200" b="0" i="0" u="none" strike="noStrike" dirty="0">
                        <a:solidFill>
                          <a:srgbClr val="000000"/>
                        </a:solidFill>
                        <a:effectLst/>
                        <a:latin typeface="+mn-lt"/>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7"/>
                  </a:ext>
                </a:extLst>
              </a:tr>
              <a:tr h="222504">
                <a:tc>
                  <a:txBody>
                    <a:bodyPr/>
                    <a:lstStyle/>
                    <a:p>
                      <a:pPr algn="ctr" fontAlgn="b"/>
                      <a:r>
                        <a:rPr lang="en-US" sz="1200" u="none" strike="noStrike" dirty="0">
                          <a:effectLst/>
                        </a:rPr>
                        <a:t>Feature16</a:t>
                      </a:r>
                      <a:endParaRPr lang="en-US" sz="1200" b="0" i="0" u="none" strike="noStrike" dirty="0">
                        <a:solidFill>
                          <a:srgbClr val="000000"/>
                        </a:solidFill>
                        <a:effectLst/>
                        <a:latin typeface="+mn-lt"/>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8"/>
                  </a:ext>
                </a:extLst>
              </a:tr>
              <a:tr h="222504">
                <a:tc>
                  <a:txBody>
                    <a:bodyPr/>
                    <a:lstStyle/>
                    <a:p>
                      <a:pPr algn="ctr" fontAlgn="b"/>
                      <a:r>
                        <a:rPr lang="en-US" sz="1200" u="none" strike="noStrike" dirty="0">
                          <a:effectLst/>
                        </a:rPr>
                        <a:t>Feature17</a:t>
                      </a:r>
                      <a:endParaRPr lang="en-US" sz="1200" b="0" i="0" u="none" strike="noStrike" dirty="0">
                        <a:solidFill>
                          <a:srgbClr val="000000"/>
                        </a:solidFill>
                        <a:effectLst/>
                        <a:latin typeface="+mn-lt"/>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19"/>
                  </a:ext>
                </a:extLst>
              </a:tr>
              <a:tr h="222504">
                <a:tc>
                  <a:txBody>
                    <a:bodyPr/>
                    <a:lstStyle/>
                    <a:p>
                      <a:pPr algn="ctr" fontAlgn="b"/>
                      <a:r>
                        <a:rPr lang="en-US" sz="1200" u="none" strike="noStrike" dirty="0">
                          <a:effectLst/>
                        </a:rPr>
                        <a:t>Feature18</a:t>
                      </a:r>
                      <a:endParaRPr lang="en-US" sz="1200" b="0" i="0" u="none" strike="noStrike" dirty="0">
                        <a:solidFill>
                          <a:srgbClr val="000000"/>
                        </a:solidFill>
                        <a:effectLst/>
                        <a:latin typeface="+mn-lt"/>
                      </a:endParaRPr>
                    </a:p>
                  </a:txBody>
                  <a:tcPr marL="9052" marR="9052" marT="9052" marB="0" anchor="b"/>
                </a:tc>
                <a:tc>
                  <a:txBody>
                    <a:bodyPr/>
                    <a:lstStyle/>
                    <a:p>
                      <a:pPr algn="ctr" fontAlgn="b"/>
                      <a:r>
                        <a:rPr lang="en-US" sz="1200" u="none" strike="noStrike" dirty="0">
                          <a:effectLst/>
                        </a:rPr>
                        <a:t>1*</a:t>
                      </a:r>
                      <a:endParaRPr lang="en-US" sz="1200" b="0" i="0" u="none" strike="noStrike" dirty="0">
                        <a:solidFill>
                          <a:srgbClr val="000000"/>
                        </a:solidFill>
                        <a:effectLst/>
                        <a:latin typeface="Calibri"/>
                      </a:endParaRPr>
                    </a:p>
                  </a:txBody>
                  <a:tcPr marL="9052" marR="9052" marT="9052" marB="0" anchor="b">
                    <a:solidFill>
                      <a:srgbClr val="FFFF00"/>
                    </a:solidFill>
                  </a:tcPr>
                </a:tc>
                <a:extLst>
                  <a:ext uri="{0D108BD9-81ED-4DB2-BD59-A6C34878D82A}">
                    <a16:rowId xmlns:a16="http://schemas.microsoft.com/office/drawing/2014/main" val="10020"/>
                  </a:ext>
                </a:extLst>
              </a:tr>
              <a:tr h="222504">
                <a:tc>
                  <a:txBody>
                    <a:bodyPr/>
                    <a:lstStyle/>
                    <a:p>
                      <a:pPr algn="ctr" fontAlgn="b"/>
                      <a:r>
                        <a:rPr lang="en-US" sz="1200" u="none" strike="noStrike" dirty="0">
                          <a:effectLst/>
                        </a:rPr>
                        <a:t>Feature19</a:t>
                      </a:r>
                      <a:endParaRPr lang="en-US" sz="1200" b="0" i="0" u="none" strike="noStrike" dirty="0">
                        <a:solidFill>
                          <a:srgbClr val="000000"/>
                        </a:solidFill>
                        <a:effectLst/>
                        <a:latin typeface="+mn-lt"/>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21"/>
                  </a:ext>
                </a:extLst>
              </a:tr>
              <a:tr h="222504">
                <a:tc>
                  <a:txBody>
                    <a:bodyPr/>
                    <a:lstStyle/>
                    <a:p>
                      <a:pPr algn="ctr" fontAlgn="b"/>
                      <a:r>
                        <a:rPr lang="en-US" sz="1200" u="none" strike="noStrike" dirty="0">
                          <a:effectLst/>
                        </a:rPr>
                        <a:t>Feature20</a:t>
                      </a:r>
                      <a:endParaRPr lang="en-US" sz="1200" b="0" i="0" u="none" strike="noStrike" dirty="0">
                        <a:solidFill>
                          <a:srgbClr val="000000"/>
                        </a:solidFill>
                        <a:effectLst/>
                        <a:latin typeface="+mn-lt"/>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22"/>
                  </a:ext>
                </a:extLst>
              </a:tr>
              <a:tr h="222504">
                <a:tc>
                  <a:txBody>
                    <a:bodyPr/>
                    <a:lstStyle/>
                    <a:p>
                      <a:pPr algn="ctr" fontAlgn="b"/>
                      <a:r>
                        <a:rPr lang="en-US" sz="1200" u="none" strike="noStrike" dirty="0">
                          <a:effectLst/>
                        </a:rPr>
                        <a:t>Feature21</a:t>
                      </a:r>
                      <a:endParaRPr lang="en-US" sz="1200" b="0" i="0" u="none" strike="noStrike" dirty="0">
                        <a:solidFill>
                          <a:srgbClr val="000000"/>
                        </a:solidFill>
                        <a:effectLst/>
                        <a:latin typeface="+mn-lt"/>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23"/>
                  </a:ext>
                </a:extLst>
              </a:tr>
              <a:tr h="222504">
                <a:tc>
                  <a:txBody>
                    <a:bodyPr/>
                    <a:lstStyle/>
                    <a:p>
                      <a:pPr algn="ctr" fontAlgn="b"/>
                      <a:r>
                        <a:rPr lang="en-US" sz="1200" u="none" strike="noStrike" dirty="0">
                          <a:effectLst/>
                        </a:rPr>
                        <a:t>Feature22</a:t>
                      </a:r>
                      <a:endParaRPr lang="en-US" sz="1200" b="0" i="0" u="none" strike="noStrike" dirty="0">
                        <a:solidFill>
                          <a:srgbClr val="000000"/>
                        </a:solidFill>
                        <a:effectLst/>
                        <a:latin typeface="+mn-lt"/>
                      </a:endParaRPr>
                    </a:p>
                  </a:txBody>
                  <a:tcPr marL="9052" marR="9052" marT="9052" marB="0" anchor="b"/>
                </a:tc>
                <a:tc>
                  <a:txBody>
                    <a:bodyPr/>
                    <a:lstStyle/>
                    <a:p>
                      <a:pPr algn="ctr" fontAlgn="b"/>
                      <a:r>
                        <a:rPr lang="en-US" sz="1200" u="none" strike="noStrike" dirty="0">
                          <a:effectLst/>
                        </a:rPr>
                        <a:t>0</a:t>
                      </a:r>
                      <a:endParaRPr lang="en-US" sz="1200" b="0" i="0" u="none" strike="noStrike" dirty="0">
                        <a:solidFill>
                          <a:srgbClr val="000000"/>
                        </a:solidFill>
                        <a:effectLst/>
                        <a:latin typeface="Calibri"/>
                      </a:endParaRPr>
                    </a:p>
                  </a:txBody>
                  <a:tcPr marL="9052" marR="9052" marT="9052" marB="0" anchor="b"/>
                </a:tc>
                <a:extLst>
                  <a:ext uri="{0D108BD9-81ED-4DB2-BD59-A6C34878D82A}">
                    <a16:rowId xmlns:a16="http://schemas.microsoft.com/office/drawing/2014/main" val="10024"/>
                  </a:ext>
                </a:extLst>
              </a:tr>
            </a:tbl>
          </a:graphicData>
        </a:graphic>
      </p:graphicFrame>
      <p:sp>
        <p:nvSpPr>
          <p:cNvPr id="21" name="Title 1"/>
          <p:cNvSpPr>
            <a:spLocks noGrp="1"/>
          </p:cNvSpPr>
          <p:nvPr>
            <p:ph type="title"/>
          </p:nvPr>
        </p:nvSpPr>
        <p:spPr>
          <a:xfrm>
            <a:off x="304800" y="0"/>
            <a:ext cx="8554805" cy="939784"/>
          </a:xfrm>
        </p:spPr>
        <p:txBody>
          <a:bodyPr>
            <a:normAutofit/>
          </a:bodyPr>
          <a:lstStyle/>
          <a:p>
            <a:pPr algn="ctr"/>
            <a:r>
              <a:rPr lang="en-US" sz="4000" b="1" dirty="0">
                <a:effectLst/>
              </a:rPr>
              <a:t>Stochastic Variable Selection Procedure</a:t>
            </a:r>
          </a:p>
        </p:txBody>
      </p:sp>
      <p:sp>
        <p:nvSpPr>
          <p:cNvPr id="8" name="Slide Number Placeholder 7"/>
          <p:cNvSpPr>
            <a:spLocks noGrp="1"/>
          </p:cNvSpPr>
          <p:nvPr>
            <p:ph type="sldNum" sz="quarter" idx="12"/>
          </p:nvPr>
        </p:nvSpPr>
        <p:spPr/>
        <p:txBody>
          <a:bodyPr/>
          <a:lstStyle/>
          <a:p>
            <a:fld id="{2EE8A9E9-CABF-40EA-AD60-F59542DE86E2}" type="slidenum">
              <a:rPr lang="en-US" smtClean="0"/>
              <a:pPr/>
              <a:t>48</a:t>
            </a:fld>
            <a:endParaRPr lang="en-US"/>
          </a:p>
        </p:txBody>
      </p:sp>
      <p:sp>
        <p:nvSpPr>
          <p:cNvPr id="11" name="TextBox 10"/>
          <p:cNvSpPr txBox="1"/>
          <p:nvPr/>
        </p:nvSpPr>
        <p:spPr>
          <a:xfrm>
            <a:off x="5413070" y="2105042"/>
            <a:ext cx="1143000" cy="461665"/>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a:ln>
            <a:noFill/>
          </a:ln>
        </p:spPr>
        <p:txBody>
          <a:bodyPr wrap="square" rtlCol="0">
            <a:spAutoFit/>
          </a:bodyPr>
          <a:lstStyle/>
          <a:p>
            <a:r>
              <a:rPr lang="en-US" sz="2400" b="1" dirty="0" err="1"/>
              <a:t>Z</a:t>
            </a:r>
            <a:r>
              <a:rPr lang="en-US" sz="2400" b="1" baseline="-25000" dirty="0" err="1"/>
              <a:t>kp</a:t>
            </a:r>
            <a:r>
              <a:rPr lang="en-US" sz="2400" b="1" dirty="0"/>
              <a:t>=1</a:t>
            </a:r>
          </a:p>
        </p:txBody>
      </p:sp>
      <p:sp>
        <p:nvSpPr>
          <p:cNvPr id="15" name="TextBox 14"/>
          <p:cNvSpPr txBox="1"/>
          <p:nvPr/>
        </p:nvSpPr>
        <p:spPr>
          <a:xfrm>
            <a:off x="5413070" y="3697275"/>
            <a:ext cx="1143000" cy="461665"/>
          </a:xfrm>
          <a:prstGeom prst="rect">
            <a:avLst/>
          </a:prstGeom>
          <a:gradFill flip="none" rotWithShape="1">
            <a:gsLst>
              <a:gs pos="0">
                <a:srgbClr val="1909E7">
                  <a:tint val="66000"/>
                  <a:satMod val="160000"/>
                </a:srgbClr>
              </a:gs>
              <a:gs pos="50000">
                <a:srgbClr val="1909E7">
                  <a:tint val="44500"/>
                  <a:satMod val="160000"/>
                </a:srgbClr>
              </a:gs>
              <a:gs pos="100000">
                <a:srgbClr val="1909E7">
                  <a:tint val="23500"/>
                  <a:satMod val="160000"/>
                </a:srgbClr>
              </a:gs>
            </a:gsLst>
            <a:lin ang="0" scaled="1"/>
            <a:tileRect/>
          </a:gradFill>
        </p:spPr>
        <p:txBody>
          <a:bodyPr wrap="square" rtlCol="0">
            <a:spAutoFit/>
          </a:bodyPr>
          <a:lstStyle/>
          <a:p>
            <a:r>
              <a:rPr lang="en-US" sz="2400" b="1" dirty="0" err="1"/>
              <a:t>Z</a:t>
            </a:r>
            <a:r>
              <a:rPr lang="en-US" sz="2400" b="1" baseline="-25000" dirty="0" err="1"/>
              <a:t>kp</a:t>
            </a:r>
            <a:r>
              <a:rPr lang="en-US" sz="2400" b="1" dirty="0"/>
              <a:t>=0</a:t>
            </a:r>
          </a:p>
        </p:txBody>
      </p:sp>
      <p:cxnSp>
        <p:nvCxnSpPr>
          <p:cNvPr id="17" name="Straight Arrow Connector 16"/>
          <p:cNvCxnSpPr>
            <a:endCxn id="20" idx="6"/>
          </p:cNvCxnSpPr>
          <p:nvPr/>
        </p:nvCxnSpPr>
        <p:spPr>
          <a:xfrm flipH="1">
            <a:off x="3956020" y="2388500"/>
            <a:ext cx="1457050" cy="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4953000" y="3925093"/>
            <a:ext cx="457199" cy="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5413070" y="4825470"/>
            <a:ext cx="3654730" cy="923330"/>
          </a:xfrm>
          <a:prstGeom prst="rect">
            <a:avLst/>
          </a:prstGeom>
          <a:noFill/>
        </p:spPr>
        <p:txBody>
          <a:bodyPr wrap="square" rtlCol="0">
            <a:spAutoFit/>
          </a:bodyPr>
          <a:lstStyle/>
          <a:p>
            <a:r>
              <a:rPr lang="en-US" dirty="0" err="1"/>
              <a:t>Z</a:t>
            </a:r>
            <a:r>
              <a:rPr lang="en-US" baseline="-25000" dirty="0" err="1"/>
              <a:t>kp</a:t>
            </a:r>
            <a:r>
              <a:rPr lang="en-US" dirty="0"/>
              <a:t> indicates if the </a:t>
            </a:r>
            <a:r>
              <a:rPr lang="en-US" dirty="0" err="1"/>
              <a:t>p</a:t>
            </a:r>
            <a:r>
              <a:rPr lang="en-US" baseline="30000" dirty="0" err="1"/>
              <a:t>th</a:t>
            </a:r>
            <a:r>
              <a:rPr lang="en-US" dirty="0"/>
              <a:t> coefficient of </a:t>
            </a:r>
            <a:r>
              <a:rPr lang="en-US" dirty="0" err="1"/>
              <a:t>k</a:t>
            </a:r>
            <a:r>
              <a:rPr lang="en-US" baseline="30000" dirty="0" err="1"/>
              <a:t>th</a:t>
            </a:r>
            <a:r>
              <a:rPr lang="en-US" dirty="0"/>
              <a:t> segment can be selected or not. </a:t>
            </a:r>
          </a:p>
        </p:txBody>
      </p:sp>
      <p:sp>
        <p:nvSpPr>
          <p:cNvPr id="20" name="Oval 19"/>
          <p:cNvSpPr/>
          <p:nvPr/>
        </p:nvSpPr>
        <p:spPr>
          <a:xfrm>
            <a:off x="2667000" y="2262414"/>
            <a:ext cx="1289020" cy="25217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733800" y="3799006"/>
            <a:ext cx="1219200" cy="25217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7"/>
          <p:cNvSpPr/>
          <p:nvPr/>
        </p:nvSpPr>
        <p:spPr>
          <a:xfrm>
            <a:off x="304800" y="6553200"/>
            <a:ext cx="2017336"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INTRODUCTION</a:t>
            </a:r>
          </a:p>
        </p:txBody>
      </p:sp>
      <p:sp>
        <p:nvSpPr>
          <p:cNvPr id="22" name="Rectangle 11"/>
          <p:cNvSpPr/>
          <p:nvPr/>
        </p:nvSpPr>
        <p:spPr>
          <a:xfrm>
            <a:off x="2286000" y="6553200"/>
            <a:ext cx="1986941" cy="31432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MODEL DESCRIPTION</a:t>
            </a:r>
          </a:p>
        </p:txBody>
      </p:sp>
      <p:sp>
        <p:nvSpPr>
          <p:cNvPr id="26" name="Rectangle 12"/>
          <p:cNvSpPr/>
          <p:nvPr/>
        </p:nvSpPr>
        <p:spPr>
          <a:xfrm>
            <a:off x="42672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APPLICATION RESULT</a:t>
            </a:r>
          </a:p>
        </p:txBody>
      </p:sp>
      <p:sp>
        <p:nvSpPr>
          <p:cNvPr id="27" name="Rectangle 13"/>
          <p:cNvSpPr/>
          <p:nvPr/>
        </p:nvSpPr>
        <p:spPr>
          <a:xfrm>
            <a:off x="62484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DISCUSSION</a:t>
            </a:r>
          </a:p>
        </p:txBody>
      </p:sp>
    </p:spTree>
    <p:extLst>
      <p:ext uri="{BB962C8B-B14F-4D97-AF65-F5344CB8AC3E}">
        <p14:creationId xmlns:p14="http://schemas.microsoft.com/office/powerpoint/2010/main" val="2672437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0"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33" grpId="0"/>
      <p:bldP spid="20" grpId="0" animBg="1"/>
      <p:bldP spid="2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28650" y="1219200"/>
            <a:ext cx="8210550" cy="4957763"/>
          </a:xfrm>
        </p:spPr>
        <p:txBody>
          <a:bodyPr>
            <a:normAutofit fontScale="92500"/>
          </a:bodyPr>
          <a:lstStyle/>
          <a:p>
            <a:pPr>
              <a:lnSpc>
                <a:spcPct val="150000"/>
              </a:lnSpc>
            </a:pPr>
            <a:r>
              <a:rPr lang="en-US" dirty="0"/>
              <a:t>A tracking study to gauge automotive marketing choice consideration behavior by a Large US automotive consumer research supplier.</a:t>
            </a:r>
          </a:p>
          <a:p>
            <a:pPr>
              <a:lnSpc>
                <a:spcPct val="150000"/>
              </a:lnSpc>
            </a:pPr>
            <a:r>
              <a:rPr lang="en-US" dirty="0"/>
              <a:t>Collected from consumer panel of more than 600,000 nationally representative households. </a:t>
            </a:r>
          </a:p>
          <a:p>
            <a:pPr>
              <a:lnSpc>
                <a:spcPct val="150000"/>
              </a:lnSpc>
            </a:pPr>
            <a:r>
              <a:rPr lang="en-US" dirty="0"/>
              <a:t>This Brand Image Study had been conducted among new vehicle intenders semiannually in June and December for the past 20 years.</a:t>
            </a:r>
          </a:p>
          <a:p>
            <a:pPr>
              <a:lnSpc>
                <a:spcPct val="150000"/>
              </a:lnSpc>
            </a:pPr>
            <a:r>
              <a:rPr lang="en-US" dirty="0"/>
              <a:t>The ending sample for this study is 290 consumer intenders for large sport utility segment.</a:t>
            </a:r>
          </a:p>
          <a:p>
            <a:pPr>
              <a:lnSpc>
                <a:spcPct val="150000"/>
              </a:lnSpc>
            </a:pPr>
            <a:r>
              <a:rPr lang="en-US" dirty="0"/>
              <a:t>The respondents rated how likely they consider purchasing 16 SUV brands and they used a five-point interval scale to rate each vehicle on 24 attributes.</a:t>
            </a:r>
          </a:p>
        </p:txBody>
      </p:sp>
      <p:sp>
        <p:nvSpPr>
          <p:cNvPr id="3" name="Title 2"/>
          <p:cNvSpPr>
            <a:spLocks noGrp="1"/>
          </p:cNvSpPr>
          <p:nvPr>
            <p:ph type="title"/>
          </p:nvPr>
        </p:nvSpPr>
        <p:spPr>
          <a:xfrm>
            <a:off x="228600" y="50816"/>
            <a:ext cx="8915400" cy="939784"/>
          </a:xfrm>
        </p:spPr>
        <p:txBody>
          <a:bodyPr>
            <a:normAutofit/>
          </a:bodyPr>
          <a:lstStyle/>
          <a:p>
            <a:r>
              <a:rPr lang="en-US" sz="4000" b="1" dirty="0">
                <a:effectLst/>
              </a:rPr>
              <a:t>Large Sports Utility Vehicles Application</a:t>
            </a:r>
            <a:endParaRPr lang="en-US" sz="4000" b="1" dirty="0"/>
          </a:p>
        </p:txBody>
      </p:sp>
      <p:sp>
        <p:nvSpPr>
          <p:cNvPr id="5" name="Slide Number Placeholder 4"/>
          <p:cNvSpPr>
            <a:spLocks noGrp="1"/>
          </p:cNvSpPr>
          <p:nvPr>
            <p:ph type="sldNum" sz="quarter" idx="12"/>
          </p:nvPr>
        </p:nvSpPr>
        <p:spPr/>
        <p:txBody>
          <a:bodyPr/>
          <a:lstStyle/>
          <a:p>
            <a:fld id="{2EE8A9E9-CABF-40EA-AD60-F59542DE86E2}" type="slidenum">
              <a:rPr lang="en-US" smtClean="0"/>
              <a:pPr/>
              <a:t>49</a:t>
            </a:fld>
            <a:endParaRPr lang="en-US"/>
          </a:p>
        </p:txBody>
      </p:sp>
      <p:sp>
        <p:nvSpPr>
          <p:cNvPr id="16" name="Rectangle 7"/>
          <p:cNvSpPr/>
          <p:nvPr/>
        </p:nvSpPr>
        <p:spPr>
          <a:xfrm>
            <a:off x="304800" y="6553200"/>
            <a:ext cx="2017336"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INTRODUCTION</a:t>
            </a:r>
          </a:p>
        </p:txBody>
      </p:sp>
      <p:sp>
        <p:nvSpPr>
          <p:cNvPr id="17" name="Rectangle 11"/>
          <p:cNvSpPr/>
          <p:nvPr/>
        </p:nvSpPr>
        <p:spPr>
          <a:xfrm>
            <a:off x="22860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MODEL DESCRIPTION</a:t>
            </a:r>
          </a:p>
        </p:txBody>
      </p:sp>
      <p:sp>
        <p:nvSpPr>
          <p:cNvPr id="18" name="Rectangle 12"/>
          <p:cNvSpPr/>
          <p:nvPr/>
        </p:nvSpPr>
        <p:spPr>
          <a:xfrm>
            <a:off x="4267200" y="6553200"/>
            <a:ext cx="1986941" cy="31432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APPLICATION RESULT</a:t>
            </a:r>
          </a:p>
        </p:txBody>
      </p:sp>
      <p:sp>
        <p:nvSpPr>
          <p:cNvPr id="19" name="Rectangle 13"/>
          <p:cNvSpPr/>
          <p:nvPr/>
        </p:nvSpPr>
        <p:spPr>
          <a:xfrm>
            <a:off x="62484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DISCUSSION</a:t>
            </a:r>
          </a:p>
        </p:txBody>
      </p:sp>
    </p:spTree>
    <p:extLst>
      <p:ext uri="{BB962C8B-B14F-4D97-AF65-F5344CB8AC3E}">
        <p14:creationId xmlns:p14="http://schemas.microsoft.com/office/powerpoint/2010/main" val="2277568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585"/>
            <a:ext cx="7886700" cy="1325563"/>
          </a:xfrm>
        </p:spPr>
        <p:txBody>
          <a:bodyPr/>
          <a:lstStyle/>
          <a:p>
            <a:r>
              <a:rPr lang="en-US" dirty="0">
                <a:latin typeface="Eras Medium ITC" panose="020B0602030504020804" pitchFamily="34" charset="0"/>
              </a:rPr>
              <a:t>Latent Class Regression Model</a:t>
            </a:r>
          </a:p>
        </p:txBody>
      </p:sp>
      <p:sp>
        <p:nvSpPr>
          <p:cNvPr id="4" name="Slide Number Placeholder 3"/>
          <p:cNvSpPr>
            <a:spLocks noGrp="1"/>
          </p:cNvSpPr>
          <p:nvPr>
            <p:ph type="sldNum" sz="quarter" idx="12"/>
          </p:nvPr>
        </p:nvSpPr>
        <p:spPr/>
        <p:txBody>
          <a:bodyPr/>
          <a:lstStyle/>
          <a:p>
            <a:pPr>
              <a:defRPr/>
            </a:pPr>
            <a:fld id="{C5DEE5CA-EC8A-4F66-B9B9-9E61C3F0DB23}" type="slidenum">
              <a:rPr lang="en-US" smtClean="0">
                <a:latin typeface="Eras Medium ITC" panose="020B0602030504020804" pitchFamily="34" charset="0"/>
              </a:rPr>
              <a:pPr>
                <a:defRPr/>
              </a:pPr>
              <a:t>5</a:t>
            </a:fld>
            <a:endParaRPr lang="en-US">
              <a:latin typeface="Eras Medium ITC" panose="020B0602030504020804" pitchFamily="34" charset="0"/>
            </a:endParaRPr>
          </a:p>
        </p:txBody>
      </p:sp>
      <p:pic>
        <p:nvPicPr>
          <p:cNvPr id="6" name="Picture 5"/>
          <p:cNvPicPr>
            <a:picLocks noChangeAspect="1"/>
          </p:cNvPicPr>
          <p:nvPr/>
        </p:nvPicPr>
        <p:blipFill>
          <a:blip r:embed="rId2"/>
          <a:stretch>
            <a:fillRect/>
          </a:stretch>
        </p:blipFill>
        <p:spPr>
          <a:xfrm>
            <a:off x="1752600" y="1948141"/>
            <a:ext cx="5285569" cy="2310900"/>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990600" y="4477306"/>
                <a:ext cx="76200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Eras Medium ITC" panose="020B0602030504020804" pitchFamily="34" charset="0"/>
                  </a:rPr>
                  <a:t>y: dependent variable</a:t>
                </a:r>
              </a:p>
              <a:p>
                <a:pPr marL="285750" indent="-285750">
                  <a:buFont typeface="Arial" panose="020B0604020202020204" pitchFamily="34" charset="0"/>
                  <a:buChar char="•"/>
                </a:pPr>
                <a:r>
                  <a:rPr lang="en-US" dirty="0">
                    <a:latin typeface="Eras Medium ITC" panose="020B0602030504020804" pitchFamily="34" charset="0"/>
                  </a:rPr>
                  <a:t>x: independent variables</a:t>
                </a:r>
              </a:p>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ea typeface="Cambria Math" panose="02040503050406030204" pitchFamily="18" charset="0"/>
                          </a:rPr>
                          <m:t>𝑘</m:t>
                        </m:r>
                      </m:sub>
                    </m:sSub>
                  </m:oMath>
                </a14:m>
                <a:r>
                  <a:rPr lang="en-US" dirty="0">
                    <a:latin typeface="Eras Medium ITC" panose="020B0602030504020804" pitchFamily="34" charset="0"/>
                  </a:rPr>
                  <a:t>: prior probability of segment k, k = 1, …, K. </a:t>
                </a:r>
                <a:endParaRPr lang="en-US" b="0" i="1" dirty="0">
                  <a:latin typeface="Eras Medium ITC" panose="020B0602030504020804" pitchFamily="34"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𝑘</m:t>
                        </m:r>
                      </m:sub>
                    </m:sSub>
                  </m:oMath>
                </a14:m>
                <a:r>
                  <a:rPr lang="en-US" dirty="0">
                    <a:latin typeface="Eras Medium ITC" panose="020B0602030504020804" pitchFamily="34" charset="0"/>
                  </a:rPr>
                  <a:t>: segment specific parameter vector</a:t>
                </a:r>
              </a:p>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rPr>
                      <m:t>𝜓</m:t>
                    </m:r>
                  </m:oMath>
                </a14:m>
                <a:r>
                  <a:rPr lang="en-US" dirty="0">
                    <a:latin typeface="Eras Medium ITC" panose="020B0602030504020804" pitchFamily="34" charset="0"/>
                  </a:rPr>
                  <a:t>: the vector of all parameters.</a:t>
                </a:r>
              </a:p>
            </p:txBody>
          </p:sp>
        </mc:Choice>
        <mc:Fallback xmlns="">
          <p:sp>
            <p:nvSpPr>
              <p:cNvPr id="7" name="TextBox 6"/>
              <p:cNvSpPr txBox="1">
                <a:spLocks noRot="1" noChangeAspect="1" noMove="1" noResize="1" noEditPoints="1" noAdjustHandles="1" noChangeArrowheads="1" noChangeShapeType="1" noTextEdit="1"/>
              </p:cNvSpPr>
              <p:nvPr/>
            </p:nvSpPr>
            <p:spPr>
              <a:xfrm>
                <a:off x="990600" y="4477306"/>
                <a:ext cx="7620000" cy="1477328"/>
              </a:xfrm>
              <a:prstGeom prst="rect">
                <a:avLst/>
              </a:prstGeom>
              <a:blipFill rotWithShape="0">
                <a:blip r:embed="rId3"/>
                <a:stretch>
                  <a:fillRect l="-560" t="-2058" b="-5350"/>
                </a:stretch>
              </a:blipFill>
            </p:spPr>
            <p:txBody>
              <a:bodyPr/>
              <a:lstStyle/>
              <a:p>
                <a:r>
                  <a:rPr lang="en-US">
                    <a:noFill/>
                  </a:rPr>
                  <a:t> </a:t>
                </a:r>
              </a:p>
            </p:txBody>
          </p:sp>
        </mc:Fallback>
      </mc:AlternateContent>
      <p:sp>
        <p:nvSpPr>
          <p:cNvPr id="9" name="Oval 8"/>
          <p:cNvSpPr/>
          <p:nvPr/>
        </p:nvSpPr>
        <p:spPr>
          <a:xfrm>
            <a:off x="4114800" y="1948141"/>
            <a:ext cx="914400" cy="1099859"/>
          </a:xfrm>
          <a:prstGeom prst="ellipse">
            <a:avLst/>
          </a:prstGeom>
          <a:noFill/>
          <a:ln w="28575">
            <a:solidFill>
              <a:srgbClr val="FF33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ras Medium ITC" panose="020B0602030504020804" pitchFamily="34" charset="0"/>
            </a:endParaRPr>
          </a:p>
        </p:txBody>
      </p:sp>
      <p:sp>
        <p:nvSpPr>
          <p:cNvPr id="10" name="TextBox 9"/>
          <p:cNvSpPr txBox="1"/>
          <p:nvPr/>
        </p:nvSpPr>
        <p:spPr>
          <a:xfrm>
            <a:off x="5171269" y="1580986"/>
            <a:ext cx="3733800" cy="369332"/>
          </a:xfrm>
          <a:prstGeom prst="rect">
            <a:avLst/>
          </a:prstGeom>
          <a:noFill/>
          <a:ln w="19050">
            <a:solidFill>
              <a:srgbClr val="FF0000"/>
            </a:solidFill>
          </a:ln>
        </p:spPr>
        <p:txBody>
          <a:bodyPr wrap="square" rtlCol="0">
            <a:spAutoFit/>
          </a:bodyPr>
          <a:lstStyle/>
          <a:p>
            <a:r>
              <a:rPr lang="en-US" dirty="0">
                <a:latin typeface="Eras Medium ITC" panose="020B0602030504020804" pitchFamily="34" charset="0"/>
              </a:rPr>
              <a:t>Discrete Mixture: Latent Variable </a:t>
            </a:r>
          </a:p>
        </p:txBody>
      </p:sp>
      <p:cxnSp>
        <p:nvCxnSpPr>
          <p:cNvPr id="12" name="Straight Arrow Connector 11"/>
          <p:cNvCxnSpPr/>
          <p:nvPr/>
        </p:nvCxnSpPr>
        <p:spPr>
          <a:xfrm flipH="1">
            <a:off x="4800600" y="1729876"/>
            <a:ext cx="381000" cy="251324"/>
          </a:xfrm>
          <a:prstGeom prst="straightConnector1">
            <a:avLst/>
          </a:prstGeom>
          <a:ln w="19050">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762000" y="6169581"/>
            <a:ext cx="7529916" cy="369332"/>
          </a:xfrm>
          <a:prstGeom prst="rect">
            <a:avLst/>
          </a:prstGeom>
          <a:noFill/>
        </p:spPr>
        <p:txBody>
          <a:bodyPr wrap="square" rtlCol="0">
            <a:spAutoFit/>
          </a:bodyPr>
          <a:lstStyle/>
          <a:p>
            <a:r>
              <a:rPr lang="en-US" dirty="0">
                <a:latin typeface="Eras Medium ITC" panose="020B0602030504020804" pitchFamily="34" charset="0"/>
              </a:rPr>
              <a:t>How to estimate this model? EM (Expectation-Maximization) Algorithm.</a:t>
            </a:r>
          </a:p>
        </p:txBody>
      </p:sp>
    </p:spTree>
    <p:extLst>
      <p:ext uri="{BB962C8B-B14F-4D97-AF65-F5344CB8AC3E}">
        <p14:creationId xmlns:p14="http://schemas.microsoft.com/office/powerpoint/2010/main" val="24484792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EE8A9E9-CABF-40EA-AD60-F59542DE86E2}" type="slidenum">
              <a:rPr lang="en-US" smtClean="0"/>
              <a:pPr/>
              <a:t>50</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3404630646"/>
              </p:ext>
            </p:extLst>
          </p:nvPr>
        </p:nvGraphicFramePr>
        <p:xfrm>
          <a:off x="990600" y="98376"/>
          <a:ext cx="7010400" cy="6759624"/>
        </p:xfrm>
        <a:graphic>
          <a:graphicData uri="http://schemas.openxmlformats.org/drawingml/2006/table">
            <a:tbl>
              <a:tblPr firstRow="1" firstCol="1" bandRow="1"/>
              <a:tblGrid>
                <a:gridCol w="4719836">
                  <a:extLst>
                    <a:ext uri="{9D8B030D-6E8A-4147-A177-3AD203B41FA5}">
                      <a16:colId xmlns:a16="http://schemas.microsoft.com/office/drawing/2014/main" val="20000"/>
                    </a:ext>
                  </a:extLst>
                </a:gridCol>
                <a:gridCol w="2290564">
                  <a:extLst>
                    <a:ext uri="{9D8B030D-6E8A-4147-A177-3AD203B41FA5}">
                      <a16:colId xmlns:a16="http://schemas.microsoft.com/office/drawing/2014/main" val="20001"/>
                    </a:ext>
                  </a:extLst>
                </a:gridCol>
              </a:tblGrid>
              <a:tr h="205217">
                <a:tc>
                  <a:txBody>
                    <a:bodyPr/>
                    <a:lstStyle/>
                    <a:p>
                      <a:pPr marL="0" marR="0" algn="ctr">
                        <a:lnSpc>
                          <a:spcPct val="115000"/>
                        </a:lnSpc>
                        <a:spcBef>
                          <a:spcPts val="0"/>
                        </a:spcBef>
                        <a:spcAft>
                          <a:spcPts val="0"/>
                        </a:spcAft>
                      </a:pPr>
                      <a:r>
                        <a:rPr lang="en-US" sz="1200" b="1" dirty="0">
                          <a:effectLst/>
                          <a:latin typeface="Times New Roman" panose="02020603050405020304" pitchFamily="18" charset="0"/>
                          <a:ea typeface="Malgun Gothic" panose="020B0503020000020004" pitchFamily="34" charset="-127"/>
                          <a:cs typeface="Times New Roman" panose="02020603050405020304" pitchFamily="18" charset="0"/>
                        </a:rPr>
                        <a:t>Attributes</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47916" marR="479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effectLst/>
                          <a:latin typeface="Times New Roman" panose="02020603050405020304" pitchFamily="18" charset="0"/>
                          <a:ea typeface="Malgun Gothic" panose="020B0503020000020004" pitchFamily="34" charset="-127"/>
                          <a:cs typeface="Times New Roman" panose="02020603050405020304" pitchFamily="18" charset="0"/>
                        </a:rPr>
                        <a:t>Large SUV Brands</a:t>
                      </a:r>
                      <a:endParaRPr lang="en-US" sz="1200">
                        <a:effectLst/>
                        <a:latin typeface="Calibri" panose="020F0502020204030204" pitchFamily="34" charset="0"/>
                        <a:ea typeface="Malgun Gothic" panose="020B0503020000020004" pitchFamily="34" charset="-127"/>
                        <a:cs typeface="Times New Roman" panose="02020603050405020304" pitchFamily="18" charset="0"/>
                      </a:endParaRPr>
                    </a:p>
                  </a:txBody>
                  <a:tcPr marL="47916" marR="479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424183">
                <a:tc>
                  <a:txBody>
                    <a:bodyPr/>
                    <a:lstStyle/>
                    <a:p>
                      <a:pPr marL="0" marR="0" algn="ctr">
                        <a:lnSpc>
                          <a:spcPct val="150000"/>
                        </a:lnSpc>
                        <a:spcBef>
                          <a:spcPts val="0"/>
                        </a:spcBef>
                        <a:spcAft>
                          <a:spcPts val="0"/>
                        </a:spcAft>
                      </a:pPr>
                      <a:r>
                        <a:rPr lang="en-US" sz="1200" dirty="0">
                          <a:effectLst/>
                          <a:latin typeface="Times New Roman" panose="02020603050405020304" pitchFamily="18" charset="0"/>
                          <a:ea typeface="Malgun Gothic" panose="020B0503020000020004" pitchFamily="34" charset="-127"/>
                          <a:cs typeface="Times New Roman" panose="02020603050405020304" pitchFamily="18" charset="0"/>
                        </a:rPr>
                        <a:t>foreign (Foreign Brands),</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ctr">
                        <a:lnSpc>
                          <a:spcPct val="150000"/>
                        </a:lnSpc>
                        <a:spcBef>
                          <a:spcPts val="0"/>
                        </a:spcBef>
                        <a:spcAft>
                          <a:spcPts val="0"/>
                        </a:spcAft>
                      </a:pPr>
                      <a:r>
                        <a:rPr lang="en-US" sz="1200" dirty="0" err="1">
                          <a:effectLst/>
                          <a:latin typeface="Times New Roman" panose="02020603050405020304" pitchFamily="18" charset="0"/>
                          <a:ea typeface="Malgun Gothic" panose="020B0503020000020004" pitchFamily="34" charset="-127"/>
                          <a:cs typeface="Times New Roman" panose="02020603050405020304" pitchFamily="18" charset="0"/>
                        </a:rPr>
                        <a:t>gasmile</a:t>
                      </a:r>
                      <a:r>
                        <a:rPr lang="en-US" sz="1200" dirty="0">
                          <a:effectLst/>
                          <a:latin typeface="Times New Roman" panose="02020603050405020304" pitchFamily="18" charset="0"/>
                          <a:ea typeface="Malgun Gothic" panose="020B0503020000020004" pitchFamily="34" charset="-127"/>
                          <a:cs typeface="Times New Roman" panose="02020603050405020304" pitchFamily="18" charset="0"/>
                        </a:rPr>
                        <a:t> (Excellent Gas Mileage),</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ctr">
                        <a:lnSpc>
                          <a:spcPct val="150000"/>
                        </a:lnSpc>
                        <a:spcBef>
                          <a:spcPts val="0"/>
                        </a:spcBef>
                        <a:spcAft>
                          <a:spcPts val="0"/>
                        </a:spcAft>
                      </a:pPr>
                      <a:r>
                        <a:rPr lang="en-US" sz="1200" dirty="0">
                          <a:effectLst/>
                          <a:latin typeface="Times New Roman" panose="02020603050405020304" pitchFamily="18" charset="0"/>
                          <a:ea typeface="Malgun Gothic" panose="020B0503020000020004" pitchFamily="34" charset="-127"/>
                          <a:cs typeface="Times New Roman" panose="02020603050405020304" pitchFamily="18" charset="0"/>
                        </a:rPr>
                        <a:t>value4money (Good Value for the Money),</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ctr">
                        <a:lnSpc>
                          <a:spcPct val="150000"/>
                        </a:lnSpc>
                        <a:spcBef>
                          <a:spcPts val="0"/>
                        </a:spcBef>
                        <a:spcAft>
                          <a:spcPts val="0"/>
                        </a:spcAft>
                      </a:pPr>
                      <a:r>
                        <a:rPr lang="en-US" sz="1200" dirty="0">
                          <a:effectLst/>
                          <a:latin typeface="Times New Roman" panose="02020603050405020304" pitchFamily="18" charset="0"/>
                          <a:ea typeface="Malgun Gothic" panose="020B0503020000020004" pitchFamily="34" charset="-127"/>
                          <a:cs typeface="Times New Roman" panose="02020603050405020304" pitchFamily="18" charset="0"/>
                        </a:rPr>
                        <a:t>workmanship (Excellent Workmanship),</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ctr">
                        <a:lnSpc>
                          <a:spcPct val="150000"/>
                        </a:lnSpc>
                        <a:spcBef>
                          <a:spcPts val="0"/>
                        </a:spcBef>
                        <a:spcAft>
                          <a:spcPts val="0"/>
                        </a:spcAft>
                      </a:pPr>
                      <a:r>
                        <a:rPr lang="en-US" sz="1200" dirty="0">
                          <a:effectLst/>
                          <a:latin typeface="Times New Roman" panose="02020603050405020304" pitchFamily="18" charset="0"/>
                          <a:ea typeface="Malgun Gothic" panose="020B0503020000020004" pitchFamily="34" charset="-127"/>
                          <a:cs typeface="Times New Roman" panose="02020603050405020304" pitchFamily="18" charset="0"/>
                        </a:rPr>
                        <a:t>ride-handling (Good Ride/Handling – Streets &amp; Highways),</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ctr">
                        <a:lnSpc>
                          <a:spcPct val="150000"/>
                        </a:lnSpc>
                        <a:spcBef>
                          <a:spcPts val="0"/>
                        </a:spcBef>
                        <a:spcAft>
                          <a:spcPts val="0"/>
                        </a:spcAft>
                      </a:pPr>
                      <a:r>
                        <a:rPr lang="en-US" sz="1200" dirty="0">
                          <a:effectLst/>
                          <a:latin typeface="Times New Roman" panose="02020603050405020304" pitchFamily="18" charset="0"/>
                          <a:ea typeface="Malgun Gothic" panose="020B0503020000020004" pitchFamily="34" charset="-127"/>
                          <a:cs typeface="Times New Roman" panose="02020603050405020304" pitchFamily="18" charset="0"/>
                        </a:rPr>
                        <a:t>load-unload (Easy to Load &amp; Unload),</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ctr">
                        <a:lnSpc>
                          <a:spcPct val="150000"/>
                        </a:lnSpc>
                        <a:spcBef>
                          <a:spcPts val="0"/>
                        </a:spcBef>
                        <a:spcAft>
                          <a:spcPts val="0"/>
                        </a:spcAft>
                      </a:pPr>
                      <a:r>
                        <a:rPr lang="en-US" sz="1200" dirty="0" err="1">
                          <a:effectLst/>
                          <a:latin typeface="Times New Roman" panose="02020603050405020304" pitchFamily="18" charset="0"/>
                          <a:ea typeface="Malgun Gothic" panose="020B0503020000020004" pitchFamily="34" charset="-127"/>
                          <a:cs typeface="Times New Roman" panose="02020603050405020304" pitchFamily="18" charset="0"/>
                        </a:rPr>
                        <a:t>lurxurious</a:t>
                      </a:r>
                      <a:r>
                        <a:rPr lang="en-US" sz="1200" dirty="0">
                          <a:effectLst/>
                          <a:latin typeface="Times New Roman" panose="02020603050405020304" pitchFamily="18" charset="0"/>
                          <a:ea typeface="Malgun Gothic" panose="020B0503020000020004" pitchFamily="34" charset="-127"/>
                          <a:cs typeface="Times New Roman" panose="02020603050405020304" pitchFamily="18" charset="0"/>
                        </a:rPr>
                        <a:t> (Luxurious),</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ctr">
                        <a:lnSpc>
                          <a:spcPct val="150000"/>
                        </a:lnSpc>
                        <a:spcBef>
                          <a:spcPts val="0"/>
                        </a:spcBef>
                        <a:spcAft>
                          <a:spcPts val="0"/>
                        </a:spcAft>
                      </a:pPr>
                      <a:r>
                        <a:rPr lang="en-US" sz="1200" dirty="0">
                          <a:effectLst/>
                          <a:latin typeface="Times New Roman" panose="02020603050405020304" pitchFamily="18" charset="0"/>
                          <a:ea typeface="Malgun Gothic" panose="020B0503020000020004" pitchFamily="34" charset="-127"/>
                          <a:cs typeface="Times New Roman" panose="02020603050405020304" pitchFamily="18" charset="0"/>
                        </a:rPr>
                        <a:t>safety (Good Safety/Protection for Occupants),</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ctr">
                        <a:lnSpc>
                          <a:spcPct val="150000"/>
                        </a:lnSpc>
                        <a:spcBef>
                          <a:spcPts val="0"/>
                        </a:spcBef>
                        <a:spcAft>
                          <a:spcPts val="0"/>
                        </a:spcAft>
                      </a:pPr>
                      <a:r>
                        <a:rPr lang="en-US" sz="1200" dirty="0">
                          <a:effectLst/>
                          <a:latin typeface="Times New Roman" panose="02020603050405020304" pitchFamily="18" charset="0"/>
                          <a:ea typeface="Malgun Gothic" panose="020B0503020000020004" pitchFamily="34" charset="-127"/>
                          <a:cs typeface="Times New Roman" panose="02020603050405020304" pitchFamily="18" charset="0"/>
                        </a:rPr>
                        <a:t>ride-</a:t>
                      </a:r>
                      <a:r>
                        <a:rPr lang="en-US" sz="1200" dirty="0" err="1">
                          <a:effectLst/>
                          <a:latin typeface="Times New Roman" panose="02020603050405020304" pitchFamily="18" charset="0"/>
                          <a:ea typeface="Malgun Gothic" panose="020B0503020000020004" pitchFamily="34" charset="-127"/>
                          <a:cs typeface="Times New Roman" panose="02020603050405020304" pitchFamily="18" charset="0"/>
                        </a:rPr>
                        <a:t>offroad</a:t>
                      </a:r>
                      <a:r>
                        <a:rPr lang="en-US" sz="1200" dirty="0">
                          <a:effectLst/>
                          <a:latin typeface="Times New Roman" panose="02020603050405020304" pitchFamily="18" charset="0"/>
                          <a:ea typeface="Malgun Gothic" panose="020B0503020000020004" pitchFamily="34" charset="-127"/>
                          <a:cs typeface="Times New Roman" panose="02020603050405020304" pitchFamily="18" charset="0"/>
                        </a:rPr>
                        <a:t> (Good Ride &amp; Handling Off-Road),</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ctr">
                        <a:lnSpc>
                          <a:spcPct val="150000"/>
                        </a:lnSpc>
                        <a:spcBef>
                          <a:spcPts val="0"/>
                        </a:spcBef>
                        <a:spcAft>
                          <a:spcPts val="0"/>
                        </a:spcAft>
                      </a:pPr>
                      <a:r>
                        <a:rPr lang="en-US" sz="1200" dirty="0">
                          <a:effectLst/>
                          <a:latin typeface="Times New Roman" panose="02020603050405020304" pitchFamily="18" charset="0"/>
                          <a:ea typeface="Malgun Gothic" panose="020B0503020000020004" pitchFamily="34" charset="-127"/>
                          <a:cs typeface="Times New Roman" panose="02020603050405020304" pitchFamily="18" charset="0"/>
                        </a:rPr>
                        <a:t>rugged (Built Rugged and Tough),</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ctr">
                        <a:lnSpc>
                          <a:spcPct val="150000"/>
                        </a:lnSpc>
                        <a:spcBef>
                          <a:spcPts val="0"/>
                        </a:spcBef>
                        <a:spcAft>
                          <a:spcPts val="0"/>
                        </a:spcAft>
                      </a:pPr>
                      <a:r>
                        <a:rPr lang="en-US" sz="1200" dirty="0">
                          <a:effectLst/>
                          <a:latin typeface="Times New Roman" panose="02020603050405020304" pitchFamily="18" charset="0"/>
                          <a:ea typeface="Malgun Gothic" panose="020B0503020000020004" pitchFamily="34" charset="-127"/>
                          <a:cs typeface="Times New Roman" panose="02020603050405020304" pitchFamily="18" charset="0"/>
                        </a:rPr>
                        <a:t>towing (Excellent Towing Capability),</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ctr">
                        <a:lnSpc>
                          <a:spcPct val="150000"/>
                        </a:lnSpc>
                        <a:spcBef>
                          <a:spcPts val="0"/>
                        </a:spcBef>
                        <a:spcAft>
                          <a:spcPts val="0"/>
                        </a:spcAft>
                      </a:pPr>
                      <a:r>
                        <a:rPr lang="en-US" sz="1200" dirty="0">
                          <a:effectLst/>
                          <a:latin typeface="Times New Roman" panose="02020603050405020304" pitchFamily="18" charset="0"/>
                          <a:ea typeface="Malgun Gothic" panose="020B0503020000020004" pitchFamily="34" charset="-127"/>
                          <a:cs typeface="Times New Roman" panose="02020603050405020304" pitchFamily="18" charset="0"/>
                        </a:rPr>
                        <a:t>price (Reasonably Priced),</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ctr">
                        <a:lnSpc>
                          <a:spcPct val="150000"/>
                        </a:lnSpc>
                        <a:spcBef>
                          <a:spcPts val="0"/>
                        </a:spcBef>
                        <a:spcAft>
                          <a:spcPts val="0"/>
                        </a:spcAft>
                      </a:pPr>
                      <a:r>
                        <a:rPr lang="en-US" sz="1200" dirty="0">
                          <a:effectLst/>
                          <a:latin typeface="Times New Roman" panose="02020603050405020304" pitchFamily="18" charset="0"/>
                          <a:ea typeface="Malgun Gothic" panose="020B0503020000020004" pitchFamily="34" charset="-127"/>
                          <a:cs typeface="Times New Roman" panose="02020603050405020304" pitchFamily="18" charset="0"/>
                        </a:rPr>
                        <a:t>sporty (Sporty),</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ctr">
                        <a:lnSpc>
                          <a:spcPct val="150000"/>
                        </a:lnSpc>
                        <a:spcBef>
                          <a:spcPts val="0"/>
                        </a:spcBef>
                        <a:spcAft>
                          <a:spcPts val="0"/>
                        </a:spcAft>
                      </a:pPr>
                      <a:r>
                        <a:rPr lang="en-US" sz="1200" dirty="0">
                          <a:effectLst/>
                          <a:latin typeface="Times New Roman" panose="02020603050405020304" pitchFamily="18" charset="0"/>
                          <a:ea typeface="Malgun Gothic" panose="020B0503020000020004" pitchFamily="34" charset="-127"/>
                          <a:cs typeface="Times New Roman" panose="02020603050405020304" pitchFamily="18" charset="0"/>
                        </a:rPr>
                        <a:t>good-looking (Good Looking),</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ctr">
                        <a:lnSpc>
                          <a:spcPct val="150000"/>
                        </a:lnSpc>
                        <a:spcBef>
                          <a:spcPts val="0"/>
                        </a:spcBef>
                        <a:spcAft>
                          <a:spcPts val="0"/>
                        </a:spcAft>
                      </a:pPr>
                      <a:r>
                        <a:rPr lang="en-US" sz="1200" dirty="0">
                          <a:effectLst/>
                          <a:latin typeface="Times New Roman" panose="02020603050405020304" pitchFamily="18" charset="0"/>
                          <a:ea typeface="Malgun Gothic" panose="020B0503020000020004" pitchFamily="34" charset="-127"/>
                          <a:cs typeface="Times New Roman" panose="02020603050405020304" pitchFamily="18" charset="0"/>
                        </a:rPr>
                        <a:t>family-use (Good Vehicle for Family Use),</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ctr">
                        <a:lnSpc>
                          <a:spcPct val="150000"/>
                        </a:lnSpc>
                        <a:spcBef>
                          <a:spcPts val="0"/>
                        </a:spcBef>
                        <a:spcAft>
                          <a:spcPts val="0"/>
                        </a:spcAft>
                      </a:pPr>
                      <a:r>
                        <a:rPr lang="en-US" sz="1200" dirty="0">
                          <a:effectLst/>
                          <a:latin typeface="Times New Roman" panose="02020603050405020304" pitchFamily="18" charset="0"/>
                          <a:ea typeface="Malgun Gothic" panose="020B0503020000020004" pitchFamily="34" charset="-127"/>
                          <a:cs typeface="Times New Roman" panose="02020603050405020304" pitchFamily="18" charset="0"/>
                        </a:rPr>
                        <a:t>fun2drive (Fun to Drive),</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ctr">
                        <a:lnSpc>
                          <a:spcPct val="150000"/>
                        </a:lnSpc>
                        <a:spcBef>
                          <a:spcPts val="0"/>
                        </a:spcBef>
                        <a:spcAft>
                          <a:spcPts val="0"/>
                        </a:spcAft>
                      </a:pPr>
                      <a:r>
                        <a:rPr lang="en-US" sz="1200" dirty="0">
                          <a:effectLst/>
                          <a:latin typeface="Times New Roman" panose="02020603050405020304" pitchFamily="18" charset="0"/>
                          <a:ea typeface="Malgun Gothic" panose="020B0503020000020004" pitchFamily="34" charset="-127"/>
                          <a:cs typeface="Times New Roman" panose="02020603050405020304" pitchFamily="18" charset="0"/>
                        </a:rPr>
                        <a:t>passenger room (Good Interior Passenger Room),</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ctr">
                        <a:lnSpc>
                          <a:spcPct val="150000"/>
                        </a:lnSpc>
                        <a:spcBef>
                          <a:spcPts val="0"/>
                        </a:spcBef>
                        <a:spcAft>
                          <a:spcPts val="0"/>
                        </a:spcAft>
                      </a:pPr>
                      <a:r>
                        <a:rPr lang="en-US" sz="1200" dirty="0">
                          <a:effectLst/>
                          <a:latin typeface="Times New Roman" panose="02020603050405020304" pitchFamily="18" charset="0"/>
                          <a:ea typeface="Malgun Gothic" panose="020B0503020000020004" pitchFamily="34" charset="-127"/>
                          <a:cs typeface="Times New Roman" panose="02020603050405020304" pitchFamily="18" charset="0"/>
                        </a:rPr>
                        <a:t>enter-exit (Easy to Enter/Exit),</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ctr">
                        <a:lnSpc>
                          <a:spcPct val="150000"/>
                        </a:lnSpc>
                        <a:spcBef>
                          <a:spcPts val="0"/>
                        </a:spcBef>
                        <a:spcAft>
                          <a:spcPts val="0"/>
                        </a:spcAft>
                      </a:pPr>
                      <a:r>
                        <a:rPr lang="en-US" sz="1200" dirty="0">
                          <a:effectLst/>
                          <a:latin typeface="Times New Roman" panose="02020603050405020304" pitchFamily="18" charset="0"/>
                          <a:ea typeface="Malgun Gothic" panose="020B0503020000020004" pitchFamily="34" charset="-127"/>
                          <a:cs typeface="Times New Roman" panose="02020603050405020304" pitchFamily="18" charset="0"/>
                        </a:rPr>
                        <a:t>dependable (Dependable),</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ctr">
                        <a:lnSpc>
                          <a:spcPct val="150000"/>
                        </a:lnSpc>
                        <a:spcBef>
                          <a:spcPts val="0"/>
                        </a:spcBef>
                        <a:spcAft>
                          <a:spcPts val="0"/>
                        </a:spcAft>
                      </a:pPr>
                      <a:r>
                        <a:rPr lang="en-US" sz="1200" dirty="0">
                          <a:effectLst/>
                          <a:latin typeface="Times New Roman" panose="02020603050405020304" pitchFamily="18" charset="0"/>
                          <a:ea typeface="Malgun Gothic" panose="020B0503020000020004" pitchFamily="34" charset="-127"/>
                          <a:cs typeface="Times New Roman" panose="02020603050405020304" pitchFamily="18" charset="0"/>
                        </a:rPr>
                        <a:t>acceleration (Excellent Acceleration),</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ctr">
                        <a:lnSpc>
                          <a:spcPct val="150000"/>
                        </a:lnSpc>
                        <a:spcBef>
                          <a:spcPts val="0"/>
                        </a:spcBef>
                        <a:spcAft>
                          <a:spcPts val="0"/>
                        </a:spcAft>
                      </a:pPr>
                      <a:r>
                        <a:rPr lang="en-US" sz="1200" dirty="0">
                          <a:effectLst/>
                          <a:latin typeface="Times New Roman" panose="02020603050405020304" pitchFamily="18" charset="0"/>
                          <a:ea typeface="Malgun Gothic" panose="020B0503020000020004" pitchFamily="34" charset="-127"/>
                          <a:cs typeface="Times New Roman" panose="02020603050405020304" pitchFamily="18" charset="0"/>
                        </a:rPr>
                        <a:t>cargo space (Excellent Cargo Space),</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ctr">
                        <a:lnSpc>
                          <a:spcPct val="150000"/>
                        </a:lnSpc>
                        <a:spcBef>
                          <a:spcPts val="0"/>
                        </a:spcBef>
                        <a:spcAft>
                          <a:spcPts val="0"/>
                        </a:spcAft>
                      </a:pPr>
                      <a:r>
                        <a:rPr lang="en-US" sz="1200" dirty="0">
                          <a:effectLst/>
                          <a:latin typeface="Times New Roman" panose="02020603050405020304" pitchFamily="18" charset="0"/>
                          <a:ea typeface="Malgun Gothic" panose="020B0503020000020004" pitchFamily="34" charset="-127"/>
                          <a:cs typeface="Times New Roman" panose="02020603050405020304" pitchFamily="18" charset="0"/>
                        </a:rPr>
                        <a:t>prestigious (Prestigious),</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ctr">
                        <a:lnSpc>
                          <a:spcPct val="150000"/>
                        </a:lnSpc>
                        <a:spcBef>
                          <a:spcPts val="0"/>
                        </a:spcBef>
                        <a:spcAft>
                          <a:spcPts val="0"/>
                        </a:spcAft>
                      </a:pPr>
                      <a:r>
                        <a:rPr lang="en-US" sz="1200" dirty="0">
                          <a:effectLst/>
                          <a:latin typeface="Times New Roman" panose="02020603050405020304" pitchFamily="18" charset="0"/>
                          <a:ea typeface="Malgun Gothic" panose="020B0503020000020004" pitchFamily="34" charset="-127"/>
                          <a:cs typeface="Times New Roman" panose="02020603050405020304" pitchFamily="18" charset="0"/>
                        </a:rPr>
                        <a:t>tech-</a:t>
                      </a:r>
                      <a:r>
                        <a:rPr lang="en-US" sz="1200" dirty="0" err="1">
                          <a:effectLst/>
                          <a:latin typeface="Times New Roman" panose="02020603050405020304" pitchFamily="18" charset="0"/>
                          <a:ea typeface="Malgun Gothic" panose="020B0503020000020004" pitchFamily="34" charset="-127"/>
                          <a:cs typeface="Times New Roman" panose="02020603050405020304" pitchFamily="18" charset="0"/>
                        </a:rPr>
                        <a:t>adv</a:t>
                      </a:r>
                      <a:r>
                        <a:rPr lang="en-US" sz="1200" dirty="0">
                          <a:effectLst/>
                          <a:latin typeface="Times New Roman" panose="02020603050405020304" pitchFamily="18" charset="0"/>
                          <a:ea typeface="Malgun Gothic" panose="020B0503020000020004" pitchFamily="34" charset="-127"/>
                          <a:cs typeface="Times New Roman" panose="02020603050405020304" pitchFamily="18" charset="0"/>
                        </a:rPr>
                        <a:t> (Technically Advanced),</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ctr">
                        <a:lnSpc>
                          <a:spcPct val="150000"/>
                        </a:lnSpc>
                        <a:spcBef>
                          <a:spcPts val="0"/>
                        </a:spcBef>
                        <a:spcAft>
                          <a:spcPts val="0"/>
                        </a:spcAft>
                      </a:pPr>
                      <a:r>
                        <a:rPr lang="en-US" sz="1200" dirty="0">
                          <a:effectLst/>
                          <a:latin typeface="Times New Roman" panose="02020603050405020304" pitchFamily="18" charset="0"/>
                          <a:ea typeface="Malgun Gothic" panose="020B0503020000020004" pitchFamily="34" charset="-127"/>
                          <a:cs typeface="Times New Roman" panose="02020603050405020304" pitchFamily="18" charset="0"/>
                        </a:rPr>
                        <a:t>trade-in (High Trade-in Value).</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47916" marR="479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dirty="0">
                          <a:effectLst/>
                          <a:latin typeface="Times New Roman" panose="02020603050405020304" pitchFamily="18" charset="0"/>
                          <a:ea typeface="Malgun Gothic" panose="020B0503020000020004" pitchFamily="34" charset="-127"/>
                          <a:cs typeface="Times New Roman" panose="02020603050405020304" pitchFamily="18" charset="0"/>
                        </a:rPr>
                        <a:t>Chevy Suburban,</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ctr">
                        <a:lnSpc>
                          <a:spcPct val="150000"/>
                        </a:lnSpc>
                        <a:spcBef>
                          <a:spcPts val="0"/>
                        </a:spcBef>
                        <a:spcAft>
                          <a:spcPts val="0"/>
                        </a:spcAft>
                      </a:pPr>
                      <a:r>
                        <a:rPr lang="en-US" sz="1200" dirty="0">
                          <a:effectLst/>
                          <a:latin typeface="Times New Roman" panose="02020603050405020304" pitchFamily="18" charset="0"/>
                          <a:ea typeface="Malgun Gothic" panose="020B0503020000020004" pitchFamily="34" charset="-127"/>
                          <a:cs typeface="Times New Roman" panose="02020603050405020304" pitchFamily="18" charset="0"/>
                        </a:rPr>
                        <a:t>Chevy Tahoe,</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ctr">
                        <a:lnSpc>
                          <a:spcPct val="150000"/>
                        </a:lnSpc>
                        <a:spcBef>
                          <a:spcPts val="0"/>
                        </a:spcBef>
                        <a:spcAft>
                          <a:spcPts val="0"/>
                        </a:spcAft>
                      </a:pPr>
                      <a:r>
                        <a:rPr lang="en-US" sz="1200" dirty="0">
                          <a:effectLst/>
                          <a:latin typeface="Times New Roman" panose="02020603050405020304" pitchFamily="18" charset="0"/>
                          <a:ea typeface="Malgun Gothic" panose="020B0503020000020004" pitchFamily="34" charset="-127"/>
                          <a:cs typeface="Times New Roman" panose="02020603050405020304" pitchFamily="18" charset="0"/>
                        </a:rPr>
                        <a:t>Ford Expedition,</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ctr">
                        <a:lnSpc>
                          <a:spcPct val="150000"/>
                        </a:lnSpc>
                        <a:spcBef>
                          <a:spcPts val="0"/>
                        </a:spcBef>
                        <a:spcAft>
                          <a:spcPts val="0"/>
                        </a:spcAft>
                      </a:pPr>
                      <a:r>
                        <a:rPr lang="en-US" sz="1200" dirty="0">
                          <a:effectLst/>
                          <a:latin typeface="Times New Roman" panose="02020603050405020304" pitchFamily="18" charset="0"/>
                          <a:ea typeface="Malgun Gothic" panose="020B0503020000020004" pitchFamily="34" charset="-127"/>
                          <a:cs typeface="Times New Roman" panose="02020603050405020304" pitchFamily="18" charset="0"/>
                        </a:rPr>
                        <a:t>Range Rover,</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ctr">
                        <a:lnSpc>
                          <a:spcPct val="150000"/>
                        </a:lnSpc>
                        <a:spcBef>
                          <a:spcPts val="0"/>
                        </a:spcBef>
                        <a:spcAft>
                          <a:spcPts val="0"/>
                        </a:spcAft>
                      </a:pPr>
                      <a:r>
                        <a:rPr lang="en-US" sz="1200" dirty="0">
                          <a:effectLst/>
                          <a:latin typeface="Times New Roman" panose="02020603050405020304" pitchFamily="18" charset="0"/>
                          <a:ea typeface="Malgun Gothic" panose="020B0503020000020004" pitchFamily="34" charset="-127"/>
                          <a:cs typeface="Times New Roman" panose="02020603050405020304" pitchFamily="18" charset="0"/>
                        </a:rPr>
                        <a:t>Toyota Land Cruiser,</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ctr">
                        <a:lnSpc>
                          <a:spcPct val="150000"/>
                        </a:lnSpc>
                        <a:spcBef>
                          <a:spcPts val="0"/>
                        </a:spcBef>
                        <a:spcAft>
                          <a:spcPts val="0"/>
                        </a:spcAft>
                      </a:pPr>
                      <a:r>
                        <a:rPr lang="en-US" sz="1200" dirty="0">
                          <a:effectLst/>
                          <a:latin typeface="Times New Roman" panose="02020603050405020304" pitchFamily="18" charset="0"/>
                          <a:ea typeface="Malgun Gothic" panose="020B0503020000020004" pitchFamily="34" charset="-127"/>
                          <a:cs typeface="Times New Roman" panose="02020603050405020304" pitchFamily="18" charset="0"/>
                        </a:rPr>
                        <a:t>Yukon Denali,</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ctr">
                        <a:lnSpc>
                          <a:spcPct val="150000"/>
                        </a:lnSpc>
                        <a:spcBef>
                          <a:spcPts val="0"/>
                        </a:spcBef>
                        <a:spcAft>
                          <a:spcPts val="0"/>
                        </a:spcAft>
                      </a:pPr>
                      <a:r>
                        <a:rPr lang="en-US" sz="1200" dirty="0">
                          <a:effectLst/>
                          <a:latin typeface="Times New Roman" panose="02020603050405020304" pitchFamily="18" charset="0"/>
                          <a:ea typeface="Malgun Gothic" panose="020B0503020000020004" pitchFamily="34" charset="-127"/>
                          <a:cs typeface="Times New Roman" panose="02020603050405020304" pitchFamily="18" charset="0"/>
                        </a:rPr>
                        <a:t>Ford Excursion,</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ctr">
                        <a:lnSpc>
                          <a:spcPct val="150000"/>
                        </a:lnSpc>
                        <a:spcBef>
                          <a:spcPts val="0"/>
                        </a:spcBef>
                        <a:spcAft>
                          <a:spcPts val="0"/>
                        </a:spcAft>
                      </a:pPr>
                      <a:r>
                        <a:rPr lang="en-US" sz="1200" dirty="0">
                          <a:effectLst/>
                          <a:latin typeface="Times New Roman" panose="02020603050405020304" pitchFamily="18" charset="0"/>
                          <a:ea typeface="Malgun Gothic" panose="020B0503020000020004" pitchFamily="34" charset="-127"/>
                          <a:cs typeface="Times New Roman" panose="02020603050405020304" pitchFamily="18" charset="0"/>
                        </a:rPr>
                        <a:t>Lincoln Navigator,</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ctr">
                        <a:lnSpc>
                          <a:spcPct val="150000"/>
                        </a:lnSpc>
                        <a:spcBef>
                          <a:spcPts val="0"/>
                        </a:spcBef>
                        <a:spcAft>
                          <a:spcPts val="0"/>
                        </a:spcAft>
                      </a:pPr>
                      <a:r>
                        <a:rPr lang="en-US" sz="1200" dirty="0">
                          <a:effectLst/>
                          <a:latin typeface="Times New Roman" panose="02020603050405020304" pitchFamily="18" charset="0"/>
                          <a:ea typeface="Malgun Gothic" panose="020B0503020000020004" pitchFamily="34" charset="-127"/>
                          <a:cs typeface="Times New Roman" panose="02020603050405020304" pitchFamily="18" charset="0"/>
                        </a:rPr>
                        <a:t>Lexus LX470,</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ctr">
                        <a:lnSpc>
                          <a:spcPct val="150000"/>
                        </a:lnSpc>
                        <a:spcBef>
                          <a:spcPts val="0"/>
                        </a:spcBef>
                        <a:spcAft>
                          <a:spcPts val="0"/>
                        </a:spcAft>
                      </a:pPr>
                      <a:r>
                        <a:rPr lang="en-US" sz="1200" dirty="0">
                          <a:effectLst/>
                          <a:latin typeface="Times New Roman" panose="02020603050405020304" pitchFamily="18" charset="0"/>
                          <a:ea typeface="Malgun Gothic" panose="020B0503020000020004" pitchFamily="34" charset="-127"/>
                          <a:cs typeface="Times New Roman" panose="02020603050405020304" pitchFamily="18" charset="0"/>
                        </a:rPr>
                        <a:t>Toyota Sequoia,</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ctr">
                        <a:lnSpc>
                          <a:spcPct val="150000"/>
                        </a:lnSpc>
                        <a:spcBef>
                          <a:spcPts val="0"/>
                        </a:spcBef>
                        <a:spcAft>
                          <a:spcPts val="0"/>
                        </a:spcAft>
                      </a:pPr>
                      <a:r>
                        <a:rPr lang="en-US" sz="1200" dirty="0">
                          <a:effectLst/>
                          <a:latin typeface="Times New Roman" panose="02020603050405020304" pitchFamily="18" charset="0"/>
                          <a:ea typeface="Malgun Gothic" panose="020B0503020000020004" pitchFamily="34" charset="-127"/>
                          <a:cs typeface="Times New Roman" panose="02020603050405020304" pitchFamily="18" charset="0"/>
                        </a:rPr>
                        <a:t>Hummer H1,</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ctr">
                        <a:lnSpc>
                          <a:spcPct val="150000"/>
                        </a:lnSpc>
                        <a:spcBef>
                          <a:spcPts val="0"/>
                        </a:spcBef>
                        <a:spcAft>
                          <a:spcPts val="0"/>
                        </a:spcAft>
                      </a:pPr>
                      <a:r>
                        <a:rPr lang="en-US" sz="1200" dirty="0">
                          <a:effectLst/>
                          <a:latin typeface="Times New Roman" panose="02020603050405020304" pitchFamily="18" charset="0"/>
                          <a:ea typeface="Malgun Gothic" panose="020B0503020000020004" pitchFamily="34" charset="-127"/>
                          <a:cs typeface="Times New Roman" panose="02020603050405020304" pitchFamily="18" charset="0"/>
                        </a:rPr>
                        <a:t>Escalade EXT,</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ctr">
                        <a:lnSpc>
                          <a:spcPct val="150000"/>
                        </a:lnSpc>
                        <a:spcBef>
                          <a:spcPts val="0"/>
                        </a:spcBef>
                        <a:spcAft>
                          <a:spcPts val="0"/>
                        </a:spcAft>
                      </a:pPr>
                      <a:r>
                        <a:rPr lang="en-US" sz="1200" dirty="0">
                          <a:effectLst/>
                          <a:latin typeface="Times New Roman" panose="02020603050405020304" pitchFamily="18" charset="0"/>
                          <a:ea typeface="Malgun Gothic" panose="020B0503020000020004" pitchFamily="34" charset="-127"/>
                          <a:cs typeface="Times New Roman" panose="02020603050405020304" pitchFamily="18" charset="0"/>
                        </a:rPr>
                        <a:t>GMC Yukon,</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ctr">
                        <a:lnSpc>
                          <a:spcPct val="150000"/>
                        </a:lnSpc>
                        <a:spcBef>
                          <a:spcPts val="0"/>
                        </a:spcBef>
                        <a:spcAft>
                          <a:spcPts val="0"/>
                        </a:spcAft>
                      </a:pPr>
                      <a:r>
                        <a:rPr lang="en-US" sz="1200" dirty="0">
                          <a:effectLst/>
                          <a:latin typeface="Times New Roman" panose="02020603050405020304" pitchFamily="18" charset="0"/>
                          <a:ea typeface="Malgun Gothic" panose="020B0503020000020004" pitchFamily="34" charset="-127"/>
                          <a:cs typeface="Times New Roman" panose="02020603050405020304" pitchFamily="18" charset="0"/>
                        </a:rPr>
                        <a:t>Mercedes G Class,</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ctr">
                        <a:lnSpc>
                          <a:spcPct val="150000"/>
                        </a:lnSpc>
                        <a:spcBef>
                          <a:spcPts val="0"/>
                        </a:spcBef>
                        <a:spcAft>
                          <a:spcPts val="0"/>
                        </a:spcAft>
                      </a:pPr>
                      <a:r>
                        <a:rPr lang="en-US" sz="1200" dirty="0">
                          <a:effectLst/>
                          <a:latin typeface="Times New Roman" panose="02020603050405020304" pitchFamily="18" charset="0"/>
                          <a:ea typeface="Malgun Gothic" panose="020B0503020000020004" pitchFamily="34" charset="-127"/>
                          <a:cs typeface="Times New Roman" panose="02020603050405020304" pitchFamily="18" charset="0"/>
                        </a:rPr>
                        <a:t>Hummer H2,</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gn="ctr">
                        <a:lnSpc>
                          <a:spcPct val="150000"/>
                        </a:lnSpc>
                        <a:spcBef>
                          <a:spcPts val="0"/>
                        </a:spcBef>
                        <a:spcAft>
                          <a:spcPts val="0"/>
                        </a:spcAft>
                      </a:pPr>
                      <a:r>
                        <a:rPr lang="en-US" sz="1200" dirty="0">
                          <a:effectLst/>
                          <a:latin typeface="Times New Roman" panose="02020603050405020304" pitchFamily="18" charset="0"/>
                          <a:ea typeface="Malgun Gothic" panose="020B0503020000020004" pitchFamily="34" charset="-127"/>
                          <a:cs typeface="Times New Roman" panose="02020603050405020304" pitchFamily="18" charset="0"/>
                        </a:rPr>
                        <a:t>Escalade ESV.</a:t>
                      </a:r>
                      <a:endParaRPr lang="en-US" sz="1200" dirty="0">
                        <a:effectLst/>
                        <a:latin typeface="Calibri" panose="020F0502020204030204" pitchFamily="34" charset="0"/>
                        <a:ea typeface="Malgun Gothic" panose="020B0503020000020004" pitchFamily="34" charset="-127"/>
                        <a:cs typeface="Times New Roman" panose="02020603050405020304" pitchFamily="18" charset="0"/>
                      </a:endParaRPr>
                    </a:p>
                  </a:txBody>
                  <a:tcPr marL="47916" marR="479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4773732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p:txBody>
          <a:bodyPr/>
          <a:lstStyle/>
          <a:p>
            <a:fld id="{2EE8A9E9-CABF-40EA-AD60-F59542DE86E2}" type="slidenum">
              <a:rPr lang="en-US" smtClean="0"/>
              <a:pPr/>
              <a:t>51</a:t>
            </a:fld>
            <a:endParaRPr lang="en-US"/>
          </a:p>
        </p:txBody>
      </p:sp>
      <p:graphicFrame>
        <p:nvGraphicFramePr>
          <p:cNvPr id="5" name="표 4"/>
          <p:cNvGraphicFramePr>
            <a:graphicFrameLocks noGrp="1"/>
          </p:cNvGraphicFramePr>
          <p:nvPr>
            <p:extLst>
              <p:ext uri="{D42A27DB-BD31-4B8C-83A1-F6EECF244321}">
                <p14:modId xmlns:p14="http://schemas.microsoft.com/office/powerpoint/2010/main" val="502695420"/>
              </p:ext>
            </p:extLst>
          </p:nvPr>
        </p:nvGraphicFramePr>
        <p:xfrm>
          <a:off x="228600" y="291052"/>
          <a:ext cx="4876800" cy="6109748"/>
        </p:xfrm>
        <a:graphic>
          <a:graphicData uri="http://schemas.openxmlformats.org/drawingml/2006/table">
            <a:tbl>
              <a:tblPr/>
              <a:tblGrid>
                <a:gridCol w="1049528">
                  <a:extLst>
                    <a:ext uri="{9D8B030D-6E8A-4147-A177-3AD203B41FA5}">
                      <a16:colId xmlns:a16="http://schemas.microsoft.com/office/drawing/2014/main" val="20000"/>
                    </a:ext>
                  </a:extLst>
                </a:gridCol>
                <a:gridCol w="1084072">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551891">
                <a:tc>
                  <a:txBody>
                    <a:bodyPr/>
                    <a:lstStyle/>
                    <a:p>
                      <a:pPr algn="ctr" fontAlgn="b"/>
                      <a:r>
                        <a:rPr lang="en-US" sz="1200" b="0" i="0" u="none" strike="noStrike" dirty="0">
                          <a:solidFill>
                            <a:srgbClr val="000000"/>
                          </a:solidFill>
                          <a:latin typeface="Times New Roman"/>
                        </a:rPr>
                        <a:t> </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latin typeface="Times New Roman"/>
                        </a:rPr>
                        <a:t>Logistic Regression </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latin typeface="Times New Roman"/>
                        </a:rPr>
                        <a:t>Stepwise Logistic Regression </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latin typeface="Times New Roman"/>
                        </a:rPr>
                        <a:t>Bayesian Multivariate </a:t>
                      </a:r>
                      <a:r>
                        <a:rPr lang="en-US" sz="1400" b="1" i="0" u="none" strike="noStrike" dirty="0" err="1">
                          <a:solidFill>
                            <a:srgbClr val="000000"/>
                          </a:solidFill>
                          <a:latin typeface="Times New Roman"/>
                        </a:rPr>
                        <a:t>Probit</a:t>
                      </a:r>
                      <a:r>
                        <a:rPr lang="en-US" sz="1400" b="1" i="0" u="none" strike="noStrike" dirty="0">
                          <a:solidFill>
                            <a:srgbClr val="000000"/>
                          </a:solidFill>
                          <a:latin typeface="Times New Roman"/>
                        </a:rPr>
                        <a:t> (Rossi 2013)</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62321">
                <a:tc>
                  <a:txBody>
                    <a:bodyPr/>
                    <a:lstStyle/>
                    <a:p>
                      <a:pPr algn="ctr" fontAlgn="b"/>
                      <a:r>
                        <a:rPr lang="en-US" sz="1200" b="0" i="0" u="none" strike="noStrike">
                          <a:solidFill>
                            <a:srgbClr val="000000"/>
                          </a:solidFill>
                          <a:latin typeface="Times New Roman"/>
                        </a:rPr>
                        <a:t>intercept</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latin typeface="Times New Roman"/>
                        </a:rPr>
                        <a:t>-5.09</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tc>
                  <a:txBody>
                    <a:bodyPr/>
                    <a:lstStyle/>
                    <a:p>
                      <a:pPr algn="ctr" fontAlgn="b"/>
                      <a:r>
                        <a:rPr lang="en-US" sz="1400" b="1" i="0" u="none" strike="noStrike" dirty="0">
                          <a:solidFill>
                            <a:srgbClr val="000000"/>
                          </a:solidFill>
                          <a:latin typeface="Times New Roman"/>
                        </a:rPr>
                        <a:t>-5.04</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tc>
                  <a:txBody>
                    <a:bodyPr/>
                    <a:lstStyle/>
                    <a:p>
                      <a:pPr algn="ctr" fontAlgn="b"/>
                      <a:r>
                        <a:rPr lang="en-US" sz="1400" b="1" i="0" u="none" strike="noStrike" dirty="0">
                          <a:solidFill>
                            <a:srgbClr val="000000"/>
                          </a:solidFill>
                          <a:latin typeface="Times New Roman"/>
                        </a:rPr>
                        <a:t>-9.29</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extLst>
                  <a:ext uri="{0D108BD9-81ED-4DB2-BD59-A6C34878D82A}">
                    <a16:rowId xmlns:a16="http://schemas.microsoft.com/office/drawing/2014/main" val="10001"/>
                  </a:ext>
                </a:extLst>
              </a:tr>
              <a:tr h="162321">
                <a:tc>
                  <a:txBody>
                    <a:bodyPr/>
                    <a:lstStyle/>
                    <a:p>
                      <a:pPr algn="ctr" fontAlgn="b"/>
                      <a:r>
                        <a:rPr lang="en-US" sz="1200" b="0" i="0" u="none" strike="noStrike">
                          <a:solidFill>
                            <a:srgbClr val="000000"/>
                          </a:solidFill>
                          <a:latin typeface="Times New Roman"/>
                        </a:rPr>
                        <a:t>foreign</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latin typeface="Times New Roman"/>
                        </a:rPr>
                        <a:t>-0.82</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tc>
                  <a:txBody>
                    <a:bodyPr/>
                    <a:lstStyle/>
                    <a:p>
                      <a:pPr algn="ctr" fontAlgn="b"/>
                      <a:r>
                        <a:rPr lang="en-US" sz="1400" b="1" i="0" u="none" strike="noStrike">
                          <a:solidFill>
                            <a:srgbClr val="000000"/>
                          </a:solidFill>
                          <a:latin typeface="Times New Roman"/>
                        </a:rPr>
                        <a:t>-0.83</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tc>
                  <a:txBody>
                    <a:bodyPr/>
                    <a:lstStyle/>
                    <a:p>
                      <a:pPr algn="ctr" fontAlgn="b"/>
                      <a:r>
                        <a:rPr lang="en-US" sz="1400" b="1" i="0" u="none" strike="noStrike">
                          <a:solidFill>
                            <a:srgbClr val="000000"/>
                          </a:solidFill>
                          <a:latin typeface="Times New Roman"/>
                        </a:rPr>
                        <a:t>-0.78</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extLst>
                  <a:ext uri="{0D108BD9-81ED-4DB2-BD59-A6C34878D82A}">
                    <a16:rowId xmlns:a16="http://schemas.microsoft.com/office/drawing/2014/main" val="10002"/>
                  </a:ext>
                </a:extLst>
              </a:tr>
              <a:tr h="162321">
                <a:tc>
                  <a:txBody>
                    <a:bodyPr/>
                    <a:lstStyle/>
                    <a:p>
                      <a:pPr algn="ctr" fontAlgn="b"/>
                      <a:r>
                        <a:rPr lang="en-US" sz="1200" b="0" i="0" u="none" strike="noStrike">
                          <a:solidFill>
                            <a:srgbClr val="000000"/>
                          </a:solidFill>
                          <a:latin typeface="Times New Roman"/>
                        </a:rPr>
                        <a:t>gasmile</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FF0000"/>
                          </a:solidFill>
                          <a:latin typeface="Times New Roman"/>
                        </a:rPr>
                        <a:t>-0.04</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tc>
                  <a:txBody>
                    <a:bodyPr/>
                    <a:lstStyle/>
                    <a:p>
                      <a:pPr algn="ctr" fontAlgn="b"/>
                      <a:r>
                        <a:rPr lang="en-US" sz="1400" b="0" i="0" u="none" strike="noStrike">
                          <a:solidFill>
                            <a:srgbClr val="000000"/>
                          </a:solidFill>
                          <a:latin typeface="Times New Roman"/>
                        </a:rPr>
                        <a:t> 0</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latin typeface="Times New Roman"/>
                        </a:rPr>
                        <a:t>-0.04</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09512">
                <a:tc>
                  <a:txBody>
                    <a:bodyPr/>
                    <a:lstStyle/>
                    <a:p>
                      <a:pPr algn="ctr" fontAlgn="b"/>
                      <a:r>
                        <a:rPr lang="en-US" sz="1200" b="0" i="0" u="none" strike="noStrike">
                          <a:solidFill>
                            <a:srgbClr val="000000"/>
                          </a:solidFill>
                          <a:latin typeface="Times New Roman"/>
                        </a:rPr>
                        <a:t>value4money</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latin typeface="Times New Roman"/>
                        </a:rPr>
                        <a:t>0.18</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tc>
                  <a:txBody>
                    <a:bodyPr/>
                    <a:lstStyle/>
                    <a:p>
                      <a:pPr algn="ctr" fontAlgn="b"/>
                      <a:r>
                        <a:rPr lang="en-US" sz="1400" b="1" i="0" u="none" strike="noStrike" dirty="0">
                          <a:solidFill>
                            <a:srgbClr val="000000"/>
                          </a:solidFill>
                          <a:latin typeface="Times New Roman"/>
                        </a:rPr>
                        <a:t>0.2</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tc>
                  <a:txBody>
                    <a:bodyPr/>
                    <a:lstStyle/>
                    <a:p>
                      <a:pPr algn="ctr" fontAlgn="b"/>
                      <a:r>
                        <a:rPr lang="en-US" sz="1400" b="1" i="0" u="none" strike="noStrike">
                          <a:solidFill>
                            <a:srgbClr val="000000"/>
                          </a:solidFill>
                          <a:latin typeface="Times New Roman"/>
                        </a:rPr>
                        <a:t>0.22</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extLst>
                  <a:ext uri="{0D108BD9-81ED-4DB2-BD59-A6C34878D82A}">
                    <a16:rowId xmlns:a16="http://schemas.microsoft.com/office/drawing/2014/main" val="10004"/>
                  </a:ext>
                </a:extLst>
              </a:tr>
              <a:tr h="158301">
                <a:tc>
                  <a:txBody>
                    <a:bodyPr/>
                    <a:lstStyle/>
                    <a:p>
                      <a:pPr algn="ctr" fontAlgn="b"/>
                      <a:r>
                        <a:rPr lang="en-US" sz="1200" b="0" i="0" u="none" strike="noStrike">
                          <a:solidFill>
                            <a:srgbClr val="000000"/>
                          </a:solidFill>
                          <a:latin typeface="Times New Roman"/>
                        </a:rPr>
                        <a:t>workmanship</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Times New Roman"/>
                        </a:rPr>
                        <a:t>0.05</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Times New Roman"/>
                        </a:rPr>
                        <a:t>  0</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latin typeface="Times New Roman"/>
                        </a:rPr>
                        <a:t>0.06</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22603">
                <a:tc>
                  <a:txBody>
                    <a:bodyPr/>
                    <a:lstStyle/>
                    <a:p>
                      <a:pPr algn="ctr" fontAlgn="b"/>
                      <a:r>
                        <a:rPr lang="en-US" sz="1200" b="0" i="0" u="none" strike="noStrike">
                          <a:solidFill>
                            <a:srgbClr val="000000"/>
                          </a:solidFill>
                          <a:latin typeface="Times New Roman"/>
                        </a:rPr>
                        <a:t>ride-handling</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latin typeface="Times New Roman"/>
                        </a:rPr>
                        <a:t>0.04</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Times New Roman"/>
                        </a:rPr>
                        <a:t>  0</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latin typeface="Times New Roman"/>
                        </a:rPr>
                        <a:t>0.04</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81004">
                <a:tc>
                  <a:txBody>
                    <a:bodyPr/>
                    <a:lstStyle/>
                    <a:p>
                      <a:pPr algn="ctr" fontAlgn="b"/>
                      <a:r>
                        <a:rPr lang="en-US" sz="1200" b="0" i="0" u="none" strike="noStrike" dirty="0">
                          <a:solidFill>
                            <a:srgbClr val="000000"/>
                          </a:solidFill>
                          <a:latin typeface="Times New Roman"/>
                        </a:rPr>
                        <a:t>load-unload</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latin typeface="Times New Roman"/>
                        </a:rPr>
                        <a:t>0.06</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latin typeface="Times New Roman"/>
                        </a:rPr>
                        <a:t>0.08</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tc>
                  <a:txBody>
                    <a:bodyPr/>
                    <a:lstStyle/>
                    <a:p>
                      <a:pPr algn="ctr" fontAlgn="b"/>
                      <a:r>
                        <a:rPr lang="en-US" sz="1400" b="1" i="0" u="none" strike="noStrike" dirty="0">
                          <a:solidFill>
                            <a:srgbClr val="000000"/>
                          </a:solidFill>
                          <a:latin typeface="Times New Roman"/>
                        </a:rPr>
                        <a:t>0.11</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extLst>
                  <a:ext uri="{0D108BD9-81ED-4DB2-BD59-A6C34878D82A}">
                    <a16:rowId xmlns:a16="http://schemas.microsoft.com/office/drawing/2014/main" val="10007"/>
                  </a:ext>
                </a:extLst>
              </a:tr>
              <a:tr h="162321">
                <a:tc>
                  <a:txBody>
                    <a:bodyPr/>
                    <a:lstStyle/>
                    <a:p>
                      <a:pPr algn="ctr" fontAlgn="b"/>
                      <a:r>
                        <a:rPr lang="en-US" sz="1200" b="0" i="0" u="none" strike="noStrike">
                          <a:solidFill>
                            <a:srgbClr val="000000"/>
                          </a:solidFill>
                          <a:latin typeface="Times New Roman"/>
                        </a:rPr>
                        <a:t>lurxurious</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Times New Roman"/>
                        </a:rPr>
                        <a:t>0</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Times New Roman"/>
                        </a:rPr>
                        <a:t>  0</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Times New Roman"/>
                        </a:rPr>
                        <a:t>0.07</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62321">
                <a:tc>
                  <a:txBody>
                    <a:bodyPr/>
                    <a:lstStyle/>
                    <a:p>
                      <a:pPr algn="ctr" fontAlgn="b"/>
                      <a:r>
                        <a:rPr lang="en-US" sz="1200" b="0" i="0" u="none" strike="noStrike">
                          <a:solidFill>
                            <a:srgbClr val="000000"/>
                          </a:solidFill>
                          <a:latin typeface="Times New Roman"/>
                        </a:rPr>
                        <a:t>safety</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FF0000"/>
                          </a:solidFill>
                          <a:latin typeface="Times New Roman"/>
                        </a:rPr>
                        <a:t>-0.1</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tc>
                  <a:txBody>
                    <a:bodyPr/>
                    <a:lstStyle/>
                    <a:p>
                      <a:pPr algn="ctr" fontAlgn="b"/>
                      <a:r>
                        <a:rPr lang="en-US" sz="1400" b="1" i="0" u="none" strike="noStrike" dirty="0">
                          <a:solidFill>
                            <a:srgbClr val="FF0000"/>
                          </a:solidFill>
                          <a:latin typeface="Times New Roman"/>
                        </a:rPr>
                        <a:t>-0.07</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tc>
                  <a:txBody>
                    <a:bodyPr/>
                    <a:lstStyle/>
                    <a:p>
                      <a:pPr algn="ctr" fontAlgn="b"/>
                      <a:r>
                        <a:rPr lang="en-US" sz="1400" b="1" i="0" u="none" strike="noStrike" dirty="0">
                          <a:solidFill>
                            <a:srgbClr val="FF0000"/>
                          </a:solidFill>
                          <a:latin typeface="Times New Roman"/>
                        </a:rPr>
                        <a:t>-0.1</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extLst>
                  <a:ext uri="{0D108BD9-81ED-4DB2-BD59-A6C34878D82A}">
                    <a16:rowId xmlns:a16="http://schemas.microsoft.com/office/drawing/2014/main" val="10009"/>
                  </a:ext>
                </a:extLst>
              </a:tr>
              <a:tr h="126310">
                <a:tc>
                  <a:txBody>
                    <a:bodyPr/>
                    <a:lstStyle/>
                    <a:p>
                      <a:pPr algn="ctr" fontAlgn="b"/>
                      <a:r>
                        <a:rPr lang="en-US" sz="1200" b="0" i="0" u="none" strike="noStrike">
                          <a:solidFill>
                            <a:srgbClr val="000000"/>
                          </a:solidFill>
                          <a:latin typeface="Times New Roman"/>
                        </a:rPr>
                        <a:t>ride-offroad</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latin typeface="Times New Roman"/>
                        </a:rPr>
                        <a:t>-0.05</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FF0000"/>
                          </a:solidFill>
                          <a:latin typeface="Times New Roman"/>
                        </a:rPr>
                        <a:t>-0.05</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tc>
                  <a:txBody>
                    <a:bodyPr/>
                    <a:lstStyle/>
                    <a:p>
                      <a:pPr algn="ctr" fontAlgn="b"/>
                      <a:r>
                        <a:rPr lang="en-US" sz="1400" b="0" i="0" u="none" strike="noStrike" dirty="0">
                          <a:solidFill>
                            <a:srgbClr val="000000"/>
                          </a:solidFill>
                          <a:latin typeface="Times New Roman"/>
                        </a:rPr>
                        <a:t>-0.05</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62321">
                <a:tc>
                  <a:txBody>
                    <a:bodyPr/>
                    <a:lstStyle/>
                    <a:p>
                      <a:pPr algn="ctr" fontAlgn="b"/>
                      <a:r>
                        <a:rPr lang="en-US" sz="1200" b="0" i="0" u="none" strike="noStrike">
                          <a:solidFill>
                            <a:srgbClr val="000000"/>
                          </a:solidFill>
                          <a:latin typeface="Times New Roman"/>
                        </a:rPr>
                        <a:t>rugged</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latin typeface="Times New Roman"/>
                        </a:rPr>
                        <a:t>0.02</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Times New Roman"/>
                        </a:rPr>
                        <a:t>  0</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latin typeface="Times New Roman"/>
                        </a:rPr>
                        <a:t>0.07</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62321">
                <a:tc>
                  <a:txBody>
                    <a:bodyPr/>
                    <a:lstStyle/>
                    <a:p>
                      <a:pPr algn="ctr" fontAlgn="b"/>
                      <a:r>
                        <a:rPr lang="en-US" sz="1200" b="0" i="0" u="none" strike="noStrike">
                          <a:solidFill>
                            <a:srgbClr val="000000"/>
                          </a:solidFill>
                          <a:latin typeface="Times New Roman"/>
                        </a:rPr>
                        <a:t>towing</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latin typeface="Times New Roman"/>
                        </a:rPr>
                        <a:t>0.05</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latin typeface="Times New Roman"/>
                        </a:rPr>
                        <a:t>0.07</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tc>
                  <a:txBody>
                    <a:bodyPr/>
                    <a:lstStyle/>
                    <a:p>
                      <a:pPr algn="ctr" fontAlgn="b"/>
                      <a:r>
                        <a:rPr lang="en-US" sz="1400" b="1" i="0" u="none" strike="noStrike" dirty="0">
                          <a:solidFill>
                            <a:srgbClr val="000000"/>
                          </a:solidFill>
                          <a:latin typeface="Times New Roman"/>
                        </a:rPr>
                        <a:t>0.12</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extLst>
                  <a:ext uri="{0D108BD9-81ED-4DB2-BD59-A6C34878D82A}">
                    <a16:rowId xmlns:a16="http://schemas.microsoft.com/office/drawing/2014/main" val="10012"/>
                  </a:ext>
                </a:extLst>
              </a:tr>
              <a:tr h="162321">
                <a:tc>
                  <a:txBody>
                    <a:bodyPr/>
                    <a:lstStyle/>
                    <a:p>
                      <a:pPr algn="ctr" fontAlgn="b"/>
                      <a:r>
                        <a:rPr lang="en-US" sz="1200" b="0" i="0" u="none" strike="noStrike">
                          <a:solidFill>
                            <a:srgbClr val="000000"/>
                          </a:solidFill>
                          <a:latin typeface="Times New Roman"/>
                        </a:rPr>
                        <a:t>price</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Times New Roman"/>
                        </a:rPr>
                        <a:t>0.05</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tc>
                  <a:txBody>
                    <a:bodyPr/>
                    <a:lstStyle/>
                    <a:p>
                      <a:pPr algn="ctr" fontAlgn="b"/>
                      <a:r>
                        <a:rPr lang="en-US" sz="1400" b="0" i="0" u="none" strike="noStrike" dirty="0">
                          <a:solidFill>
                            <a:srgbClr val="000000"/>
                          </a:solidFill>
                          <a:latin typeface="Times New Roman"/>
                        </a:rPr>
                        <a:t>  0</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latin typeface="Times New Roman"/>
                        </a:rPr>
                        <a:t>0.08</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extLst>
                  <a:ext uri="{0D108BD9-81ED-4DB2-BD59-A6C34878D82A}">
                    <a16:rowId xmlns:a16="http://schemas.microsoft.com/office/drawing/2014/main" val="10013"/>
                  </a:ext>
                </a:extLst>
              </a:tr>
              <a:tr h="162321">
                <a:tc>
                  <a:txBody>
                    <a:bodyPr/>
                    <a:lstStyle/>
                    <a:p>
                      <a:pPr algn="ctr" fontAlgn="b"/>
                      <a:r>
                        <a:rPr lang="en-US" sz="1200" b="0" i="0" u="none" strike="noStrike">
                          <a:solidFill>
                            <a:srgbClr val="000000"/>
                          </a:solidFill>
                          <a:latin typeface="Times New Roman"/>
                        </a:rPr>
                        <a:t>sporty</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latin typeface="Times New Roman"/>
                        </a:rPr>
                        <a:t>-0.03</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Times New Roman"/>
                        </a:rPr>
                        <a:t>  0</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Times New Roman"/>
                        </a:rPr>
                        <a:t>-0.01</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76420">
                <a:tc>
                  <a:txBody>
                    <a:bodyPr/>
                    <a:lstStyle/>
                    <a:p>
                      <a:pPr algn="ctr" fontAlgn="b"/>
                      <a:r>
                        <a:rPr lang="en-US" sz="1200" b="0" i="0" u="none" strike="noStrike">
                          <a:solidFill>
                            <a:srgbClr val="000000"/>
                          </a:solidFill>
                          <a:latin typeface="Times New Roman"/>
                        </a:rPr>
                        <a:t>good-looking</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Times New Roman"/>
                        </a:rPr>
                        <a:t>0.27</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tc>
                  <a:txBody>
                    <a:bodyPr/>
                    <a:lstStyle/>
                    <a:p>
                      <a:pPr algn="ctr" fontAlgn="b"/>
                      <a:r>
                        <a:rPr lang="en-US" sz="1400" b="1" i="0" u="none" strike="noStrike" dirty="0">
                          <a:solidFill>
                            <a:srgbClr val="000000"/>
                          </a:solidFill>
                          <a:latin typeface="Times New Roman"/>
                        </a:rPr>
                        <a:t>0.26</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tc>
                  <a:txBody>
                    <a:bodyPr/>
                    <a:lstStyle/>
                    <a:p>
                      <a:pPr algn="ctr" fontAlgn="b"/>
                      <a:r>
                        <a:rPr lang="en-US" sz="1400" b="1" i="0" u="none" strike="noStrike" dirty="0">
                          <a:solidFill>
                            <a:srgbClr val="000000"/>
                          </a:solidFill>
                          <a:latin typeface="Times New Roman"/>
                        </a:rPr>
                        <a:t>0.31</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extLst>
                  <a:ext uri="{0D108BD9-81ED-4DB2-BD59-A6C34878D82A}">
                    <a16:rowId xmlns:a16="http://schemas.microsoft.com/office/drawing/2014/main" val="10015"/>
                  </a:ext>
                </a:extLst>
              </a:tr>
              <a:tr h="125209">
                <a:tc>
                  <a:txBody>
                    <a:bodyPr/>
                    <a:lstStyle/>
                    <a:p>
                      <a:pPr algn="ctr" fontAlgn="b"/>
                      <a:r>
                        <a:rPr lang="en-US" sz="1200" b="0" i="0" u="none" strike="noStrike">
                          <a:solidFill>
                            <a:srgbClr val="000000"/>
                          </a:solidFill>
                          <a:latin typeface="Times New Roman"/>
                        </a:rPr>
                        <a:t>family-use</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Times New Roman"/>
                        </a:rPr>
                        <a:t>0.1</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tc>
                  <a:txBody>
                    <a:bodyPr/>
                    <a:lstStyle/>
                    <a:p>
                      <a:pPr algn="ctr" fontAlgn="b"/>
                      <a:r>
                        <a:rPr lang="en-US" sz="1400" b="1" i="0" u="none" strike="noStrike" dirty="0">
                          <a:solidFill>
                            <a:srgbClr val="000000"/>
                          </a:solidFill>
                          <a:latin typeface="Times New Roman"/>
                        </a:rPr>
                        <a:t>0.11</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tc>
                  <a:txBody>
                    <a:bodyPr/>
                    <a:lstStyle/>
                    <a:p>
                      <a:pPr algn="ctr" fontAlgn="b"/>
                      <a:r>
                        <a:rPr lang="en-US" sz="1400" b="1" i="0" u="none" strike="noStrike" dirty="0">
                          <a:solidFill>
                            <a:srgbClr val="000000"/>
                          </a:solidFill>
                          <a:latin typeface="Times New Roman"/>
                        </a:rPr>
                        <a:t>0.15</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extLst>
                  <a:ext uri="{0D108BD9-81ED-4DB2-BD59-A6C34878D82A}">
                    <a16:rowId xmlns:a16="http://schemas.microsoft.com/office/drawing/2014/main" val="10016"/>
                  </a:ext>
                </a:extLst>
              </a:tr>
              <a:tr h="162321">
                <a:tc>
                  <a:txBody>
                    <a:bodyPr/>
                    <a:lstStyle/>
                    <a:p>
                      <a:pPr algn="ctr" fontAlgn="b"/>
                      <a:r>
                        <a:rPr lang="en-US" sz="1200" b="0" i="0" u="none" strike="noStrike">
                          <a:solidFill>
                            <a:srgbClr val="000000"/>
                          </a:solidFill>
                          <a:latin typeface="Times New Roman"/>
                        </a:rPr>
                        <a:t>fun2drive</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latin typeface="Times New Roman"/>
                        </a:rPr>
                        <a:t>-0.01</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Times New Roman"/>
                        </a:rPr>
                        <a:t>  0</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Times New Roman"/>
                        </a:rPr>
                        <a:t>0.05</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69326">
                <a:tc>
                  <a:txBody>
                    <a:bodyPr/>
                    <a:lstStyle/>
                    <a:p>
                      <a:pPr algn="ctr" fontAlgn="b"/>
                      <a:r>
                        <a:rPr lang="en-US" sz="1200" b="0" i="0" u="none" strike="noStrike">
                          <a:solidFill>
                            <a:srgbClr val="000000"/>
                          </a:solidFill>
                          <a:latin typeface="Times New Roman"/>
                        </a:rPr>
                        <a:t>passenger room</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latin typeface="Times New Roman"/>
                        </a:rPr>
                        <a:t>0.02</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Times New Roman"/>
                        </a:rPr>
                        <a:t>  0</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Times New Roman"/>
                        </a:rPr>
                        <a:t>-0.02</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62321">
                <a:tc>
                  <a:txBody>
                    <a:bodyPr/>
                    <a:lstStyle/>
                    <a:p>
                      <a:pPr algn="ctr" fontAlgn="b"/>
                      <a:r>
                        <a:rPr lang="en-US" sz="1200" b="0" i="0" u="none" strike="noStrike">
                          <a:solidFill>
                            <a:srgbClr val="000000"/>
                          </a:solidFill>
                          <a:latin typeface="Times New Roman"/>
                        </a:rPr>
                        <a:t>enter-exit</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FF0000"/>
                          </a:solidFill>
                          <a:latin typeface="Times New Roman"/>
                        </a:rPr>
                        <a:t>-0.11</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tc>
                  <a:txBody>
                    <a:bodyPr/>
                    <a:lstStyle/>
                    <a:p>
                      <a:pPr algn="ctr" fontAlgn="b"/>
                      <a:r>
                        <a:rPr lang="en-US" sz="1400" b="1" i="0" u="none" strike="noStrike" dirty="0">
                          <a:solidFill>
                            <a:srgbClr val="FF0000"/>
                          </a:solidFill>
                          <a:latin typeface="Times New Roman"/>
                        </a:rPr>
                        <a:t>-0.09</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tc>
                  <a:txBody>
                    <a:bodyPr/>
                    <a:lstStyle/>
                    <a:p>
                      <a:pPr algn="ctr" fontAlgn="b"/>
                      <a:r>
                        <a:rPr lang="en-US" sz="1400" b="1" i="0" u="none" strike="noStrike" dirty="0">
                          <a:solidFill>
                            <a:srgbClr val="FF0000"/>
                          </a:solidFill>
                          <a:latin typeface="Times New Roman"/>
                        </a:rPr>
                        <a:t>-0.2</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extLst>
                  <a:ext uri="{0D108BD9-81ED-4DB2-BD59-A6C34878D82A}">
                    <a16:rowId xmlns:a16="http://schemas.microsoft.com/office/drawing/2014/main" val="10019"/>
                  </a:ext>
                </a:extLst>
              </a:tr>
              <a:tr h="150330">
                <a:tc>
                  <a:txBody>
                    <a:bodyPr/>
                    <a:lstStyle/>
                    <a:p>
                      <a:pPr algn="ctr" fontAlgn="b"/>
                      <a:r>
                        <a:rPr lang="en-US" sz="1200" b="0" i="0" u="none" strike="noStrike">
                          <a:solidFill>
                            <a:srgbClr val="000000"/>
                          </a:solidFill>
                          <a:latin typeface="Times New Roman"/>
                        </a:rPr>
                        <a:t>dependable</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latin typeface="Times New Roman"/>
                        </a:rPr>
                        <a:t>0.06</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latin typeface="Times New Roman"/>
                        </a:rPr>
                        <a:t>  0</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Times New Roman"/>
                        </a:rPr>
                        <a:t>0.06</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14632">
                <a:tc>
                  <a:txBody>
                    <a:bodyPr/>
                    <a:lstStyle/>
                    <a:p>
                      <a:pPr algn="ctr" fontAlgn="b"/>
                      <a:r>
                        <a:rPr lang="en-US" sz="1200" b="0" i="0" u="none" strike="noStrike">
                          <a:solidFill>
                            <a:srgbClr val="000000"/>
                          </a:solidFill>
                          <a:latin typeface="Times New Roman"/>
                        </a:rPr>
                        <a:t>acceleration</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Times New Roman"/>
                        </a:rPr>
                        <a:t>0.09</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tc>
                  <a:txBody>
                    <a:bodyPr/>
                    <a:lstStyle/>
                    <a:p>
                      <a:pPr algn="ctr" fontAlgn="b"/>
                      <a:r>
                        <a:rPr lang="en-US" sz="1400" b="1" i="0" u="none" strike="noStrike">
                          <a:solidFill>
                            <a:srgbClr val="000000"/>
                          </a:solidFill>
                          <a:latin typeface="Times New Roman"/>
                        </a:rPr>
                        <a:t>0.09</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tc>
                  <a:txBody>
                    <a:bodyPr/>
                    <a:lstStyle/>
                    <a:p>
                      <a:pPr algn="ctr" fontAlgn="b"/>
                      <a:r>
                        <a:rPr lang="en-US" sz="1400" b="1" i="0" u="none" strike="noStrike" dirty="0">
                          <a:solidFill>
                            <a:srgbClr val="000000"/>
                          </a:solidFill>
                          <a:latin typeface="Times New Roman"/>
                        </a:rPr>
                        <a:t>0.18</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extLst>
                  <a:ext uri="{0D108BD9-81ED-4DB2-BD59-A6C34878D82A}">
                    <a16:rowId xmlns:a16="http://schemas.microsoft.com/office/drawing/2014/main" val="10021"/>
                  </a:ext>
                </a:extLst>
              </a:tr>
              <a:tr h="155134">
                <a:tc>
                  <a:txBody>
                    <a:bodyPr/>
                    <a:lstStyle/>
                    <a:p>
                      <a:pPr algn="ctr" fontAlgn="b"/>
                      <a:r>
                        <a:rPr lang="en-US" sz="1200" b="0" i="0" u="none" strike="noStrike">
                          <a:solidFill>
                            <a:srgbClr val="000000"/>
                          </a:solidFill>
                          <a:latin typeface="Times New Roman"/>
                        </a:rPr>
                        <a:t>cargo space</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latin typeface="Times New Roman"/>
                        </a:rPr>
                        <a:t>0.04</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latin typeface="Times New Roman"/>
                        </a:rPr>
                        <a:t>0.06</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tc>
                  <a:txBody>
                    <a:bodyPr/>
                    <a:lstStyle/>
                    <a:p>
                      <a:pPr algn="ctr" fontAlgn="b"/>
                      <a:r>
                        <a:rPr lang="en-US" sz="1400" b="0" i="0" u="none" strike="noStrike" dirty="0">
                          <a:solidFill>
                            <a:srgbClr val="000000"/>
                          </a:solidFill>
                          <a:latin typeface="Times New Roman"/>
                        </a:rPr>
                        <a:t>0.07</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119436">
                <a:tc>
                  <a:txBody>
                    <a:bodyPr/>
                    <a:lstStyle/>
                    <a:p>
                      <a:pPr algn="ctr" fontAlgn="b"/>
                      <a:r>
                        <a:rPr lang="en-US" sz="1200" b="0" i="0" u="none" strike="noStrike">
                          <a:solidFill>
                            <a:srgbClr val="000000"/>
                          </a:solidFill>
                          <a:latin typeface="Times New Roman"/>
                        </a:rPr>
                        <a:t>prestigious</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latin typeface="Times New Roman"/>
                        </a:rPr>
                        <a:t>-0.03</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latin typeface="Times New Roman"/>
                        </a:rPr>
                        <a:t>  0</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Times New Roman"/>
                        </a:rPr>
                        <a:t>-0.01</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162321">
                <a:tc>
                  <a:txBody>
                    <a:bodyPr/>
                    <a:lstStyle/>
                    <a:p>
                      <a:pPr algn="ctr" fontAlgn="b"/>
                      <a:r>
                        <a:rPr lang="en-US" sz="1200" b="0" i="0" u="none" strike="noStrike">
                          <a:solidFill>
                            <a:srgbClr val="000000"/>
                          </a:solidFill>
                          <a:latin typeface="Times New Roman"/>
                        </a:rPr>
                        <a:t>tech-adv</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latin typeface="Times New Roman"/>
                        </a:rPr>
                        <a:t>0.04</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latin typeface="Times New Roman"/>
                        </a:rPr>
                        <a:t>  0</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Times New Roman"/>
                        </a:rPr>
                        <a:t>0.05</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r h="162321">
                <a:tc>
                  <a:txBody>
                    <a:bodyPr/>
                    <a:lstStyle/>
                    <a:p>
                      <a:pPr algn="ctr" fontAlgn="b"/>
                      <a:r>
                        <a:rPr lang="en-US" sz="1200" b="0" i="0" u="none" strike="noStrike">
                          <a:solidFill>
                            <a:srgbClr val="000000"/>
                          </a:solidFill>
                          <a:latin typeface="Times New Roman"/>
                        </a:rPr>
                        <a:t>trade-in</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latin typeface="Times New Roman"/>
                        </a:rPr>
                        <a:t>-0.05</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Times New Roman"/>
                        </a:rPr>
                        <a:t>  0</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Times New Roman"/>
                        </a:rPr>
                        <a:t>0.01</a:t>
                      </a:r>
                    </a:p>
                  </a:txBody>
                  <a:tcPr marL="5218" marR="5218" marT="52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5"/>
                  </a:ext>
                </a:extLst>
              </a:tr>
            </a:tbl>
          </a:graphicData>
        </a:graphic>
      </p:graphicFrame>
      <p:sp>
        <p:nvSpPr>
          <p:cNvPr id="6" name="Rectangle 7"/>
          <p:cNvSpPr/>
          <p:nvPr/>
        </p:nvSpPr>
        <p:spPr>
          <a:xfrm>
            <a:off x="304800" y="6553200"/>
            <a:ext cx="2017336"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INTRODUCTION</a:t>
            </a:r>
          </a:p>
        </p:txBody>
      </p:sp>
      <p:sp>
        <p:nvSpPr>
          <p:cNvPr id="7" name="Rectangle 11"/>
          <p:cNvSpPr/>
          <p:nvPr/>
        </p:nvSpPr>
        <p:spPr>
          <a:xfrm>
            <a:off x="22860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MODEL DESCRIPTION</a:t>
            </a:r>
          </a:p>
        </p:txBody>
      </p:sp>
      <p:sp>
        <p:nvSpPr>
          <p:cNvPr id="8" name="Rectangle 12"/>
          <p:cNvSpPr/>
          <p:nvPr/>
        </p:nvSpPr>
        <p:spPr>
          <a:xfrm>
            <a:off x="4267200" y="6553200"/>
            <a:ext cx="1986941" cy="31432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APPLICATION RESULT</a:t>
            </a:r>
          </a:p>
        </p:txBody>
      </p:sp>
      <p:sp>
        <p:nvSpPr>
          <p:cNvPr id="9" name="Rectangle 13"/>
          <p:cNvSpPr/>
          <p:nvPr/>
        </p:nvSpPr>
        <p:spPr>
          <a:xfrm>
            <a:off x="62484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DISCUSSION</a:t>
            </a:r>
          </a:p>
        </p:txBody>
      </p:sp>
      <p:sp>
        <p:nvSpPr>
          <p:cNvPr id="10" name="Title 2"/>
          <p:cNvSpPr txBox="1">
            <a:spLocks/>
          </p:cNvSpPr>
          <p:nvPr/>
        </p:nvSpPr>
        <p:spPr>
          <a:xfrm>
            <a:off x="5181600" y="152400"/>
            <a:ext cx="3810000" cy="1143000"/>
          </a:xfrm>
          <a:prstGeom prst="rect">
            <a:avLst/>
          </a:prstGeom>
          <a:solidFill>
            <a:schemeClr val="bg1"/>
          </a:solidFill>
        </p:spPr>
        <p:txBody>
          <a:bodyPr vert="horz" rtlCol="0" anchor="ctr">
            <a:noAutofit/>
          </a:bodyPr>
          <a:lstStyle>
            <a:lvl1pPr algn="ctr" rtl="0" eaLnBrk="1" latinLnBrk="0" hangingPunct="1">
              <a:spcBef>
                <a:spcPct val="0"/>
              </a:spcBef>
              <a:buNone/>
              <a:defRPr kumimoji="0" sz="4400" b="0" kern="1200" spc="100">
                <a:ln w="18000">
                  <a:noFill/>
                  <a:prstDash val="solid"/>
                </a:ln>
                <a:solidFill>
                  <a:schemeClr val="tx1"/>
                </a:solidFill>
                <a:effectLst>
                  <a:outerShdw blurRad="44450" dist="25400" dir="2700000" algn="tl" rotWithShape="0">
                    <a:schemeClr val="bg1">
                      <a:alpha val="51000"/>
                    </a:schemeClr>
                  </a:outerShdw>
                </a:effectLst>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a:lstStyle>
          <a:p>
            <a:r>
              <a:rPr lang="en-US" sz="4000" b="1" dirty="0"/>
              <a:t>Three Traditional Methods</a:t>
            </a:r>
          </a:p>
        </p:txBody>
      </p:sp>
      <p:sp>
        <p:nvSpPr>
          <p:cNvPr id="11" name="TextBox 10"/>
          <p:cNvSpPr txBox="1"/>
          <p:nvPr/>
        </p:nvSpPr>
        <p:spPr>
          <a:xfrm>
            <a:off x="5257800" y="2743200"/>
            <a:ext cx="3733800" cy="2062103"/>
          </a:xfrm>
          <a:prstGeom prst="rect">
            <a:avLst/>
          </a:prstGeom>
          <a:noFill/>
        </p:spPr>
        <p:txBody>
          <a:bodyPr wrap="square" rtlCol="0">
            <a:spAutoFit/>
          </a:bodyPr>
          <a:lstStyle/>
          <a:p>
            <a:r>
              <a:rPr lang="en-US" sz="1600" b="1" dirty="0">
                <a:latin typeface="Times New Roman" pitchFamily="18" charset="0"/>
                <a:cs typeface="Times New Roman" pitchFamily="18" charset="0"/>
              </a:rPr>
              <a:t>Face Validity Issue -- Interpretation Problem:</a:t>
            </a:r>
          </a:p>
          <a:p>
            <a:pPr>
              <a:buFont typeface="Arial" pitchFamily="34" charset="0"/>
              <a:buChar char="•"/>
            </a:pPr>
            <a:r>
              <a:rPr lang="en-US" sz="1600" dirty="0">
                <a:latin typeface="Times New Roman" pitchFamily="18" charset="0"/>
                <a:cs typeface="Times New Roman" pitchFamily="18" charset="0"/>
              </a:rPr>
              <a:t>  Logistic Regression: Three Negative Coefficients.</a:t>
            </a:r>
          </a:p>
          <a:p>
            <a:pPr>
              <a:buFont typeface="Arial" pitchFamily="34" charset="0"/>
              <a:buChar char="•"/>
            </a:pPr>
            <a:r>
              <a:rPr lang="en-US" sz="1600" dirty="0">
                <a:latin typeface="Times New Roman" pitchFamily="18" charset="0"/>
                <a:cs typeface="Times New Roman" pitchFamily="18" charset="0"/>
              </a:rPr>
              <a:t>  Stepwise Logistic Regression: Three Negative Coefficients.</a:t>
            </a:r>
          </a:p>
          <a:p>
            <a:pPr>
              <a:buFont typeface="Arial" pitchFamily="34" charset="0"/>
              <a:buChar char="•"/>
            </a:pPr>
            <a:r>
              <a:rPr lang="en-US" sz="1600" dirty="0">
                <a:latin typeface="Times New Roman" pitchFamily="18" charset="0"/>
                <a:cs typeface="Times New Roman" pitchFamily="18" charset="0"/>
              </a:rPr>
              <a:t>  Bayesian Multivariate </a:t>
            </a:r>
            <a:r>
              <a:rPr lang="en-US" sz="1600" dirty="0" err="1">
                <a:latin typeface="Times New Roman" pitchFamily="18" charset="0"/>
                <a:cs typeface="Times New Roman" pitchFamily="18" charset="0"/>
              </a:rPr>
              <a:t>Probit</a:t>
            </a:r>
            <a:r>
              <a:rPr lang="en-US" sz="1600" dirty="0">
                <a:latin typeface="Times New Roman" pitchFamily="18" charset="0"/>
                <a:cs typeface="Times New Roman" pitchFamily="18" charset="0"/>
              </a:rPr>
              <a:t> Regression: Two Negative Coefficients.</a:t>
            </a:r>
          </a:p>
        </p:txBody>
      </p:sp>
      <p:sp>
        <p:nvSpPr>
          <p:cNvPr id="13" name="Rectangle 2"/>
          <p:cNvSpPr/>
          <p:nvPr/>
        </p:nvSpPr>
        <p:spPr>
          <a:xfrm>
            <a:off x="5257800" y="5257800"/>
            <a:ext cx="3657600" cy="830997"/>
          </a:xfrm>
          <a:prstGeom prst="rect">
            <a:avLst/>
          </a:prstGeom>
        </p:spPr>
        <p:txBody>
          <a:bodyPr wrap="square">
            <a:spAutoFit/>
          </a:bodyPr>
          <a:lstStyle/>
          <a:p>
            <a:pPr lvl="0" fontAlgn="base">
              <a:spcBef>
                <a:spcPct val="0"/>
              </a:spcBef>
              <a:spcAft>
                <a:spcPct val="0"/>
              </a:spcAft>
            </a:pPr>
            <a:r>
              <a:rPr lang="en-US" sz="1600" dirty="0">
                <a:latin typeface="Times New Roman" pitchFamily="18" charset="0"/>
                <a:ea typeface="Malgun Gothic" pitchFamily="34" charset="-127"/>
                <a:cs typeface="Times New Roman" pitchFamily="18" charset="0"/>
              </a:rPr>
              <a:t>Note)</a:t>
            </a:r>
            <a:r>
              <a:rPr lang="en-US" sz="1600" b="1" dirty="0">
                <a:latin typeface="Times New Roman" pitchFamily="18" charset="0"/>
                <a:ea typeface="Malgun Gothic" pitchFamily="34" charset="-127"/>
                <a:cs typeface="Times New Roman" pitchFamily="18" charset="0"/>
              </a:rPr>
              <a:t> Shaded </a:t>
            </a:r>
            <a:r>
              <a:rPr lang="en-US" sz="1600" dirty="0">
                <a:latin typeface="Times New Roman" pitchFamily="18" charset="0"/>
                <a:ea typeface="Malgun Gothic" pitchFamily="34" charset="-127"/>
                <a:cs typeface="Times New Roman" pitchFamily="18" charset="0"/>
              </a:rPr>
              <a:t>cells</a:t>
            </a:r>
            <a:r>
              <a:rPr lang="en-US" sz="1600" b="1" dirty="0">
                <a:latin typeface="Times New Roman" pitchFamily="18" charset="0"/>
                <a:ea typeface="Malgun Gothic" pitchFamily="34" charset="-127"/>
                <a:cs typeface="Times New Roman" pitchFamily="18" charset="0"/>
              </a:rPr>
              <a:t> </a:t>
            </a:r>
            <a:r>
              <a:rPr lang="en-US" sz="1600" dirty="0">
                <a:latin typeface="Times New Roman" pitchFamily="18" charset="0"/>
                <a:ea typeface="Malgun Gothic" pitchFamily="34" charset="-127"/>
                <a:cs typeface="Times New Roman" pitchFamily="18" charset="0"/>
              </a:rPr>
              <a:t>denote</a:t>
            </a:r>
            <a:r>
              <a:rPr lang="en-US" sz="1600" b="1" dirty="0">
                <a:latin typeface="Times New Roman" pitchFamily="18" charset="0"/>
                <a:ea typeface="Malgun Gothic" pitchFamily="34" charset="-127"/>
                <a:cs typeface="Times New Roman" pitchFamily="18" charset="0"/>
              </a:rPr>
              <a:t> </a:t>
            </a:r>
            <a:r>
              <a:rPr lang="en-US" sz="1600" dirty="0">
                <a:latin typeface="Times New Roman" pitchFamily="18" charset="0"/>
                <a:ea typeface="Malgun Gothic" pitchFamily="34" charset="-127"/>
                <a:cs typeface="Times New Roman" pitchFamily="18" charset="0"/>
              </a:rPr>
              <a:t>significant coefficients at </a:t>
            </a:r>
            <a:r>
              <a:rPr lang="en-US" sz="1600" i="1" dirty="0">
                <a:latin typeface="Times New Roman" pitchFamily="18" charset="0"/>
                <a:ea typeface="Malgun Gothic" pitchFamily="34" charset="-127"/>
                <a:cs typeface="Times New Roman" pitchFamily="18" charset="0"/>
              </a:rPr>
              <a:t>p</a:t>
            </a:r>
            <a:r>
              <a:rPr lang="en-US" sz="1600" dirty="0">
                <a:latin typeface="Times New Roman" pitchFamily="18" charset="0"/>
                <a:ea typeface="Malgun Gothic" pitchFamily="34" charset="-127"/>
                <a:cs typeface="Times New Roman" pitchFamily="18" charset="0"/>
              </a:rPr>
              <a:t>&lt;.05 and 95% confidence interval for Bayesian method.</a:t>
            </a:r>
            <a:endParaRPr lang="en-US" sz="1600" b="1" dirty="0">
              <a:latin typeface="Times New Roman" pitchFamily="18" charset="0"/>
              <a:ea typeface="Malgun Gothic" pitchFamily="34" charset="-127"/>
              <a:cs typeface="Times New Roman" pitchFamily="18" charset="0"/>
            </a:endParaRPr>
          </a:p>
        </p:txBody>
      </p:sp>
      <p:sp>
        <p:nvSpPr>
          <p:cNvPr id="15" name="TextBox 14"/>
          <p:cNvSpPr txBox="1"/>
          <p:nvPr/>
        </p:nvSpPr>
        <p:spPr>
          <a:xfrm>
            <a:off x="5181600" y="1676400"/>
            <a:ext cx="3810000" cy="584775"/>
          </a:xfrm>
          <a:prstGeom prst="rect">
            <a:avLst/>
          </a:prstGeom>
          <a:noFill/>
        </p:spPr>
        <p:txBody>
          <a:bodyPr wrap="square" rtlCol="0">
            <a:spAutoFit/>
          </a:bodyPr>
          <a:lstStyle/>
          <a:p>
            <a:r>
              <a:rPr lang="en-US" sz="1600" dirty="0">
                <a:latin typeface="Times New Roman" pitchFamily="18" charset="0"/>
                <a:cs typeface="Times New Roman" pitchFamily="18" charset="0"/>
              </a:rPr>
              <a:t>Selected Features are somewhat similar across three different models.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228600" y="0"/>
            <a:ext cx="8308670" cy="1066800"/>
          </a:xfrm>
          <a:prstGeom prst="rect">
            <a:avLst/>
          </a:prstGeom>
          <a:solidFill>
            <a:schemeClr val="bg1"/>
          </a:solidFill>
        </p:spPr>
        <p:txBody>
          <a:bodyPr vert="horz" rtlCol="0" anchor="ctr">
            <a:noAutofit/>
          </a:bodyPr>
          <a:lstStyle>
            <a:lvl1pPr algn="ctr" rtl="0" eaLnBrk="1" latinLnBrk="0" hangingPunct="1">
              <a:spcBef>
                <a:spcPct val="0"/>
              </a:spcBef>
              <a:buNone/>
              <a:defRPr kumimoji="0" sz="4400" b="0" kern="1200" spc="100">
                <a:ln w="18000">
                  <a:noFill/>
                  <a:prstDash val="solid"/>
                </a:ln>
                <a:solidFill>
                  <a:schemeClr val="tx1"/>
                </a:solidFill>
                <a:effectLst>
                  <a:outerShdw blurRad="44450" dist="25400" dir="2700000" algn="tl" rotWithShape="0">
                    <a:schemeClr val="bg1">
                      <a:alpha val="51000"/>
                    </a:schemeClr>
                  </a:outerShdw>
                </a:effectLst>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a:lstStyle>
          <a:p>
            <a:r>
              <a:rPr lang="en-US" sz="3600" b="1" dirty="0"/>
              <a:t>Bayesian Multivariate </a:t>
            </a:r>
            <a:r>
              <a:rPr lang="en-US" sz="3600" b="1" dirty="0" err="1"/>
              <a:t>Probit</a:t>
            </a:r>
            <a:r>
              <a:rPr lang="en-US" sz="3600" b="1" dirty="0"/>
              <a:t> Mixture Model </a:t>
            </a:r>
            <a:r>
              <a:rPr lang="en-US" sz="3600" b="1" i="1" dirty="0"/>
              <a:t>without</a:t>
            </a:r>
            <a:r>
              <a:rPr lang="en-US" sz="3600" b="1" dirty="0"/>
              <a:t> Variable Selection</a:t>
            </a:r>
          </a:p>
        </p:txBody>
      </p:sp>
      <p:sp>
        <p:nvSpPr>
          <p:cNvPr id="2" name="Slide Number Placeholder 1"/>
          <p:cNvSpPr>
            <a:spLocks noGrp="1"/>
          </p:cNvSpPr>
          <p:nvPr>
            <p:ph type="sldNum" sz="quarter" idx="12"/>
          </p:nvPr>
        </p:nvSpPr>
        <p:spPr>
          <a:xfrm>
            <a:off x="7010400" y="6572248"/>
            <a:ext cx="2133600" cy="285752"/>
          </a:xfrm>
        </p:spPr>
        <p:txBody>
          <a:bodyPr/>
          <a:lstStyle/>
          <a:p>
            <a:fld id="{2EE8A9E9-CABF-40EA-AD60-F59542DE86E2}" type="slidenum">
              <a:rPr lang="en-US" smtClean="0"/>
              <a:pPr/>
              <a:t>52</a:t>
            </a:fld>
            <a:endParaRPr lang="en-US" dirty="0"/>
          </a:p>
        </p:txBody>
      </p:sp>
      <p:sp>
        <p:nvSpPr>
          <p:cNvPr id="9" name="TextBox 8"/>
          <p:cNvSpPr txBox="1"/>
          <p:nvPr/>
        </p:nvSpPr>
        <p:spPr>
          <a:xfrm>
            <a:off x="6400800" y="2286000"/>
            <a:ext cx="2667000" cy="2585323"/>
          </a:xfrm>
          <a:prstGeom prst="rect">
            <a:avLst/>
          </a:prstGeom>
          <a:noFill/>
        </p:spPr>
        <p:txBody>
          <a:bodyPr wrap="square" rtlCol="0">
            <a:spAutoFit/>
          </a:bodyPr>
          <a:lstStyle/>
          <a:p>
            <a:pPr marL="285750" indent="-285750">
              <a:buFont typeface="Arial" pitchFamily="34" charset="0"/>
              <a:buChar char="•"/>
            </a:pPr>
            <a:r>
              <a:rPr lang="en-US" dirty="0"/>
              <a:t>All Z’s (variable selection indicator) are set to 1 in the proposed model.</a:t>
            </a:r>
          </a:p>
          <a:p>
            <a:pPr marL="285750" indent="-285750">
              <a:buFont typeface="Arial" pitchFamily="34" charset="0"/>
              <a:buChar char="•"/>
            </a:pPr>
            <a:endParaRPr lang="en-US" dirty="0"/>
          </a:p>
          <a:p>
            <a:pPr marL="285750" indent="-285750">
              <a:buFont typeface="Arial" pitchFamily="34" charset="0"/>
              <a:buChar char="•"/>
            </a:pPr>
            <a:r>
              <a:rPr lang="en-US" dirty="0"/>
              <a:t>Face Validity Problems: Negative Coefficients: four in Segment 1 and three in Segment 2).</a:t>
            </a:r>
          </a:p>
        </p:txBody>
      </p:sp>
      <p:graphicFrame>
        <p:nvGraphicFramePr>
          <p:cNvPr id="11" name="표 10"/>
          <p:cNvGraphicFramePr>
            <a:graphicFrameLocks noGrp="1"/>
          </p:cNvGraphicFramePr>
          <p:nvPr/>
        </p:nvGraphicFramePr>
        <p:xfrm>
          <a:off x="152400" y="1211516"/>
          <a:ext cx="6172201" cy="5265484"/>
        </p:xfrm>
        <a:graphic>
          <a:graphicData uri="http://schemas.openxmlformats.org/drawingml/2006/table">
            <a:tbl>
              <a:tblPr/>
              <a:tblGrid>
                <a:gridCol w="13716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838200">
                  <a:extLst>
                    <a:ext uri="{9D8B030D-6E8A-4147-A177-3AD203B41FA5}">
                      <a16:colId xmlns:a16="http://schemas.microsoft.com/office/drawing/2014/main" val="20005"/>
                    </a:ext>
                  </a:extLst>
                </a:gridCol>
                <a:gridCol w="762001">
                  <a:extLst>
                    <a:ext uri="{9D8B030D-6E8A-4147-A177-3AD203B41FA5}">
                      <a16:colId xmlns:a16="http://schemas.microsoft.com/office/drawing/2014/main" val="20006"/>
                    </a:ext>
                  </a:extLst>
                </a:gridCol>
              </a:tblGrid>
              <a:tr h="150673">
                <a:tc>
                  <a:txBody>
                    <a:bodyPr/>
                    <a:lstStyle/>
                    <a:p>
                      <a:pPr algn="ctr" fontAlgn="b"/>
                      <a:r>
                        <a:rPr lang="en-US" sz="1200" b="0" i="0" u="none" strike="noStrike" dirty="0">
                          <a:solidFill>
                            <a:srgbClr val="000000"/>
                          </a:solidFill>
                          <a:latin typeface="Calibri"/>
                        </a:rPr>
                        <a:t> </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fontAlgn="b"/>
                      <a:r>
                        <a:rPr lang="en-US" sz="1200" b="1" i="0" u="none" strike="noStrike">
                          <a:solidFill>
                            <a:srgbClr val="000000"/>
                          </a:solidFill>
                          <a:latin typeface="Times New Roman"/>
                        </a:rPr>
                        <a:t>Segment 1</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b"/>
                      <a:r>
                        <a:rPr lang="en-US" sz="1200" b="1" i="0" u="none" strike="noStrike" dirty="0">
                          <a:solidFill>
                            <a:srgbClr val="000000"/>
                          </a:solidFill>
                          <a:latin typeface="Times New Roman"/>
                        </a:rPr>
                        <a:t>Segment 2</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47227">
                <a:tc>
                  <a:txBody>
                    <a:bodyPr/>
                    <a:lstStyle/>
                    <a:p>
                      <a:pPr algn="ctr" fontAlgn="b"/>
                      <a:r>
                        <a:rPr lang="en-US" sz="1200" b="0" i="0" u="none" strike="noStrike">
                          <a:solidFill>
                            <a:srgbClr val="000000"/>
                          </a:solidFill>
                          <a:latin typeface="Times New Roman"/>
                        </a:rPr>
                        <a:t> </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latin typeface="Times New Roman"/>
                        </a:rPr>
                        <a:t>Post Mean</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latin typeface="Times New Roman"/>
                        </a:rPr>
                        <a:t>2.50%</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latin typeface="Times New Roman"/>
                        </a:rPr>
                        <a:t>97.50%</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latin typeface="Times New Roman"/>
                        </a:rPr>
                        <a:t>Post Mean</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latin typeface="Times New Roman"/>
                        </a:rPr>
                        <a:t>2.50%</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latin typeface="Times New Roman"/>
                        </a:rPr>
                        <a:t>97.50%</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50673">
                <a:tc>
                  <a:txBody>
                    <a:bodyPr/>
                    <a:lstStyle/>
                    <a:p>
                      <a:pPr algn="ctr" fontAlgn="b"/>
                      <a:r>
                        <a:rPr lang="en-US" sz="1200" b="0" i="0" u="none" strike="noStrike">
                          <a:solidFill>
                            <a:srgbClr val="000000"/>
                          </a:solidFill>
                          <a:latin typeface="Times New Roman"/>
                        </a:rPr>
                        <a:t>intercept</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latin typeface="Times New Roman"/>
                        </a:rPr>
                        <a:t>-8.59</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a:solidFill>
                            <a:srgbClr val="000000"/>
                          </a:solidFill>
                          <a:latin typeface="Times New Roman"/>
                        </a:rPr>
                        <a:t>-10.29</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a:solidFill>
                            <a:srgbClr val="000000"/>
                          </a:solidFill>
                          <a:latin typeface="Times New Roman"/>
                        </a:rPr>
                        <a:t>-6.4</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a:solidFill>
                            <a:srgbClr val="000000"/>
                          </a:solidFill>
                          <a:latin typeface="Times New Roman"/>
                        </a:rPr>
                        <a:t>-2.81</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a:solidFill>
                            <a:srgbClr val="000000"/>
                          </a:solidFill>
                          <a:latin typeface="Times New Roman"/>
                        </a:rPr>
                        <a:t>-3.13</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a:solidFill>
                            <a:srgbClr val="000000"/>
                          </a:solidFill>
                          <a:latin typeface="Times New Roman"/>
                        </a:rPr>
                        <a:t>-2.38</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extLst>
                  <a:ext uri="{0D108BD9-81ED-4DB2-BD59-A6C34878D82A}">
                    <a16:rowId xmlns:a16="http://schemas.microsoft.com/office/drawing/2014/main" val="10002"/>
                  </a:ext>
                </a:extLst>
              </a:tr>
              <a:tr h="150673">
                <a:tc>
                  <a:txBody>
                    <a:bodyPr/>
                    <a:lstStyle/>
                    <a:p>
                      <a:pPr algn="ctr" fontAlgn="b"/>
                      <a:r>
                        <a:rPr lang="en-US" sz="1200" b="0" i="0" u="none" strike="noStrike">
                          <a:solidFill>
                            <a:srgbClr val="000000"/>
                          </a:solidFill>
                          <a:latin typeface="Times New Roman"/>
                        </a:rPr>
                        <a:t>foreign</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latin typeface="Times New Roman"/>
                        </a:rPr>
                        <a:t>-0.83</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a:solidFill>
                            <a:srgbClr val="000000"/>
                          </a:solidFill>
                          <a:latin typeface="Times New Roman"/>
                        </a:rPr>
                        <a:t>-1.39</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a:solidFill>
                            <a:srgbClr val="000000"/>
                          </a:solidFill>
                          <a:latin typeface="Times New Roman"/>
                        </a:rPr>
                        <a:t>-0.33</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a:solidFill>
                            <a:srgbClr val="000000"/>
                          </a:solidFill>
                          <a:latin typeface="Times New Roman"/>
                        </a:rPr>
                        <a:t>-0.36</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dirty="0">
                          <a:solidFill>
                            <a:srgbClr val="000000"/>
                          </a:solidFill>
                          <a:latin typeface="Times New Roman"/>
                        </a:rPr>
                        <a:t>-0.5</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a:solidFill>
                            <a:srgbClr val="000000"/>
                          </a:solidFill>
                          <a:latin typeface="Times New Roman"/>
                        </a:rPr>
                        <a:t>-0.21</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extLst>
                  <a:ext uri="{0D108BD9-81ED-4DB2-BD59-A6C34878D82A}">
                    <a16:rowId xmlns:a16="http://schemas.microsoft.com/office/drawing/2014/main" val="10003"/>
                  </a:ext>
                </a:extLst>
              </a:tr>
              <a:tr h="150673">
                <a:tc>
                  <a:txBody>
                    <a:bodyPr/>
                    <a:lstStyle/>
                    <a:p>
                      <a:pPr algn="ctr" fontAlgn="b"/>
                      <a:r>
                        <a:rPr lang="en-US" sz="1200" b="0" i="0" u="none" strike="noStrike">
                          <a:solidFill>
                            <a:srgbClr val="000000"/>
                          </a:solidFill>
                          <a:latin typeface="Times New Roman"/>
                        </a:rPr>
                        <a:t>gasmile</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latin typeface="Times New Roman"/>
                        </a:rPr>
                        <a:t>0.19</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a:solidFill>
                            <a:srgbClr val="000000"/>
                          </a:solidFill>
                          <a:latin typeface="Times New Roman"/>
                        </a:rPr>
                        <a:t>0.07</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a:solidFill>
                            <a:srgbClr val="000000"/>
                          </a:solidFill>
                          <a:latin typeface="Times New Roman"/>
                        </a:rPr>
                        <a:t>0.33</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a:solidFill>
                            <a:srgbClr val="FF0000"/>
                          </a:solidFill>
                          <a:latin typeface="Times New Roman"/>
                        </a:rPr>
                        <a:t>-0.06</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a:solidFill>
                            <a:srgbClr val="FF0000"/>
                          </a:solidFill>
                          <a:latin typeface="Times New Roman"/>
                        </a:rPr>
                        <a:t>-0.11</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dirty="0">
                          <a:solidFill>
                            <a:srgbClr val="FF0000"/>
                          </a:solidFill>
                          <a:latin typeface="Times New Roman"/>
                        </a:rPr>
                        <a:t>-0.02</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extLst>
                  <a:ext uri="{0D108BD9-81ED-4DB2-BD59-A6C34878D82A}">
                    <a16:rowId xmlns:a16="http://schemas.microsoft.com/office/drawing/2014/main" val="10004"/>
                  </a:ext>
                </a:extLst>
              </a:tr>
              <a:tr h="103405">
                <a:tc>
                  <a:txBody>
                    <a:bodyPr/>
                    <a:lstStyle/>
                    <a:p>
                      <a:pPr algn="ctr" fontAlgn="b"/>
                      <a:r>
                        <a:rPr lang="en-US" sz="1200" b="0" i="0" u="none" strike="noStrike" dirty="0">
                          <a:solidFill>
                            <a:srgbClr val="000000"/>
                          </a:solidFill>
                          <a:latin typeface="Times New Roman"/>
                        </a:rPr>
                        <a:t>value4money</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latin typeface="Times New Roman"/>
                        </a:rPr>
                        <a:t>0.17</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a:solidFill>
                            <a:srgbClr val="000000"/>
                          </a:solidFill>
                          <a:latin typeface="Times New Roman"/>
                        </a:rPr>
                        <a:t>0.04</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a:solidFill>
                            <a:srgbClr val="000000"/>
                          </a:solidFill>
                          <a:latin typeface="Times New Roman"/>
                        </a:rPr>
                        <a:t>0.3</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a:solidFill>
                            <a:srgbClr val="000000"/>
                          </a:solidFill>
                          <a:latin typeface="Times New Roman"/>
                        </a:rPr>
                        <a:t>0.12</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a:solidFill>
                            <a:srgbClr val="000000"/>
                          </a:solidFill>
                          <a:latin typeface="Times New Roman"/>
                        </a:rPr>
                        <a:t>0.08</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dirty="0">
                          <a:solidFill>
                            <a:srgbClr val="000000"/>
                          </a:solidFill>
                          <a:latin typeface="Times New Roman"/>
                        </a:rPr>
                        <a:t>0.15</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extLst>
                  <a:ext uri="{0D108BD9-81ED-4DB2-BD59-A6C34878D82A}">
                    <a16:rowId xmlns:a16="http://schemas.microsoft.com/office/drawing/2014/main" val="10005"/>
                  </a:ext>
                </a:extLst>
              </a:tr>
              <a:tr h="45162">
                <a:tc>
                  <a:txBody>
                    <a:bodyPr/>
                    <a:lstStyle/>
                    <a:p>
                      <a:pPr algn="ctr" fontAlgn="b"/>
                      <a:r>
                        <a:rPr lang="en-US" sz="1200" b="0" i="0" u="none" strike="noStrike">
                          <a:solidFill>
                            <a:srgbClr val="000000"/>
                          </a:solidFill>
                          <a:latin typeface="Times New Roman"/>
                        </a:rPr>
                        <a:t>workmanship</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FF0000"/>
                          </a:solidFill>
                          <a:latin typeface="Times New Roman"/>
                        </a:rPr>
                        <a:t>-0.28</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dirty="0">
                          <a:solidFill>
                            <a:srgbClr val="FF0000"/>
                          </a:solidFill>
                          <a:latin typeface="Times New Roman"/>
                        </a:rPr>
                        <a:t>-0.42</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dirty="0">
                          <a:solidFill>
                            <a:srgbClr val="FF0000"/>
                          </a:solidFill>
                          <a:latin typeface="Times New Roman"/>
                        </a:rPr>
                        <a:t>-0.08</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dirty="0">
                          <a:solidFill>
                            <a:srgbClr val="000000"/>
                          </a:solidFill>
                          <a:latin typeface="Times New Roman"/>
                        </a:rPr>
                        <a:t>0.05</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dirty="0">
                          <a:solidFill>
                            <a:srgbClr val="000000"/>
                          </a:solidFill>
                          <a:latin typeface="Times New Roman"/>
                        </a:rPr>
                        <a:t>0.01</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a:solidFill>
                            <a:srgbClr val="000000"/>
                          </a:solidFill>
                          <a:latin typeface="Times New Roman"/>
                        </a:rPr>
                        <a:t>0.1</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extLst>
                  <a:ext uri="{0D108BD9-81ED-4DB2-BD59-A6C34878D82A}">
                    <a16:rowId xmlns:a16="http://schemas.microsoft.com/office/drawing/2014/main" val="10006"/>
                  </a:ext>
                </a:extLst>
              </a:tr>
              <a:tr h="164403">
                <a:tc>
                  <a:txBody>
                    <a:bodyPr/>
                    <a:lstStyle/>
                    <a:p>
                      <a:pPr algn="ctr" fontAlgn="b"/>
                      <a:r>
                        <a:rPr lang="en-US" sz="1200" b="0" i="0" u="none" strike="noStrike">
                          <a:solidFill>
                            <a:srgbClr val="000000"/>
                          </a:solidFill>
                          <a:latin typeface="Times New Roman"/>
                        </a:rPr>
                        <a:t>ride-handling</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0.1</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-0.03</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0.21</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0.02</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-0.02</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0.06</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22123">
                <a:tc>
                  <a:txBody>
                    <a:bodyPr/>
                    <a:lstStyle/>
                    <a:p>
                      <a:pPr algn="ctr" fontAlgn="b"/>
                      <a:r>
                        <a:rPr lang="en-US" sz="1200" b="0" i="0" u="none" strike="noStrike">
                          <a:solidFill>
                            <a:srgbClr val="000000"/>
                          </a:solidFill>
                          <a:latin typeface="Times New Roman"/>
                        </a:rPr>
                        <a:t>load-unload</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0.17</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-0.01</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0.4</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0.02</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-0.02</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0.08</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50673">
                <a:tc>
                  <a:txBody>
                    <a:bodyPr/>
                    <a:lstStyle/>
                    <a:p>
                      <a:pPr algn="ctr" fontAlgn="b"/>
                      <a:r>
                        <a:rPr lang="en-US" sz="1200" b="0" i="0" u="none" strike="noStrike">
                          <a:solidFill>
                            <a:srgbClr val="000000"/>
                          </a:solidFill>
                          <a:latin typeface="Times New Roman"/>
                        </a:rPr>
                        <a:t>luxurious</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latin typeface="Times New Roman"/>
                        </a:rPr>
                        <a:t>0.19</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a:solidFill>
                            <a:srgbClr val="000000"/>
                          </a:solidFill>
                          <a:latin typeface="Times New Roman"/>
                        </a:rPr>
                        <a:t>0.05</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a:solidFill>
                            <a:srgbClr val="000000"/>
                          </a:solidFill>
                          <a:latin typeface="Times New Roman"/>
                        </a:rPr>
                        <a:t>0.33</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0" i="0" u="none" strike="noStrike">
                          <a:solidFill>
                            <a:srgbClr val="000000"/>
                          </a:solidFill>
                          <a:latin typeface="Times New Roman"/>
                        </a:rPr>
                        <a:t>-0.01</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-0.05</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0.03</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50673">
                <a:tc>
                  <a:txBody>
                    <a:bodyPr/>
                    <a:lstStyle/>
                    <a:p>
                      <a:pPr algn="ctr" fontAlgn="b"/>
                      <a:r>
                        <a:rPr lang="en-US" sz="1200" b="0" i="0" u="none" strike="noStrike">
                          <a:solidFill>
                            <a:srgbClr val="000000"/>
                          </a:solidFill>
                          <a:latin typeface="Times New Roman"/>
                        </a:rPr>
                        <a:t>safety</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0.03</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-0.12</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0.19</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FF0000"/>
                          </a:solidFill>
                          <a:latin typeface="Times New Roman"/>
                        </a:rPr>
                        <a:t>-0.07</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dirty="0">
                          <a:solidFill>
                            <a:srgbClr val="FF0000"/>
                          </a:solidFill>
                          <a:latin typeface="Times New Roman"/>
                        </a:rPr>
                        <a:t>-0.12</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dirty="0">
                          <a:solidFill>
                            <a:srgbClr val="FF0000"/>
                          </a:solidFill>
                          <a:latin typeface="Times New Roman"/>
                        </a:rPr>
                        <a:t>-0.02</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extLst>
                  <a:ext uri="{0D108BD9-81ED-4DB2-BD59-A6C34878D82A}">
                    <a16:rowId xmlns:a16="http://schemas.microsoft.com/office/drawing/2014/main" val="10010"/>
                  </a:ext>
                </a:extLst>
              </a:tr>
              <a:tr h="106604">
                <a:tc>
                  <a:txBody>
                    <a:bodyPr/>
                    <a:lstStyle/>
                    <a:p>
                      <a:pPr algn="ctr" fontAlgn="b"/>
                      <a:r>
                        <a:rPr lang="en-US" sz="1200" b="0" i="0" u="none" strike="noStrike">
                          <a:solidFill>
                            <a:srgbClr val="000000"/>
                          </a:solidFill>
                          <a:latin typeface="Times New Roman"/>
                        </a:rPr>
                        <a:t>ride-offroad</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-0.07</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-0.21</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0.12</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-0.03</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-0.08</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Times New Roman"/>
                        </a:rPr>
                        <a:t>0.02</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50673">
                <a:tc>
                  <a:txBody>
                    <a:bodyPr/>
                    <a:lstStyle/>
                    <a:p>
                      <a:pPr algn="ctr" fontAlgn="b"/>
                      <a:r>
                        <a:rPr lang="en-US" sz="1200" b="0" i="0" u="none" strike="noStrike">
                          <a:solidFill>
                            <a:srgbClr val="000000"/>
                          </a:solidFill>
                          <a:latin typeface="Times New Roman"/>
                        </a:rPr>
                        <a:t>rugged</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0.06</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-0.07</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0.21</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0.02</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-0.02</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0.07</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50673">
                <a:tc>
                  <a:txBody>
                    <a:bodyPr/>
                    <a:lstStyle/>
                    <a:p>
                      <a:pPr algn="ctr" fontAlgn="b"/>
                      <a:r>
                        <a:rPr lang="en-US" sz="1200" b="0" i="0" u="none" strike="noStrike">
                          <a:solidFill>
                            <a:srgbClr val="000000"/>
                          </a:solidFill>
                          <a:latin typeface="Times New Roman"/>
                        </a:rPr>
                        <a:t>towing</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latin typeface="Times New Roman"/>
                        </a:rPr>
                        <a:t>0.16</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a:solidFill>
                            <a:srgbClr val="000000"/>
                          </a:solidFill>
                          <a:latin typeface="Times New Roman"/>
                        </a:rPr>
                        <a:t>0.03</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a:solidFill>
                            <a:srgbClr val="000000"/>
                          </a:solidFill>
                          <a:latin typeface="Times New Roman"/>
                        </a:rPr>
                        <a:t>0.3</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0" i="0" u="none" strike="noStrike">
                          <a:solidFill>
                            <a:srgbClr val="000000"/>
                          </a:solidFill>
                          <a:latin typeface="Times New Roman"/>
                        </a:rPr>
                        <a:t>0.02</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-0.02</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0.06</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50673">
                <a:tc>
                  <a:txBody>
                    <a:bodyPr/>
                    <a:lstStyle/>
                    <a:p>
                      <a:pPr algn="ctr" fontAlgn="b"/>
                      <a:r>
                        <a:rPr lang="en-US" sz="1200" b="0" i="0" u="none" strike="noStrike">
                          <a:solidFill>
                            <a:srgbClr val="000000"/>
                          </a:solidFill>
                          <a:latin typeface="Times New Roman"/>
                        </a:rPr>
                        <a:t>price</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latin typeface="Times New Roman"/>
                        </a:rPr>
                        <a:t>0.25</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a:solidFill>
                            <a:srgbClr val="000000"/>
                          </a:solidFill>
                          <a:latin typeface="Times New Roman"/>
                        </a:rPr>
                        <a:t>0.11</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a:solidFill>
                            <a:srgbClr val="000000"/>
                          </a:solidFill>
                          <a:latin typeface="Times New Roman"/>
                        </a:rPr>
                        <a:t>0.39</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0" i="0" u="none" strike="noStrike">
                          <a:solidFill>
                            <a:srgbClr val="000000"/>
                          </a:solidFill>
                          <a:latin typeface="Times New Roman"/>
                        </a:rPr>
                        <a:t>0.01</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-0.02</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0.05</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50673">
                <a:tc>
                  <a:txBody>
                    <a:bodyPr/>
                    <a:lstStyle/>
                    <a:p>
                      <a:pPr algn="ctr" fontAlgn="b"/>
                      <a:r>
                        <a:rPr lang="en-US" sz="1200" b="0" i="0" u="none" strike="noStrike">
                          <a:solidFill>
                            <a:srgbClr val="000000"/>
                          </a:solidFill>
                          <a:latin typeface="Times New Roman"/>
                        </a:rPr>
                        <a:t>sporty</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0.14</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-0.02</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0.29</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-0.03</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-0.07</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56939">
                <a:tc>
                  <a:txBody>
                    <a:bodyPr/>
                    <a:lstStyle/>
                    <a:p>
                      <a:pPr algn="ctr" fontAlgn="b"/>
                      <a:r>
                        <a:rPr lang="en-US" sz="1200" b="0" i="0" u="none" strike="noStrike">
                          <a:solidFill>
                            <a:srgbClr val="000000"/>
                          </a:solidFill>
                          <a:latin typeface="Times New Roman"/>
                        </a:rPr>
                        <a:t>good-looking</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latin typeface="Times New Roman"/>
                        </a:rPr>
                        <a:t>0.24</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a:solidFill>
                            <a:srgbClr val="000000"/>
                          </a:solidFill>
                          <a:latin typeface="Times New Roman"/>
                        </a:rPr>
                        <a:t>0.1</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a:solidFill>
                            <a:srgbClr val="000000"/>
                          </a:solidFill>
                          <a:latin typeface="Times New Roman"/>
                        </a:rPr>
                        <a:t>0.39</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a:solidFill>
                            <a:srgbClr val="000000"/>
                          </a:solidFill>
                          <a:latin typeface="Times New Roman"/>
                        </a:rPr>
                        <a:t>0.17</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a:solidFill>
                            <a:srgbClr val="000000"/>
                          </a:solidFill>
                          <a:latin typeface="Times New Roman"/>
                        </a:rPr>
                        <a:t>0.13</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a:solidFill>
                            <a:srgbClr val="000000"/>
                          </a:solidFill>
                          <a:latin typeface="Times New Roman"/>
                        </a:rPr>
                        <a:t>0.21</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extLst>
                  <a:ext uri="{0D108BD9-81ED-4DB2-BD59-A6C34878D82A}">
                    <a16:rowId xmlns:a16="http://schemas.microsoft.com/office/drawing/2014/main" val="10016"/>
                  </a:ext>
                </a:extLst>
              </a:tr>
              <a:tr h="75566">
                <a:tc>
                  <a:txBody>
                    <a:bodyPr/>
                    <a:lstStyle/>
                    <a:p>
                      <a:pPr algn="ctr" fontAlgn="b"/>
                      <a:r>
                        <a:rPr lang="en-US" sz="1200" b="0" i="0" u="none" strike="noStrike">
                          <a:solidFill>
                            <a:srgbClr val="000000"/>
                          </a:solidFill>
                          <a:latin typeface="Times New Roman"/>
                        </a:rPr>
                        <a:t>family-use</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0.07</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-0.06</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0.18</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latin typeface="Times New Roman"/>
                        </a:rPr>
                        <a:t>0.07</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a:solidFill>
                            <a:srgbClr val="000000"/>
                          </a:solidFill>
                          <a:latin typeface="Times New Roman"/>
                        </a:rPr>
                        <a:t>0.03</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a:solidFill>
                            <a:srgbClr val="000000"/>
                          </a:solidFill>
                          <a:latin typeface="Times New Roman"/>
                        </a:rPr>
                        <a:t>0.11</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extLst>
                  <a:ext uri="{0D108BD9-81ED-4DB2-BD59-A6C34878D82A}">
                    <a16:rowId xmlns:a16="http://schemas.microsoft.com/office/drawing/2014/main" val="10017"/>
                  </a:ext>
                </a:extLst>
              </a:tr>
              <a:tr h="150673">
                <a:tc>
                  <a:txBody>
                    <a:bodyPr/>
                    <a:lstStyle/>
                    <a:p>
                      <a:pPr algn="ctr" fontAlgn="b"/>
                      <a:r>
                        <a:rPr lang="en-US" sz="1200" b="0" i="0" u="none" strike="noStrike">
                          <a:solidFill>
                            <a:srgbClr val="000000"/>
                          </a:solidFill>
                          <a:latin typeface="Times New Roman"/>
                        </a:rPr>
                        <a:t>fun2drive</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FF0000"/>
                          </a:solidFill>
                          <a:latin typeface="Times New Roman"/>
                        </a:rPr>
                        <a:t>-0.16</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dirty="0">
                          <a:solidFill>
                            <a:srgbClr val="FF0000"/>
                          </a:solidFill>
                          <a:latin typeface="Times New Roman"/>
                        </a:rPr>
                        <a:t>-0.34</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dirty="0">
                          <a:solidFill>
                            <a:srgbClr val="FF0000"/>
                          </a:solidFill>
                          <a:latin typeface="Times New Roman"/>
                        </a:rPr>
                        <a:t>-0.01</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0" i="0" u="none" strike="noStrike">
                          <a:solidFill>
                            <a:srgbClr val="000000"/>
                          </a:solidFill>
                          <a:latin typeface="Times New Roman"/>
                        </a:rPr>
                        <a:t>0.02</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-0.02</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0.06</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41420">
                <a:tc>
                  <a:txBody>
                    <a:bodyPr/>
                    <a:lstStyle/>
                    <a:p>
                      <a:pPr algn="ctr" fontAlgn="b"/>
                      <a:r>
                        <a:rPr lang="en-US" sz="1200" b="0" i="0" u="none" strike="noStrike">
                          <a:solidFill>
                            <a:srgbClr val="000000"/>
                          </a:solidFill>
                          <a:latin typeface="Times New Roman"/>
                        </a:rPr>
                        <a:t>passenger room</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-0.01</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Times New Roman"/>
                        </a:rPr>
                        <a:t>-0.15</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Times New Roman"/>
                        </a:rPr>
                        <a:t>0.16</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-0.01</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-0.06</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0.05</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50673">
                <a:tc>
                  <a:txBody>
                    <a:bodyPr/>
                    <a:lstStyle/>
                    <a:p>
                      <a:pPr algn="ctr" fontAlgn="b"/>
                      <a:r>
                        <a:rPr lang="en-US" sz="1200" b="0" i="0" u="none" strike="noStrike">
                          <a:solidFill>
                            <a:srgbClr val="000000"/>
                          </a:solidFill>
                          <a:latin typeface="Times New Roman"/>
                        </a:rPr>
                        <a:t>enter-exit</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-0.22</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-0.44</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0.03</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FF0000"/>
                          </a:solidFill>
                          <a:latin typeface="Times New Roman"/>
                        </a:rPr>
                        <a:t>-0.09</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dirty="0">
                          <a:solidFill>
                            <a:srgbClr val="FF0000"/>
                          </a:solidFill>
                          <a:latin typeface="Times New Roman"/>
                        </a:rPr>
                        <a:t>-0.15</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dirty="0">
                          <a:solidFill>
                            <a:srgbClr val="FF0000"/>
                          </a:solidFill>
                          <a:latin typeface="Times New Roman"/>
                        </a:rPr>
                        <a:t>-0.04</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extLst>
                  <a:ext uri="{0D108BD9-81ED-4DB2-BD59-A6C34878D82A}">
                    <a16:rowId xmlns:a16="http://schemas.microsoft.com/office/drawing/2014/main" val="10020"/>
                  </a:ext>
                </a:extLst>
              </a:tr>
              <a:tr h="131074">
                <a:tc>
                  <a:txBody>
                    <a:bodyPr/>
                    <a:lstStyle/>
                    <a:p>
                      <a:pPr algn="ctr" fontAlgn="b"/>
                      <a:r>
                        <a:rPr lang="en-US" sz="1200" b="0" i="0" u="none" strike="noStrike">
                          <a:solidFill>
                            <a:srgbClr val="000000"/>
                          </a:solidFill>
                          <a:latin typeface="Times New Roman"/>
                        </a:rPr>
                        <a:t>dependable</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0.27</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-0.07</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0.56</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0.01</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-0.04</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0.06</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163432">
                <a:tc>
                  <a:txBody>
                    <a:bodyPr/>
                    <a:lstStyle/>
                    <a:p>
                      <a:pPr algn="ctr" fontAlgn="b"/>
                      <a:r>
                        <a:rPr lang="en-US" sz="1200" b="0" i="0" u="none" strike="noStrike">
                          <a:solidFill>
                            <a:srgbClr val="000000"/>
                          </a:solidFill>
                          <a:latin typeface="Times New Roman"/>
                        </a:rPr>
                        <a:t>acceleration</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latin typeface="Times New Roman"/>
                        </a:rPr>
                        <a:t>0.21</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a:solidFill>
                            <a:srgbClr val="000000"/>
                          </a:solidFill>
                          <a:latin typeface="Times New Roman"/>
                        </a:rPr>
                        <a:t>0.02</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a:solidFill>
                            <a:srgbClr val="000000"/>
                          </a:solidFill>
                          <a:latin typeface="Times New Roman"/>
                        </a:rPr>
                        <a:t>0.36</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a:solidFill>
                            <a:srgbClr val="000000"/>
                          </a:solidFill>
                          <a:latin typeface="Times New Roman"/>
                        </a:rPr>
                        <a:t>0.06</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a:solidFill>
                            <a:srgbClr val="000000"/>
                          </a:solidFill>
                          <a:latin typeface="Times New Roman"/>
                        </a:rPr>
                        <a:t>0.01</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a:solidFill>
                            <a:srgbClr val="000000"/>
                          </a:solidFill>
                          <a:latin typeface="Times New Roman"/>
                        </a:rPr>
                        <a:t>0.1</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extLst>
                  <a:ext uri="{0D108BD9-81ED-4DB2-BD59-A6C34878D82A}">
                    <a16:rowId xmlns:a16="http://schemas.microsoft.com/office/drawing/2014/main" val="10022"/>
                  </a:ext>
                </a:extLst>
              </a:tr>
              <a:tr h="114869">
                <a:tc>
                  <a:txBody>
                    <a:bodyPr/>
                    <a:lstStyle/>
                    <a:p>
                      <a:pPr algn="ctr" fontAlgn="b"/>
                      <a:r>
                        <a:rPr lang="en-US" sz="1200" b="0" i="0" u="none" strike="noStrike">
                          <a:solidFill>
                            <a:srgbClr val="000000"/>
                          </a:solidFill>
                          <a:latin typeface="Times New Roman"/>
                        </a:rPr>
                        <a:t>cargo space</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0.11</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0.23</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0.03</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-0.01</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0.08</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124097">
                <a:tc>
                  <a:txBody>
                    <a:bodyPr/>
                    <a:lstStyle/>
                    <a:p>
                      <a:pPr algn="ctr" fontAlgn="b"/>
                      <a:r>
                        <a:rPr lang="en-US" sz="1200" b="0" i="0" u="none" strike="noStrike">
                          <a:solidFill>
                            <a:srgbClr val="000000"/>
                          </a:solidFill>
                          <a:latin typeface="Times New Roman"/>
                        </a:rPr>
                        <a:t>prestigious</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FF0000"/>
                          </a:solidFill>
                          <a:latin typeface="Times New Roman"/>
                        </a:rPr>
                        <a:t>-0.26</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dirty="0">
                          <a:solidFill>
                            <a:srgbClr val="FF0000"/>
                          </a:solidFill>
                          <a:latin typeface="Times New Roman"/>
                        </a:rPr>
                        <a:t>-0.52</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dirty="0">
                          <a:solidFill>
                            <a:srgbClr val="FF0000"/>
                          </a:solidFill>
                          <a:latin typeface="Times New Roman"/>
                        </a:rPr>
                        <a:t>-0.06</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0" i="0" u="none" strike="noStrike">
                          <a:solidFill>
                            <a:srgbClr val="000000"/>
                          </a:solidFill>
                          <a:latin typeface="Times New Roman"/>
                        </a:rPr>
                        <a:t>0</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-0.04</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0.05</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r h="150673">
                <a:tc>
                  <a:txBody>
                    <a:bodyPr/>
                    <a:lstStyle/>
                    <a:p>
                      <a:pPr algn="ctr" fontAlgn="b"/>
                      <a:r>
                        <a:rPr lang="en-US" sz="1200" b="0" i="0" u="none" strike="noStrike">
                          <a:solidFill>
                            <a:srgbClr val="000000"/>
                          </a:solidFill>
                          <a:latin typeface="Times New Roman"/>
                        </a:rPr>
                        <a:t>tech-adv</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0.03</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-0.14</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0.26</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0.03</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-0.02</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0.08</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5"/>
                  </a:ext>
                </a:extLst>
              </a:tr>
              <a:tr h="150673">
                <a:tc>
                  <a:txBody>
                    <a:bodyPr/>
                    <a:lstStyle/>
                    <a:p>
                      <a:pPr algn="ctr" fontAlgn="b"/>
                      <a:r>
                        <a:rPr lang="en-US" sz="1200" b="0" i="0" u="none" strike="noStrike">
                          <a:solidFill>
                            <a:srgbClr val="000000"/>
                          </a:solidFill>
                          <a:latin typeface="Times New Roman"/>
                        </a:rPr>
                        <a:t>trade-in</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FF0000"/>
                          </a:solidFill>
                          <a:latin typeface="Times New Roman"/>
                        </a:rPr>
                        <a:t>-0.13</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dirty="0">
                          <a:solidFill>
                            <a:srgbClr val="FF0000"/>
                          </a:solidFill>
                          <a:latin typeface="Times New Roman"/>
                        </a:rPr>
                        <a:t>-0.27</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dirty="0">
                          <a:solidFill>
                            <a:srgbClr val="FF0000"/>
                          </a:solidFill>
                          <a:latin typeface="Times New Roman"/>
                        </a:rPr>
                        <a:t>-0.01</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0" i="0" u="none" strike="noStrike">
                          <a:solidFill>
                            <a:srgbClr val="000000"/>
                          </a:solidFill>
                          <a:latin typeface="Times New Roman"/>
                        </a:rPr>
                        <a:t>-0.01</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-0.05</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0.04</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6"/>
                  </a:ext>
                </a:extLst>
              </a:tr>
              <a:tr h="150673">
                <a:tc>
                  <a:txBody>
                    <a:bodyPr/>
                    <a:lstStyle/>
                    <a:p>
                      <a:pPr algn="ctr" fontAlgn="b"/>
                      <a:r>
                        <a:rPr lang="en-US" sz="1200" b="1" i="0" u="none" strike="noStrike" dirty="0">
                          <a:solidFill>
                            <a:srgbClr val="000000"/>
                          </a:solidFill>
                          <a:latin typeface="Times New Roman"/>
                        </a:rPr>
                        <a:t>Mixture</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fontAlgn="b"/>
                      <a:r>
                        <a:rPr lang="en-US" sz="1200" b="1" i="0" u="none" strike="noStrike" dirty="0">
                          <a:solidFill>
                            <a:srgbClr val="000000"/>
                          </a:solidFill>
                          <a:latin typeface="Times New Roman"/>
                        </a:rPr>
                        <a:t>19%</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b"/>
                      <a:r>
                        <a:rPr lang="en-US" sz="1200" b="1" i="0" u="none" strike="noStrike" dirty="0">
                          <a:solidFill>
                            <a:srgbClr val="000000"/>
                          </a:solidFill>
                          <a:latin typeface="Times New Roman"/>
                        </a:rPr>
                        <a:t>81%</a:t>
                      </a:r>
                    </a:p>
                  </a:txBody>
                  <a:tcPr marL="5173" marR="5173" marT="51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27"/>
                  </a:ext>
                </a:extLst>
              </a:tr>
            </a:tbl>
          </a:graphicData>
        </a:graphic>
      </p:graphicFrame>
      <p:sp>
        <p:nvSpPr>
          <p:cNvPr id="7" name="Rectangle 7"/>
          <p:cNvSpPr/>
          <p:nvPr/>
        </p:nvSpPr>
        <p:spPr>
          <a:xfrm>
            <a:off x="304800" y="6553200"/>
            <a:ext cx="2017336"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INTRODUCTION</a:t>
            </a:r>
          </a:p>
        </p:txBody>
      </p:sp>
      <p:sp>
        <p:nvSpPr>
          <p:cNvPr id="8" name="Rectangle 11"/>
          <p:cNvSpPr/>
          <p:nvPr/>
        </p:nvSpPr>
        <p:spPr>
          <a:xfrm>
            <a:off x="22860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MODEL DESCRIPTION</a:t>
            </a:r>
          </a:p>
        </p:txBody>
      </p:sp>
      <p:sp>
        <p:nvSpPr>
          <p:cNvPr id="10" name="Rectangle 12"/>
          <p:cNvSpPr/>
          <p:nvPr/>
        </p:nvSpPr>
        <p:spPr>
          <a:xfrm>
            <a:off x="4267200" y="6553200"/>
            <a:ext cx="1986941" cy="31432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APPLICATION RESULT</a:t>
            </a:r>
          </a:p>
        </p:txBody>
      </p:sp>
      <p:sp>
        <p:nvSpPr>
          <p:cNvPr id="12" name="Rectangle 13"/>
          <p:cNvSpPr/>
          <p:nvPr/>
        </p:nvSpPr>
        <p:spPr>
          <a:xfrm>
            <a:off x="62484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DISCUSSION</a:t>
            </a:r>
          </a:p>
        </p:txBody>
      </p:sp>
    </p:spTree>
    <p:extLst>
      <p:ext uri="{BB962C8B-B14F-4D97-AF65-F5344CB8AC3E}">
        <p14:creationId xmlns:p14="http://schemas.microsoft.com/office/powerpoint/2010/main" val="13426729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599" y="285728"/>
            <a:ext cx="8839201" cy="1238272"/>
          </a:xfrm>
        </p:spPr>
        <p:txBody>
          <a:bodyPr>
            <a:noAutofit/>
          </a:bodyPr>
          <a:lstStyle/>
          <a:p>
            <a:r>
              <a:rPr lang="en-US" sz="3600" b="1" dirty="0">
                <a:effectLst/>
              </a:rPr>
              <a:t>The Proposed Models: Model Selection</a:t>
            </a:r>
          </a:p>
        </p:txBody>
      </p:sp>
      <p:sp>
        <p:nvSpPr>
          <p:cNvPr id="2" name="Content Placeholder 1"/>
          <p:cNvSpPr>
            <a:spLocks noGrp="1"/>
          </p:cNvSpPr>
          <p:nvPr>
            <p:ph idx="1"/>
          </p:nvPr>
        </p:nvSpPr>
        <p:spPr>
          <a:xfrm>
            <a:off x="838200" y="4724400"/>
            <a:ext cx="7543800" cy="533400"/>
          </a:xfrm>
        </p:spPr>
        <p:txBody>
          <a:bodyPr>
            <a:normAutofit/>
          </a:bodyPr>
          <a:lstStyle/>
          <a:p>
            <a:r>
              <a:rPr lang="en-US" dirty="0">
                <a:solidFill>
                  <a:schemeClr val="tx1"/>
                </a:solidFill>
              </a:rPr>
              <a:t>K=2 has been selected (Note: Select Lower values in DIC and BIC).</a:t>
            </a:r>
          </a:p>
        </p:txBody>
      </p:sp>
      <p:sp>
        <p:nvSpPr>
          <p:cNvPr id="3" name="Slide Number Placeholder 2"/>
          <p:cNvSpPr>
            <a:spLocks noGrp="1"/>
          </p:cNvSpPr>
          <p:nvPr>
            <p:ph type="sldNum" sz="quarter" idx="12"/>
          </p:nvPr>
        </p:nvSpPr>
        <p:spPr/>
        <p:txBody>
          <a:bodyPr/>
          <a:lstStyle/>
          <a:p>
            <a:fld id="{2EE8A9E9-CABF-40EA-AD60-F59542DE86E2}" type="slidenum">
              <a:rPr lang="en-US" smtClean="0"/>
              <a:pPr/>
              <a:t>53</a:t>
            </a:fld>
            <a:endParaRPr lang="en-US"/>
          </a:p>
        </p:txBody>
      </p:sp>
      <p:sp>
        <p:nvSpPr>
          <p:cNvPr id="10" name="Rectangle 7"/>
          <p:cNvSpPr/>
          <p:nvPr/>
        </p:nvSpPr>
        <p:spPr>
          <a:xfrm>
            <a:off x="304800" y="6553200"/>
            <a:ext cx="2017336"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INTRODUCTION</a:t>
            </a:r>
          </a:p>
        </p:txBody>
      </p:sp>
      <p:sp>
        <p:nvSpPr>
          <p:cNvPr id="11" name="Rectangle 11"/>
          <p:cNvSpPr/>
          <p:nvPr/>
        </p:nvSpPr>
        <p:spPr>
          <a:xfrm>
            <a:off x="22860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MODEL DESCRIPTION</a:t>
            </a:r>
          </a:p>
        </p:txBody>
      </p:sp>
      <p:sp>
        <p:nvSpPr>
          <p:cNvPr id="12" name="Rectangle 12"/>
          <p:cNvSpPr/>
          <p:nvPr/>
        </p:nvSpPr>
        <p:spPr>
          <a:xfrm>
            <a:off x="4267200" y="6553200"/>
            <a:ext cx="1986941" cy="31432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APPLICATION RESULT</a:t>
            </a:r>
          </a:p>
        </p:txBody>
      </p:sp>
      <p:sp>
        <p:nvSpPr>
          <p:cNvPr id="13" name="Rectangle 13"/>
          <p:cNvSpPr/>
          <p:nvPr/>
        </p:nvSpPr>
        <p:spPr>
          <a:xfrm>
            <a:off x="62484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DISCUSSION</a:t>
            </a:r>
          </a:p>
        </p:txBody>
      </p:sp>
      <p:graphicFrame>
        <p:nvGraphicFramePr>
          <p:cNvPr id="16" name="표 15"/>
          <p:cNvGraphicFramePr>
            <a:graphicFrameLocks noGrp="1"/>
          </p:cNvGraphicFramePr>
          <p:nvPr/>
        </p:nvGraphicFramePr>
        <p:xfrm>
          <a:off x="685800" y="2438400"/>
          <a:ext cx="7391401" cy="1600200"/>
        </p:xfrm>
        <a:graphic>
          <a:graphicData uri="http://schemas.openxmlformats.org/drawingml/2006/table">
            <a:tbl>
              <a:tblPr/>
              <a:tblGrid>
                <a:gridCol w="1435596">
                  <a:extLst>
                    <a:ext uri="{9D8B030D-6E8A-4147-A177-3AD203B41FA5}">
                      <a16:colId xmlns:a16="http://schemas.microsoft.com/office/drawing/2014/main" val="20000"/>
                    </a:ext>
                  </a:extLst>
                </a:gridCol>
                <a:gridCol w="1191161">
                  <a:extLst>
                    <a:ext uri="{9D8B030D-6E8A-4147-A177-3AD203B41FA5}">
                      <a16:colId xmlns:a16="http://schemas.microsoft.com/office/drawing/2014/main" val="20001"/>
                    </a:ext>
                  </a:extLst>
                </a:gridCol>
                <a:gridCol w="1191161">
                  <a:extLst>
                    <a:ext uri="{9D8B030D-6E8A-4147-A177-3AD203B41FA5}">
                      <a16:colId xmlns:a16="http://schemas.microsoft.com/office/drawing/2014/main" val="20002"/>
                    </a:ext>
                  </a:extLst>
                </a:gridCol>
                <a:gridCol w="1191161">
                  <a:extLst>
                    <a:ext uri="{9D8B030D-6E8A-4147-A177-3AD203B41FA5}">
                      <a16:colId xmlns:a16="http://schemas.microsoft.com/office/drawing/2014/main" val="20003"/>
                    </a:ext>
                  </a:extLst>
                </a:gridCol>
                <a:gridCol w="1191161">
                  <a:extLst>
                    <a:ext uri="{9D8B030D-6E8A-4147-A177-3AD203B41FA5}">
                      <a16:colId xmlns:a16="http://schemas.microsoft.com/office/drawing/2014/main" val="20004"/>
                    </a:ext>
                  </a:extLst>
                </a:gridCol>
                <a:gridCol w="1191161">
                  <a:extLst>
                    <a:ext uri="{9D8B030D-6E8A-4147-A177-3AD203B41FA5}">
                      <a16:colId xmlns:a16="http://schemas.microsoft.com/office/drawing/2014/main" val="20005"/>
                    </a:ext>
                  </a:extLst>
                </a:gridCol>
              </a:tblGrid>
              <a:tr h="533400">
                <a:tc>
                  <a:txBody>
                    <a:bodyPr/>
                    <a:lstStyle/>
                    <a:p>
                      <a:pPr>
                        <a:lnSpc>
                          <a:spcPct val="115000"/>
                        </a:lnSpc>
                      </a:pPr>
                      <a:endParaRPr lang="en-US" sz="2000">
                        <a:latin typeface="Calibri"/>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a:solidFill>
                            <a:srgbClr val="000000"/>
                          </a:solidFill>
                          <a:latin typeface="Times New Roman"/>
                          <a:ea typeface="Times New Roman"/>
                          <a:cs typeface="Times New Roman"/>
                        </a:rPr>
                        <a:t>K=1</a:t>
                      </a:r>
                      <a:endParaRPr lang="en-US" sz="20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a:solidFill>
                            <a:srgbClr val="000000"/>
                          </a:solidFill>
                          <a:latin typeface="Times New Roman"/>
                          <a:ea typeface="Times New Roman"/>
                          <a:cs typeface="Times New Roman"/>
                        </a:rPr>
                        <a:t>K=2</a:t>
                      </a:r>
                      <a:endParaRPr lang="en-US" sz="20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2000" b="1">
                          <a:solidFill>
                            <a:srgbClr val="000000"/>
                          </a:solidFill>
                          <a:latin typeface="Times New Roman"/>
                          <a:ea typeface="Times New Roman"/>
                          <a:cs typeface="Times New Roman"/>
                        </a:rPr>
                        <a:t>K=3</a:t>
                      </a:r>
                      <a:endParaRPr lang="en-US" sz="20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2000" b="1">
                          <a:solidFill>
                            <a:srgbClr val="000000"/>
                          </a:solidFill>
                          <a:latin typeface="Times New Roman"/>
                          <a:ea typeface="Times New Roman"/>
                          <a:cs typeface="Times New Roman"/>
                        </a:rPr>
                        <a:t>K=4</a:t>
                      </a:r>
                      <a:endParaRPr lang="en-US" sz="20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a:solidFill>
                            <a:srgbClr val="000000"/>
                          </a:solidFill>
                          <a:latin typeface="Times New Roman"/>
                          <a:ea typeface="Times New Roman"/>
                          <a:cs typeface="Times New Roman"/>
                        </a:rPr>
                        <a:t>K=5</a:t>
                      </a:r>
                      <a:endParaRPr lang="en-US" sz="20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33400">
                <a:tc>
                  <a:txBody>
                    <a:bodyPr/>
                    <a:lstStyle/>
                    <a:p>
                      <a:pPr marL="0" marR="0" algn="ctr">
                        <a:lnSpc>
                          <a:spcPct val="115000"/>
                        </a:lnSpc>
                        <a:spcBef>
                          <a:spcPts val="0"/>
                        </a:spcBef>
                        <a:spcAft>
                          <a:spcPts val="0"/>
                        </a:spcAft>
                      </a:pPr>
                      <a:r>
                        <a:rPr lang="en-US" sz="2000" b="1">
                          <a:solidFill>
                            <a:srgbClr val="000000"/>
                          </a:solidFill>
                          <a:latin typeface="Times New Roman"/>
                          <a:ea typeface="Times New Roman"/>
                          <a:cs typeface="Times New Roman"/>
                        </a:rPr>
                        <a:t>DIC</a:t>
                      </a:r>
                      <a:endParaRPr lang="en-US" sz="20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a:solidFill>
                            <a:srgbClr val="000000"/>
                          </a:solidFill>
                          <a:latin typeface="Times New Roman"/>
                          <a:ea typeface="Times New Roman"/>
                          <a:cs typeface="Times New Roman"/>
                        </a:rPr>
                        <a:t>2480.1</a:t>
                      </a:r>
                      <a:endParaRPr lang="en-US" sz="20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a:solidFill>
                            <a:srgbClr val="000000"/>
                          </a:solidFill>
                          <a:latin typeface="Times New Roman"/>
                          <a:ea typeface="Times New Roman"/>
                          <a:cs typeface="Times New Roman"/>
                        </a:rPr>
                        <a:t>2291.7</a:t>
                      </a:r>
                      <a:endParaRPr lang="en-US" sz="20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tc>
                  <a:txBody>
                    <a:bodyPr/>
                    <a:lstStyle/>
                    <a:p>
                      <a:pPr marL="0" marR="0" algn="ctr">
                        <a:lnSpc>
                          <a:spcPct val="115000"/>
                        </a:lnSpc>
                        <a:spcBef>
                          <a:spcPts val="0"/>
                        </a:spcBef>
                        <a:spcAft>
                          <a:spcPts val="0"/>
                        </a:spcAft>
                      </a:pPr>
                      <a:r>
                        <a:rPr lang="en-US" sz="2000">
                          <a:solidFill>
                            <a:srgbClr val="000000"/>
                          </a:solidFill>
                          <a:latin typeface="Times New Roman"/>
                          <a:ea typeface="Times New Roman"/>
                          <a:cs typeface="Times New Roman"/>
                        </a:rPr>
                        <a:t>2299.8</a:t>
                      </a:r>
                      <a:endParaRPr lang="en-US" sz="20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a:solidFill>
                            <a:srgbClr val="000000"/>
                          </a:solidFill>
                          <a:latin typeface="Times New Roman"/>
                          <a:ea typeface="Times New Roman"/>
                          <a:cs typeface="Times New Roman"/>
                        </a:rPr>
                        <a:t>2339.2</a:t>
                      </a:r>
                      <a:endParaRPr lang="en-US" sz="20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a:solidFill>
                            <a:srgbClr val="000000"/>
                          </a:solidFill>
                          <a:latin typeface="Times New Roman"/>
                          <a:ea typeface="Times New Roman"/>
                          <a:cs typeface="Times New Roman"/>
                        </a:rPr>
                        <a:t>2408.5</a:t>
                      </a:r>
                      <a:endParaRPr lang="en-US" sz="20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33400">
                <a:tc>
                  <a:txBody>
                    <a:bodyPr/>
                    <a:lstStyle/>
                    <a:p>
                      <a:pPr marL="0" marR="0" algn="ctr">
                        <a:lnSpc>
                          <a:spcPct val="115000"/>
                        </a:lnSpc>
                        <a:spcBef>
                          <a:spcPts val="0"/>
                        </a:spcBef>
                        <a:spcAft>
                          <a:spcPts val="0"/>
                        </a:spcAft>
                      </a:pPr>
                      <a:r>
                        <a:rPr lang="en-US" sz="2000" b="1">
                          <a:solidFill>
                            <a:srgbClr val="000000"/>
                          </a:solidFill>
                          <a:latin typeface="Times New Roman"/>
                          <a:ea typeface="Times New Roman"/>
                          <a:cs typeface="Times New Roman"/>
                        </a:rPr>
                        <a:t>BIC</a:t>
                      </a:r>
                      <a:endParaRPr lang="en-US" sz="20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a:solidFill>
                            <a:srgbClr val="000000"/>
                          </a:solidFill>
                          <a:latin typeface="Times New Roman"/>
                          <a:ea typeface="Times New Roman"/>
                          <a:cs typeface="Times New Roman"/>
                        </a:rPr>
                        <a:t>2522.8</a:t>
                      </a:r>
                      <a:endParaRPr lang="en-US" sz="20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a:solidFill>
                            <a:srgbClr val="000000"/>
                          </a:solidFill>
                          <a:latin typeface="Times New Roman"/>
                          <a:ea typeface="Times New Roman"/>
                          <a:cs typeface="Times New Roman"/>
                        </a:rPr>
                        <a:t>2429.7</a:t>
                      </a:r>
                      <a:endParaRPr lang="en-US" sz="20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tc>
                  <a:txBody>
                    <a:bodyPr/>
                    <a:lstStyle/>
                    <a:p>
                      <a:pPr marL="0" marR="0" algn="ctr">
                        <a:lnSpc>
                          <a:spcPct val="115000"/>
                        </a:lnSpc>
                        <a:spcBef>
                          <a:spcPts val="0"/>
                        </a:spcBef>
                        <a:spcAft>
                          <a:spcPts val="0"/>
                        </a:spcAft>
                      </a:pPr>
                      <a:r>
                        <a:rPr lang="en-US" sz="2000">
                          <a:solidFill>
                            <a:srgbClr val="000000"/>
                          </a:solidFill>
                          <a:latin typeface="Times New Roman"/>
                          <a:ea typeface="Times New Roman"/>
                          <a:cs typeface="Times New Roman"/>
                        </a:rPr>
                        <a:t>2473.1</a:t>
                      </a:r>
                      <a:endParaRPr lang="en-US" sz="20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a:solidFill>
                            <a:srgbClr val="000000"/>
                          </a:solidFill>
                          <a:latin typeface="Times New Roman"/>
                          <a:ea typeface="Times New Roman"/>
                          <a:cs typeface="Times New Roman"/>
                        </a:rPr>
                        <a:t>2500.7</a:t>
                      </a:r>
                      <a:endParaRPr lang="en-US" sz="20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dirty="0">
                          <a:solidFill>
                            <a:srgbClr val="000000"/>
                          </a:solidFill>
                          <a:latin typeface="Times New Roman"/>
                          <a:ea typeface="Times New Roman"/>
                          <a:cs typeface="Times New Roman"/>
                        </a:rPr>
                        <a:t>2682.4</a:t>
                      </a:r>
                      <a:endParaRPr lang="en-US" sz="2000" dirty="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7401585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p:txBody>
          <a:bodyPr/>
          <a:lstStyle/>
          <a:p>
            <a:fld id="{2EE8A9E9-CABF-40EA-AD60-F59542DE86E2}" type="slidenum">
              <a:rPr lang="en-US" smtClean="0"/>
              <a:pPr/>
              <a:t>54</a:t>
            </a:fld>
            <a:endParaRPr lang="en-US"/>
          </a:p>
        </p:txBody>
      </p:sp>
      <p:sp>
        <p:nvSpPr>
          <p:cNvPr id="5" name="Title 2"/>
          <p:cNvSpPr txBox="1">
            <a:spLocks/>
          </p:cNvSpPr>
          <p:nvPr/>
        </p:nvSpPr>
        <p:spPr>
          <a:xfrm>
            <a:off x="0" y="0"/>
            <a:ext cx="9144000" cy="533400"/>
          </a:xfrm>
          <a:prstGeom prst="rect">
            <a:avLst/>
          </a:prstGeom>
          <a:solidFill>
            <a:schemeClr val="bg1"/>
          </a:solidFill>
        </p:spPr>
        <p:txBody>
          <a:bodyPr vert="horz" rtlCol="0" anchor="ctr">
            <a:noAutofit/>
          </a:bodyPr>
          <a:lstStyle>
            <a:lvl1pPr algn="ctr" rtl="0" eaLnBrk="1" latinLnBrk="0" hangingPunct="1">
              <a:spcBef>
                <a:spcPct val="0"/>
              </a:spcBef>
              <a:buNone/>
              <a:defRPr kumimoji="0" sz="4400" b="0" kern="1200" spc="100">
                <a:ln w="18000">
                  <a:noFill/>
                  <a:prstDash val="solid"/>
                </a:ln>
                <a:solidFill>
                  <a:schemeClr val="tx1"/>
                </a:solidFill>
                <a:effectLst>
                  <a:outerShdw blurRad="44450" dist="25400" dir="2700000" algn="tl" rotWithShape="0">
                    <a:schemeClr val="bg1">
                      <a:alpha val="51000"/>
                    </a:schemeClr>
                  </a:outerShdw>
                </a:effectLst>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a:lstStyle>
          <a:p>
            <a:r>
              <a:rPr lang="en-US" sz="2400" b="1" dirty="0"/>
              <a:t>The Proposed Bayesian Multivariate </a:t>
            </a:r>
            <a:r>
              <a:rPr lang="en-US" sz="2400" b="1" dirty="0" err="1"/>
              <a:t>Probit</a:t>
            </a:r>
            <a:r>
              <a:rPr lang="en-US" sz="2400" b="1" dirty="0"/>
              <a:t> Mixture Model</a:t>
            </a:r>
          </a:p>
        </p:txBody>
      </p:sp>
      <p:sp>
        <p:nvSpPr>
          <p:cNvPr id="6" name="Rectangle 7"/>
          <p:cNvSpPr/>
          <p:nvPr/>
        </p:nvSpPr>
        <p:spPr>
          <a:xfrm>
            <a:off x="304800" y="6553200"/>
            <a:ext cx="2017336"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INTRODUCTION</a:t>
            </a:r>
          </a:p>
        </p:txBody>
      </p:sp>
      <p:sp>
        <p:nvSpPr>
          <p:cNvPr id="7" name="Rectangle 11"/>
          <p:cNvSpPr/>
          <p:nvPr/>
        </p:nvSpPr>
        <p:spPr>
          <a:xfrm>
            <a:off x="22860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MODEL DESCRIPTION</a:t>
            </a:r>
          </a:p>
        </p:txBody>
      </p:sp>
      <p:sp>
        <p:nvSpPr>
          <p:cNvPr id="8" name="Rectangle 12"/>
          <p:cNvSpPr/>
          <p:nvPr/>
        </p:nvSpPr>
        <p:spPr>
          <a:xfrm>
            <a:off x="4267200" y="6553200"/>
            <a:ext cx="1986941" cy="31432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APPLICATION RESULT</a:t>
            </a:r>
          </a:p>
        </p:txBody>
      </p:sp>
      <p:sp>
        <p:nvSpPr>
          <p:cNvPr id="9" name="Rectangle 13"/>
          <p:cNvSpPr/>
          <p:nvPr/>
        </p:nvSpPr>
        <p:spPr>
          <a:xfrm>
            <a:off x="62484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DISCUSSION</a:t>
            </a:r>
          </a:p>
        </p:txBody>
      </p:sp>
      <p:graphicFrame>
        <p:nvGraphicFramePr>
          <p:cNvPr id="3" name="표 2"/>
          <p:cNvGraphicFramePr>
            <a:graphicFrameLocks noGrp="1"/>
          </p:cNvGraphicFramePr>
          <p:nvPr>
            <p:extLst>
              <p:ext uri="{D42A27DB-BD31-4B8C-83A1-F6EECF244321}">
                <p14:modId xmlns:p14="http://schemas.microsoft.com/office/powerpoint/2010/main" val="1886354835"/>
              </p:ext>
            </p:extLst>
          </p:nvPr>
        </p:nvGraphicFramePr>
        <p:xfrm>
          <a:off x="1905000" y="533400"/>
          <a:ext cx="5334000" cy="6019804"/>
        </p:xfrm>
        <a:graphic>
          <a:graphicData uri="http://schemas.openxmlformats.org/drawingml/2006/table">
            <a:tbl>
              <a:tblPr/>
              <a:tblGrid>
                <a:gridCol w="1676399">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90601">
                  <a:extLst>
                    <a:ext uri="{9D8B030D-6E8A-4147-A177-3AD203B41FA5}">
                      <a16:colId xmlns:a16="http://schemas.microsoft.com/office/drawing/2014/main" val="20002"/>
                    </a:ext>
                  </a:extLst>
                </a:gridCol>
                <a:gridCol w="761999">
                  <a:extLst>
                    <a:ext uri="{9D8B030D-6E8A-4147-A177-3AD203B41FA5}">
                      <a16:colId xmlns:a16="http://schemas.microsoft.com/office/drawing/2014/main" val="20003"/>
                    </a:ext>
                  </a:extLst>
                </a:gridCol>
                <a:gridCol w="990601">
                  <a:extLst>
                    <a:ext uri="{9D8B030D-6E8A-4147-A177-3AD203B41FA5}">
                      <a16:colId xmlns:a16="http://schemas.microsoft.com/office/drawing/2014/main" val="20004"/>
                    </a:ext>
                  </a:extLst>
                </a:gridCol>
              </a:tblGrid>
              <a:tr h="214993">
                <a:tc>
                  <a:txBody>
                    <a:bodyPr/>
                    <a:lstStyle/>
                    <a:p>
                      <a:pPr algn="ctr" fontAlgn="b"/>
                      <a:r>
                        <a:rPr lang="en-US" sz="1200" b="0" i="0" u="none" strike="noStrike" dirty="0">
                          <a:solidFill>
                            <a:srgbClr val="000000"/>
                          </a:solidFill>
                          <a:latin typeface="Calibri"/>
                        </a:rPr>
                        <a:t> </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fontAlgn="b"/>
                      <a:r>
                        <a:rPr lang="en-US" sz="1200" b="1" i="0" u="none" strike="noStrike">
                          <a:solidFill>
                            <a:srgbClr val="000000"/>
                          </a:solidFill>
                          <a:latin typeface="Times New Roman"/>
                        </a:rPr>
                        <a:t>Segment 1</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i="0" u="none" strike="noStrike" dirty="0">
                          <a:solidFill>
                            <a:srgbClr val="000000"/>
                          </a:solidFill>
                          <a:latin typeface="Times New Roman"/>
                        </a:rPr>
                        <a:t>Segment 2</a:t>
                      </a:r>
                    </a:p>
                  </a:txBody>
                  <a:tcPr marL="6912" marR="6912" marT="69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00"/>
                  </a:ext>
                </a:extLst>
              </a:tr>
              <a:tr h="214993">
                <a:tc>
                  <a:txBody>
                    <a:bodyPr/>
                    <a:lstStyle/>
                    <a:p>
                      <a:pPr algn="ctr" fontAlgn="b"/>
                      <a:r>
                        <a:rPr lang="en-US" sz="1200" b="0" i="0" u="none" strike="noStrike">
                          <a:solidFill>
                            <a:srgbClr val="000000"/>
                          </a:solidFill>
                          <a:latin typeface="Times New Roman"/>
                        </a:rPr>
                        <a:t> </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latin typeface="Times New Roman"/>
                        </a:rPr>
                        <a:t>Coeffs</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Times New Roman"/>
                        </a:rPr>
                        <a:t>Odds Ratio</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latin typeface="Times New Roman"/>
                        </a:rPr>
                        <a:t>Coeffs</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Times New Roman"/>
                        </a:rPr>
                        <a:t>Odds Ratio</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14993">
                <a:tc>
                  <a:txBody>
                    <a:bodyPr/>
                    <a:lstStyle/>
                    <a:p>
                      <a:pPr algn="ctr" fontAlgn="b"/>
                      <a:r>
                        <a:rPr lang="en-US" sz="1200" b="0" i="0" u="none" strike="noStrike" dirty="0">
                          <a:solidFill>
                            <a:srgbClr val="000000"/>
                          </a:solidFill>
                          <a:latin typeface="Times New Roman"/>
                        </a:rPr>
                        <a:t>intercept</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latin typeface="Times New Roman"/>
                        </a:rPr>
                        <a:t>-4.16</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a:solidFill>
                            <a:srgbClr val="000000"/>
                          </a:solidFill>
                          <a:latin typeface="Times New Roman"/>
                        </a:rPr>
                        <a:t>+Inf</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a:solidFill>
                            <a:srgbClr val="000000"/>
                          </a:solidFill>
                          <a:latin typeface="Times New Roman"/>
                        </a:rPr>
                        <a:t>-3.41</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a:solidFill>
                            <a:srgbClr val="000000"/>
                          </a:solidFill>
                          <a:latin typeface="Times New Roman"/>
                        </a:rPr>
                        <a:t>+Inf</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extLst>
                  <a:ext uri="{0D108BD9-81ED-4DB2-BD59-A6C34878D82A}">
                    <a16:rowId xmlns:a16="http://schemas.microsoft.com/office/drawing/2014/main" val="10002"/>
                  </a:ext>
                </a:extLst>
              </a:tr>
              <a:tr h="214993">
                <a:tc>
                  <a:txBody>
                    <a:bodyPr/>
                    <a:lstStyle/>
                    <a:p>
                      <a:pPr algn="ctr" fontAlgn="b"/>
                      <a:r>
                        <a:rPr lang="en-US" sz="1200" b="0" i="0" u="none" strike="noStrike" dirty="0">
                          <a:solidFill>
                            <a:srgbClr val="000000"/>
                          </a:solidFill>
                          <a:latin typeface="Times New Roman"/>
                        </a:rPr>
                        <a:t>foreign</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latin typeface="Times New Roman"/>
                        </a:rPr>
                        <a:t>-0.67</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dirty="0">
                          <a:solidFill>
                            <a:srgbClr val="000000"/>
                          </a:solidFill>
                          <a:latin typeface="Times New Roman"/>
                        </a:rPr>
                        <a:t>550.56</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14993">
                <a:tc>
                  <a:txBody>
                    <a:bodyPr/>
                    <a:lstStyle/>
                    <a:p>
                      <a:pPr algn="ctr" fontAlgn="b"/>
                      <a:r>
                        <a:rPr lang="en-US" sz="1200" b="0" i="0" u="none" strike="noStrike">
                          <a:solidFill>
                            <a:srgbClr val="000000"/>
                          </a:solidFill>
                          <a:latin typeface="Times New Roman"/>
                        </a:rPr>
                        <a:t>gasmile</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14993">
                <a:tc>
                  <a:txBody>
                    <a:bodyPr/>
                    <a:lstStyle/>
                    <a:p>
                      <a:pPr algn="ctr" fontAlgn="b"/>
                      <a:r>
                        <a:rPr lang="en-US" sz="1200" b="0" i="0" u="none" strike="noStrike">
                          <a:solidFill>
                            <a:srgbClr val="000000"/>
                          </a:solidFill>
                          <a:latin typeface="Times New Roman"/>
                        </a:rPr>
                        <a:t>value4money</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latin typeface="Times New Roman"/>
                        </a:rPr>
                        <a:t>0.21</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dirty="0">
                          <a:solidFill>
                            <a:srgbClr val="000000"/>
                          </a:solidFill>
                          <a:latin typeface="Times New Roman"/>
                        </a:rPr>
                        <a:t>126.58</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extLst>
                  <a:ext uri="{0D108BD9-81ED-4DB2-BD59-A6C34878D82A}">
                    <a16:rowId xmlns:a16="http://schemas.microsoft.com/office/drawing/2014/main" val="10005"/>
                  </a:ext>
                </a:extLst>
              </a:tr>
              <a:tr h="214993">
                <a:tc>
                  <a:txBody>
                    <a:bodyPr/>
                    <a:lstStyle/>
                    <a:p>
                      <a:pPr algn="ctr" fontAlgn="b"/>
                      <a:r>
                        <a:rPr lang="en-US" sz="1200" b="0" i="0" u="none" strike="noStrike">
                          <a:solidFill>
                            <a:srgbClr val="000000"/>
                          </a:solidFill>
                          <a:latin typeface="Times New Roman"/>
                        </a:rPr>
                        <a:t>workmanship</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14993">
                <a:tc>
                  <a:txBody>
                    <a:bodyPr/>
                    <a:lstStyle/>
                    <a:p>
                      <a:pPr algn="ctr" fontAlgn="b"/>
                      <a:r>
                        <a:rPr lang="en-US" sz="1200" b="0" i="0" u="none" strike="noStrike">
                          <a:solidFill>
                            <a:srgbClr val="000000"/>
                          </a:solidFill>
                          <a:latin typeface="Times New Roman"/>
                        </a:rPr>
                        <a:t>ride-handling</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14993">
                <a:tc>
                  <a:txBody>
                    <a:bodyPr/>
                    <a:lstStyle/>
                    <a:p>
                      <a:pPr algn="ctr" fontAlgn="b"/>
                      <a:r>
                        <a:rPr lang="en-US" sz="1200" b="0" i="0" u="none" strike="noStrike">
                          <a:solidFill>
                            <a:srgbClr val="000000"/>
                          </a:solidFill>
                          <a:latin typeface="Times New Roman"/>
                        </a:rPr>
                        <a:t>load-unload</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latin typeface="Times New Roman"/>
                        </a:rPr>
                        <a:t>0.14</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a:solidFill>
                            <a:srgbClr val="000000"/>
                          </a:solidFill>
                          <a:latin typeface="Times New Roman"/>
                        </a:rPr>
                        <a:t>127.74</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14993">
                <a:tc>
                  <a:txBody>
                    <a:bodyPr/>
                    <a:lstStyle/>
                    <a:p>
                      <a:pPr algn="ctr" fontAlgn="b"/>
                      <a:r>
                        <a:rPr lang="en-US" sz="1200" b="0" i="0" u="none" strike="noStrike">
                          <a:solidFill>
                            <a:srgbClr val="000000"/>
                          </a:solidFill>
                          <a:latin typeface="Times New Roman"/>
                        </a:rPr>
                        <a:t>luxurious</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14993">
                <a:tc>
                  <a:txBody>
                    <a:bodyPr/>
                    <a:lstStyle/>
                    <a:p>
                      <a:pPr algn="ctr" fontAlgn="b"/>
                      <a:r>
                        <a:rPr lang="en-US" sz="1200" b="0" i="0" u="none" strike="noStrike">
                          <a:solidFill>
                            <a:srgbClr val="000000"/>
                          </a:solidFill>
                          <a:latin typeface="Times New Roman"/>
                        </a:rPr>
                        <a:t>safety</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14993">
                <a:tc>
                  <a:txBody>
                    <a:bodyPr/>
                    <a:lstStyle/>
                    <a:p>
                      <a:pPr algn="ctr" fontAlgn="b"/>
                      <a:r>
                        <a:rPr lang="en-US" sz="1200" b="0" i="0" u="none" strike="noStrike">
                          <a:solidFill>
                            <a:srgbClr val="000000"/>
                          </a:solidFill>
                          <a:latin typeface="Times New Roman"/>
                        </a:rPr>
                        <a:t>ride-offroad</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14993">
                <a:tc>
                  <a:txBody>
                    <a:bodyPr/>
                    <a:lstStyle/>
                    <a:p>
                      <a:pPr algn="ctr" fontAlgn="b"/>
                      <a:r>
                        <a:rPr lang="en-US" sz="1200" b="0" i="0" u="none" strike="noStrike">
                          <a:solidFill>
                            <a:srgbClr val="000000"/>
                          </a:solidFill>
                          <a:latin typeface="Times New Roman"/>
                        </a:rPr>
                        <a:t>rugged</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14993">
                <a:tc>
                  <a:txBody>
                    <a:bodyPr/>
                    <a:lstStyle/>
                    <a:p>
                      <a:pPr algn="ctr" fontAlgn="b"/>
                      <a:r>
                        <a:rPr lang="en-US" sz="1200" b="0" i="0" u="none" strike="noStrike">
                          <a:solidFill>
                            <a:srgbClr val="000000"/>
                          </a:solidFill>
                          <a:latin typeface="Times New Roman"/>
                        </a:rPr>
                        <a:t>towing</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14993">
                <a:tc>
                  <a:txBody>
                    <a:bodyPr/>
                    <a:lstStyle/>
                    <a:p>
                      <a:pPr algn="ctr" fontAlgn="b"/>
                      <a:r>
                        <a:rPr lang="en-US" sz="1200" b="0" i="0" u="none" strike="noStrike">
                          <a:solidFill>
                            <a:srgbClr val="000000"/>
                          </a:solidFill>
                          <a:latin typeface="Times New Roman"/>
                        </a:rPr>
                        <a:t>price</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latin typeface="Times New Roman"/>
                        </a:rPr>
                        <a:t>0.1</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a:solidFill>
                            <a:srgbClr val="000000"/>
                          </a:solidFill>
                          <a:latin typeface="Times New Roman"/>
                        </a:rPr>
                        <a:t>132.61</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extLst>
                  <a:ext uri="{0D108BD9-81ED-4DB2-BD59-A6C34878D82A}">
                    <a16:rowId xmlns:a16="http://schemas.microsoft.com/office/drawing/2014/main" val="10014"/>
                  </a:ext>
                </a:extLst>
              </a:tr>
              <a:tr h="214993">
                <a:tc>
                  <a:txBody>
                    <a:bodyPr/>
                    <a:lstStyle/>
                    <a:p>
                      <a:pPr algn="ctr" fontAlgn="b"/>
                      <a:r>
                        <a:rPr lang="en-US" sz="1200" b="0" i="0" u="none" strike="noStrike">
                          <a:solidFill>
                            <a:srgbClr val="000000"/>
                          </a:solidFill>
                          <a:latin typeface="Times New Roman"/>
                        </a:rPr>
                        <a:t>sporty</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214993">
                <a:tc>
                  <a:txBody>
                    <a:bodyPr/>
                    <a:lstStyle/>
                    <a:p>
                      <a:pPr algn="ctr" fontAlgn="b"/>
                      <a:r>
                        <a:rPr lang="en-US" sz="1200" b="0" i="0" u="none" strike="noStrike">
                          <a:solidFill>
                            <a:srgbClr val="000000"/>
                          </a:solidFill>
                          <a:latin typeface="Times New Roman"/>
                        </a:rPr>
                        <a:t>good-looking</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latin typeface="Times New Roman"/>
                        </a:rPr>
                        <a:t>0.18</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a:solidFill>
                            <a:srgbClr val="000000"/>
                          </a:solidFill>
                          <a:latin typeface="Times New Roman"/>
                        </a:rPr>
                        <a:t>+Inf</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a:solidFill>
                            <a:srgbClr val="000000"/>
                          </a:solidFill>
                          <a:latin typeface="Times New Roman"/>
                        </a:rPr>
                        <a:t>0.19</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a:solidFill>
                            <a:srgbClr val="000000"/>
                          </a:solidFill>
                          <a:latin typeface="Times New Roman"/>
                        </a:rPr>
                        <a:t>+Inf</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extLst>
                  <a:ext uri="{0D108BD9-81ED-4DB2-BD59-A6C34878D82A}">
                    <a16:rowId xmlns:a16="http://schemas.microsoft.com/office/drawing/2014/main" val="10016"/>
                  </a:ext>
                </a:extLst>
              </a:tr>
              <a:tr h="214993">
                <a:tc>
                  <a:txBody>
                    <a:bodyPr/>
                    <a:lstStyle/>
                    <a:p>
                      <a:pPr algn="ctr" fontAlgn="b"/>
                      <a:r>
                        <a:rPr lang="en-US" sz="1200" b="0" i="0" u="none" strike="noStrike">
                          <a:solidFill>
                            <a:srgbClr val="000000"/>
                          </a:solidFill>
                          <a:latin typeface="Times New Roman"/>
                        </a:rPr>
                        <a:t>family-use</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latin typeface="Times New Roman"/>
                        </a:rPr>
                        <a:t>0.11</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a:solidFill>
                            <a:srgbClr val="000000"/>
                          </a:solidFill>
                          <a:latin typeface="Times New Roman"/>
                        </a:rPr>
                        <a:t>30.97</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214993">
                <a:tc>
                  <a:txBody>
                    <a:bodyPr/>
                    <a:lstStyle/>
                    <a:p>
                      <a:pPr algn="ctr" fontAlgn="b"/>
                      <a:r>
                        <a:rPr lang="en-US" sz="1200" b="0" i="0" u="none" strike="noStrike">
                          <a:solidFill>
                            <a:srgbClr val="000000"/>
                          </a:solidFill>
                          <a:latin typeface="Times New Roman"/>
                        </a:rPr>
                        <a:t>fun2drive</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214993">
                <a:tc>
                  <a:txBody>
                    <a:bodyPr/>
                    <a:lstStyle/>
                    <a:p>
                      <a:pPr algn="ctr" fontAlgn="b"/>
                      <a:r>
                        <a:rPr lang="en-US" sz="1200" b="0" i="0" u="none" strike="noStrike">
                          <a:solidFill>
                            <a:srgbClr val="000000"/>
                          </a:solidFill>
                          <a:latin typeface="Times New Roman"/>
                        </a:rPr>
                        <a:t>passenger room</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214993">
                <a:tc>
                  <a:txBody>
                    <a:bodyPr/>
                    <a:lstStyle/>
                    <a:p>
                      <a:pPr algn="ctr" fontAlgn="b"/>
                      <a:r>
                        <a:rPr lang="en-US" sz="1200" b="0" i="0" u="none" strike="noStrike">
                          <a:solidFill>
                            <a:srgbClr val="000000"/>
                          </a:solidFill>
                          <a:latin typeface="Times New Roman"/>
                        </a:rPr>
                        <a:t>enter-exit</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214993">
                <a:tc>
                  <a:txBody>
                    <a:bodyPr/>
                    <a:lstStyle/>
                    <a:p>
                      <a:pPr algn="ctr" fontAlgn="b"/>
                      <a:r>
                        <a:rPr lang="en-US" sz="1200" b="0" i="0" u="none" strike="noStrike">
                          <a:solidFill>
                            <a:srgbClr val="000000"/>
                          </a:solidFill>
                          <a:latin typeface="Times New Roman"/>
                        </a:rPr>
                        <a:t>dependable</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214993">
                <a:tc>
                  <a:txBody>
                    <a:bodyPr/>
                    <a:lstStyle/>
                    <a:p>
                      <a:pPr algn="ctr" fontAlgn="b"/>
                      <a:r>
                        <a:rPr lang="en-US" sz="1200" b="0" i="0" u="none" strike="noStrike">
                          <a:solidFill>
                            <a:srgbClr val="000000"/>
                          </a:solidFill>
                          <a:latin typeface="Times New Roman"/>
                        </a:rPr>
                        <a:t>acceleration</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214993">
                <a:tc>
                  <a:txBody>
                    <a:bodyPr/>
                    <a:lstStyle/>
                    <a:p>
                      <a:pPr algn="ctr" fontAlgn="b"/>
                      <a:r>
                        <a:rPr lang="en-US" sz="1200" b="0" i="0" u="none" strike="noStrike">
                          <a:solidFill>
                            <a:srgbClr val="000000"/>
                          </a:solidFill>
                          <a:latin typeface="Times New Roman"/>
                        </a:rPr>
                        <a:t>cargo space</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214993">
                <a:tc>
                  <a:txBody>
                    <a:bodyPr/>
                    <a:lstStyle/>
                    <a:p>
                      <a:pPr algn="ctr" fontAlgn="b"/>
                      <a:r>
                        <a:rPr lang="en-US" sz="1200" b="0" i="0" u="none" strike="noStrike">
                          <a:solidFill>
                            <a:srgbClr val="000000"/>
                          </a:solidFill>
                          <a:latin typeface="Times New Roman"/>
                        </a:rPr>
                        <a:t>prestigious</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r h="214993">
                <a:tc>
                  <a:txBody>
                    <a:bodyPr/>
                    <a:lstStyle/>
                    <a:p>
                      <a:pPr algn="ctr" fontAlgn="b"/>
                      <a:r>
                        <a:rPr lang="en-US" sz="1200" b="0" i="0" u="none" strike="noStrike">
                          <a:solidFill>
                            <a:srgbClr val="000000"/>
                          </a:solidFill>
                          <a:latin typeface="Times New Roman"/>
                        </a:rPr>
                        <a:t>tech-adv</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5"/>
                  </a:ext>
                </a:extLst>
              </a:tr>
              <a:tr h="214993">
                <a:tc>
                  <a:txBody>
                    <a:bodyPr/>
                    <a:lstStyle/>
                    <a:p>
                      <a:pPr algn="ctr" fontAlgn="b"/>
                      <a:r>
                        <a:rPr lang="en-US" sz="1200" b="0" i="0" u="none" strike="noStrike">
                          <a:solidFill>
                            <a:srgbClr val="000000"/>
                          </a:solidFill>
                          <a:latin typeface="Times New Roman"/>
                        </a:rPr>
                        <a:t>trade-in</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Times New Roman"/>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6"/>
                  </a:ext>
                </a:extLst>
              </a:tr>
              <a:tr h="214993">
                <a:tc>
                  <a:txBody>
                    <a:bodyPr/>
                    <a:lstStyle/>
                    <a:p>
                      <a:pPr algn="ctr" fontAlgn="b"/>
                      <a:r>
                        <a:rPr lang="en-US" sz="1200" b="1" i="0" u="none" strike="noStrike" dirty="0">
                          <a:solidFill>
                            <a:srgbClr val="000000"/>
                          </a:solidFill>
                          <a:latin typeface="Times New Roman"/>
                        </a:rPr>
                        <a:t>Mixture</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fontAlgn="b"/>
                      <a:r>
                        <a:rPr lang="en-US" sz="1200" b="1" i="0" u="none" strike="noStrike" dirty="0">
                          <a:solidFill>
                            <a:srgbClr val="000000"/>
                          </a:solidFill>
                          <a:latin typeface="Times New Roman"/>
                        </a:rPr>
                        <a:t>59%</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i="0" u="none" strike="noStrike" dirty="0">
                          <a:solidFill>
                            <a:srgbClr val="000000"/>
                          </a:solidFill>
                          <a:latin typeface="Times New Roman"/>
                        </a:rPr>
                        <a:t>41%</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27"/>
                  </a:ext>
                </a:extLst>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p:txBody>
          <a:bodyPr/>
          <a:lstStyle/>
          <a:p>
            <a:fld id="{2EE8A9E9-CABF-40EA-AD60-F59542DE86E2}" type="slidenum">
              <a:rPr lang="en-US" smtClean="0"/>
              <a:pPr/>
              <a:t>55</a:t>
            </a:fld>
            <a:endParaRPr lang="en-US"/>
          </a:p>
        </p:txBody>
      </p:sp>
      <p:sp>
        <p:nvSpPr>
          <p:cNvPr id="4" name="Title 2"/>
          <p:cNvSpPr txBox="1">
            <a:spLocks/>
          </p:cNvSpPr>
          <p:nvPr/>
        </p:nvSpPr>
        <p:spPr>
          <a:xfrm>
            <a:off x="228600" y="0"/>
            <a:ext cx="8308670" cy="1066800"/>
          </a:xfrm>
          <a:prstGeom prst="rect">
            <a:avLst/>
          </a:prstGeom>
          <a:solidFill>
            <a:schemeClr val="bg1"/>
          </a:solidFill>
        </p:spPr>
        <p:txBody>
          <a:bodyPr vert="horz" rtlCol="0" anchor="ctr">
            <a:noAutofit/>
          </a:bodyPr>
          <a:lstStyle>
            <a:lvl1pPr algn="ctr" rtl="0" eaLnBrk="1" latinLnBrk="0" hangingPunct="1">
              <a:spcBef>
                <a:spcPct val="0"/>
              </a:spcBef>
              <a:buNone/>
              <a:defRPr kumimoji="0" sz="4400" b="0" kern="1200" spc="100">
                <a:ln w="18000">
                  <a:noFill/>
                  <a:prstDash val="solid"/>
                </a:ln>
                <a:solidFill>
                  <a:schemeClr val="tx1"/>
                </a:solidFill>
                <a:effectLst>
                  <a:outerShdw blurRad="44450" dist="25400" dir="2700000" algn="tl" rotWithShape="0">
                    <a:schemeClr val="bg1">
                      <a:alpha val="51000"/>
                    </a:schemeClr>
                  </a:outerShdw>
                </a:effectLst>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a:lstStyle>
          <a:p>
            <a:r>
              <a:rPr lang="en-US" sz="3200" b="1" dirty="0"/>
              <a:t>Choice Proportions of Derived Segments for the K=2 Solution by the Proposed Model</a:t>
            </a:r>
          </a:p>
        </p:txBody>
      </p:sp>
      <p:graphicFrame>
        <p:nvGraphicFramePr>
          <p:cNvPr id="5" name="표 4"/>
          <p:cNvGraphicFramePr>
            <a:graphicFrameLocks noGrp="1"/>
          </p:cNvGraphicFramePr>
          <p:nvPr>
            <p:extLst>
              <p:ext uri="{D42A27DB-BD31-4B8C-83A1-F6EECF244321}">
                <p14:modId xmlns:p14="http://schemas.microsoft.com/office/powerpoint/2010/main" val="1473535372"/>
              </p:ext>
            </p:extLst>
          </p:nvPr>
        </p:nvGraphicFramePr>
        <p:xfrm>
          <a:off x="457200" y="1337348"/>
          <a:ext cx="5105400" cy="4571994"/>
        </p:xfrm>
        <a:graphic>
          <a:graphicData uri="http://schemas.openxmlformats.org/drawingml/2006/table">
            <a:tbl>
              <a:tblPr/>
              <a:tblGrid>
                <a:gridCol w="2431143">
                  <a:extLst>
                    <a:ext uri="{9D8B030D-6E8A-4147-A177-3AD203B41FA5}">
                      <a16:colId xmlns:a16="http://schemas.microsoft.com/office/drawing/2014/main" val="20000"/>
                    </a:ext>
                  </a:extLst>
                </a:gridCol>
                <a:gridCol w="1325783">
                  <a:extLst>
                    <a:ext uri="{9D8B030D-6E8A-4147-A177-3AD203B41FA5}">
                      <a16:colId xmlns:a16="http://schemas.microsoft.com/office/drawing/2014/main" val="20001"/>
                    </a:ext>
                  </a:extLst>
                </a:gridCol>
                <a:gridCol w="1348474">
                  <a:extLst>
                    <a:ext uri="{9D8B030D-6E8A-4147-A177-3AD203B41FA5}">
                      <a16:colId xmlns:a16="http://schemas.microsoft.com/office/drawing/2014/main" val="20002"/>
                    </a:ext>
                  </a:extLst>
                </a:gridCol>
              </a:tblGrid>
              <a:tr h="267006">
                <a:tc>
                  <a:txBody>
                    <a:bodyPr/>
                    <a:lstStyle/>
                    <a:p>
                      <a:pPr marL="0" marR="0">
                        <a:lnSpc>
                          <a:spcPct val="115000"/>
                        </a:lnSpc>
                        <a:spcBef>
                          <a:spcPts val="0"/>
                        </a:spcBef>
                        <a:spcAft>
                          <a:spcPts val="0"/>
                        </a:spcAft>
                      </a:pPr>
                      <a:r>
                        <a:rPr lang="en-US" sz="1600" b="1">
                          <a:solidFill>
                            <a:srgbClr val="000000"/>
                          </a:solidFill>
                          <a:latin typeface="Times New Roman"/>
                          <a:ea typeface="Times New Roman"/>
                          <a:cs typeface="Times New Roman"/>
                        </a:rPr>
                        <a:t>Brand</a:t>
                      </a:r>
                      <a:endParaRPr lang="en-US" sz="16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600" b="1">
                          <a:solidFill>
                            <a:srgbClr val="000000"/>
                          </a:solidFill>
                          <a:latin typeface="Times New Roman"/>
                          <a:ea typeface="Times New Roman"/>
                          <a:cs typeface="Times New Roman"/>
                        </a:rPr>
                        <a:t>Segment 1</a:t>
                      </a:r>
                      <a:endParaRPr lang="en-US" sz="16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600" b="1">
                          <a:solidFill>
                            <a:srgbClr val="000000"/>
                          </a:solidFill>
                          <a:latin typeface="Times New Roman"/>
                          <a:ea typeface="Times New Roman"/>
                          <a:cs typeface="Times New Roman"/>
                        </a:rPr>
                        <a:t>Segment 2</a:t>
                      </a:r>
                      <a:endParaRPr lang="en-US" sz="16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67006">
                <a:tc>
                  <a:txBody>
                    <a:bodyPr/>
                    <a:lstStyle/>
                    <a:p>
                      <a:pPr marL="0" marR="0">
                        <a:lnSpc>
                          <a:spcPct val="115000"/>
                        </a:lnSpc>
                        <a:spcBef>
                          <a:spcPts val="0"/>
                        </a:spcBef>
                        <a:spcAft>
                          <a:spcPts val="0"/>
                        </a:spcAft>
                      </a:pPr>
                      <a:r>
                        <a:rPr lang="en-US" sz="1600">
                          <a:solidFill>
                            <a:srgbClr val="000000"/>
                          </a:solidFill>
                          <a:latin typeface="Times New Roman"/>
                          <a:ea typeface="Times New Roman"/>
                          <a:cs typeface="Times New Roman"/>
                        </a:rPr>
                        <a:t>ChevSuburban</a:t>
                      </a:r>
                      <a:endParaRPr lang="en-US" sz="16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a:solidFill>
                            <a:srgbClr val="000000"/>
                          </a:solidFill>
                          <a:latin typeface="Times New Roman"/>
                          <a:ea typeface="Times New Roman"/>
                          <a:cs typeface="Times New Roman"/>
                        </a:rPr>
                        <a:t>64%</a:t>
                      </a:r>
                      <a:endParaRPr lang="en-US" sz="16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a:solidFill>
                            <a:srgbClr val="000000"/>
                          </a:solidFill>
                          <a:latin typeface="Times New Roman"/>
                          <a:ea typeface="Times New Roman"/>
                          <a:cs typeface="Times New Roman"/>
                        </a:rPr>
                        <a:t>36%</a:t>
                      </a:r>
                      <a:endParaRPr lang="en-US" sz="16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7006">
                <a:tc>
                  <a:txBody>
                    <a:bodyPr/>
                    <a:lstStyle/>
                    <a:p>
                      <a:pPr marL="0" marR="0">
                        <a:lnSpc>
                          <a:spcPct val="115000"/>
                        </a:lnSpc>
                        <a:spcBef>
                          <a:spcPts val="0"/>
                        </a:spcBef>
                        <a:spcAft>
                          <a:spcPts val="0"/>
                        </a:spcAft>
                      </a:pPr>
                      <a:r>
                        <a:rPr lang="en-US" sz="1600">
                          <a:solidFill>
                            <a:srgbClr val="000000"/>
                          </a:solidFill>
                          <a:latin typeface="Times New Roman"/>
                          <a:ea typeface="Times New Roman"/>
                          <a:cs typeface="Times New Roman"/>
                        </a:rPr>
                        <a:t>ChevTahoe</a:t>
                      </a:r>
                      <a:endParaRPr lang="en-US" sz="16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a:solidFill>
                            <a:srgbClr val="000000"/>
                          </a:solidFill>
                          <a:latin typeface="Times New Roman"/>
                          <a:ea typeface="Times New Roman"/>
                          <a:cs typeface="Times New Roman"/>
                        </a:rPr>
                        <a:t>67%</a:t>
                      </a:r>
                      <a:endParaRPr lang="en-US" sz="16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a:solidFill>
                            <a:srgbClr val="000000"/>
                          </a:solidFill>
                          <a:latin typeface="Times New Roman"/>
                          <a:ea typeface="Times New Roman"/>
                          <a:cs typeface="Times New Roman"/>
                        </a:rPr>
                        <a:t>34%</a:t>
                      </a:r>
                      <a:endParaRPr lang="en-US" sz="16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99898">
                <a:tc>
                  <a:txBody>
                    <a:bodyPr/>
                    <a:lstStyle/>
                    <a:p>
                      <a:pPr marL="0" marR="0">
                        <a:lnSpc>
                          <a:spcPct val="115000"/>
                        </a:lnSpc>
                        <a:spcBef>
                          <a:spcPts val="0"/>
                        </a:spcBef>
                        <a:spcAft>
                          <a:spcPts val="0"/>
                        </a:spcAft>
                      </a:pPr>
                      <a:r>
                        <a:rPr lang="en-US" sz="1600">
                          <a:solidFill>
                            <a:srgbClr val="000000"/>
                          </a:solidFill>
                          <a:latin typeface="Times New Roman"/>
                          <a:ea typeface="Times New Roman"/>
                          <a:cs typeface="Times New Roman"/>
                        </a:rPr>
                        <a:t>FordExpedition</a:t>
                      </a:r>
                      <a:endParaRPr lang="en-US" sz="16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a:solidFill>
                            <a:srgbClr val="000000"/>
                          </a:solidFill>
                          <a:latin typeface="Times New Roman"/>
                          <a:ea typeface="Times New Roman"/>
                          <a:cs typeface="Times New Roman"/>
                        </a:rPr>
                        <a:t>62%</a:t>
                      </a:r>
                      <a:endParaRPr lang="en-US" sz="16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a:solidFill>
                            <a:srgbClr val="000000"/>
                          </a:solidFill>
                          <a:latin typeface="Times New Roman"/>
                          <a:ea typeface="Times New Roman"/>
                          <a:cs typeface="Times New Roman"/>
                        </a:rPr>
                        <a:t>38%</a:t>
                      </a:r>
                      <a:endParaRPr lang="en-US" sz="16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67006">
                <a:tc>
                  <a:txBody>
                    <a:bodyPr/>
                    <a:lstStyle/>
                    <a:p>
                      <a:pPr marL="0" marR="0">
                        <a:lnSpc>
                          <a:spcPct val="115000"/>
                        </a:lnSpc>
                        <a:spcBef>
                          <a:spcPts val="0"/>
                        </a:spcBef>
                        <a:spcAft>
                          <a:spcPts val="0"/>
                        </a:spcAft>
                      </a:pPr>
                      <a:r>
                        <a:rPr lang="en-US" sz="1600" b="1">
                          <a:solidFill>
                            <a:srgbClr val="000000"/>
                          </a:solidFill>
                          <a:latin typeface="Times New Roman"/>
                          <a:ea typeface="Times New Roman"/>
                          <a:cs typeface="Times New Roman"/>
                        </a:rPr>
                        <a:t>RangeRover</a:t>
                      </a:r>
                      <a:endParaRPr lang="en-US" sz="16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b="1">
                          <a:solidFill>
                            <a:srgbClr val="000000"/>
                          </a:solidFill>
                          <a:latin typeface="Times New Roman"/>
                          <a:ea typeface="Times New Roman"/>
                          <a:cs typeface="Times New Roman"/>
                        </a:rPr>
                        <a:t>16%</a:t>
                      </a:r>
                      <a:endParaRPr lang="en-US" sz="16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b="1">
                          <a:solidFill>
                            <a:srgbClr val="000000"/>
                          </a:solidFill>
                          <a:latin typeface="Times New Roman"/>
                          <a:ea typeface="Times New Roman"/>
                          <a:cs typeface="Times New Roman"/>
                        </a:rPr>
                        <a:t>84%</a:t>
                      </a:r>
                      <a:endParaRPr lang="en-US" sz="16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67006">
                <a:tc>
                  <a:txBody>
                    <a:bodyPr/>
                    <a:lstStyle/>
                    <a:p>
                      <a:pPr marL="0" marR="0">
                        <a:lnSpc>
                          <a:spcPct val="115000"/>
                        </a:lnSpc>
                        <a:spcBef>
                          <a:spcPts val="0"/>
                        </a:spcBef>
                        <a:spcAft>
                          <a:spcPts val="0"/>
                        </a:spcAft>
                      </a:pPr>
                      <a:r>
                        <a:rPr lang="en-US" sz="1600" b="1">
                          <a:solidFill>
                            <a:srgbClr val="000000"/>
                          </a:solidFill>
                          <a:latin typeface="Times New Roman"/>
                          <a:ea typeface="Times New Roman"/>
                          <a:cs typeface="Times New Roman"/>
                        </a:rPr>
                        <a:t>LandCruiser</a:t>
                      </a:r>
                      <a:endParaRPr lang="en-US" sz="16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b="1">
                          <a:solidFill>
                            <a:srgbClr val="000000"/>
                          </a:solidFill>
                          <a:latin typeface="Times New Roman"/>
                          <a:ea typeface="Times New Roman"/>
                          <a:cs typeface="Times New Roman"/>
                        </a:rPr>
                        <a:t>33%</a:t>
                      </a:r>
                      <a:endParaRPr lang="en-US" sz="16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b="1">
                          <a:solidFill>
                            <a:srgbClr val="000000"/>
                          </a:solidFill>
                          <a:latin typeface="Times New Roman"/>
                          <a:ea typeface="Times New Roman"/>
                          <a:cs typeface="Times New Roman"/>
                        </a:rPr>
                        <a:t>67%</a:t>
                      </a:r>
                      <a:endParaRPr lang="en-US" sz="16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67006">
                <a:tc>
                  <a:txBody>
                    <a:bodyPr/>
                    <a:lstStyle/>
                    <a:p>
                      <a:pPr marL="0" marR="0">
                        <a:lnSpc>
                          <a:spcPct val="115000"/>
                        </a:lnSpc>
                        <a:spcBef>
                          <a:spcPts val="0"/>
                        </a:spcBef>
                        <a:spcAft>
                          <a:spcPts val="0"/>
                        </a:spcAft>
                      </a:pPr>
                      <a:r>
                        <a:rPr lang="en-US" sz="1600">
                          <a:solidFill>
                            <a:srgbClr val="000000"/>
                          </a:solidFill>
                          <a:latin typeface="Times New Roman"/>
                          <a:ea typeface="Times New Roman"/>
                          <a:cs typeface="Times New Roman"/>
                        </a:rPr>
                        <a:t>YukonDenali</a:t>
                      </a:r>
                      <a:endParaRPr lang="en-US" sz="16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a:solidFill>
                            <a:srgbClr val="000000"/>
                          </a:solidFill>
                          <a:latin typeface="Times New Roman"/>
                          <a:ea typeface="Times New Roman"/>
                          <a:cs typeface="Times New Roman"/>
                        </a:rPr>
                        <a:t>62%</a:t>
                      </a:r>
                      <a:endParaRPr lang="en-US" sz="16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a:solidFill>
                            <a:srgbClr val="000000"/>
                          </a:solidFill>
                          <a:latin typeface="Times New Roman"/>
                          <a:ea typeface="Times New Roman"/>
                          <a:cs typeface="Times New Roman"/>
                        </a:rPr>
                        <a:t>38%</a:t>
                      </a:r>
                      <a:endParaRPr lang="en-US" sz="16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67006">
                <a:tc>
                  <a:txBody>
                    <a:bodyPr/>
                    <a:lstStyle/>
                    <a:p>
                      <a:pPr marL="0" marR="0">
                        <a:lnSpc>
                          <a:spcPct val="115000"/>
                        </a:lnSpc>
                        <a:spcBef>
                          <a:spcPts val="0"/>
                        </a:spcBef>
                        <a:spcAft>
                          <a:spcPts val="0"/>
                        </a:spcAft>
                      </a:pPr>
                      <a:r>
                        <a:rPr lang="en-US" sz="1600">
                          <a:solidFill>
                            <a:srgbClr val="000000"/>
                          </a:solidFill>
                          <a:latin typeface="Times New Roman"/>
                          <a:ea typeface="Times New Roman"/>
                          <a:cs typeface="Times New Roman"/>
                        </a:rPr>
                        <a:t>FordExcursion</a:t>
                      </a:r>
                      <a:endParaRPr lang="en-US" sz="16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a:solidFill>
                            <a:srgbClr val="000000"/>
                          </a:solidFill>
                          <a:latin typeface="Times New Roman"/>
                          <a:ea typeface="Times New Roman"/>
                          <a:cs typeface="Times New Roman"/>
                        </a:rPr>
                        <a:t>65%</a:t>
                      </a:r>
                      <a:endParaRPr lang="en-US" sz="16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a:solidFill>
                            <a:srgbClr val="000000"/>
                          </a:solidFill>
                          <a:latin typeface="Times New Roman"/>
                          <a:ea typeface="Times New Roman"/>
                          <a:cs typeface="Times New Roman"/>
                        </a:rPr>
                        <a:t>35%</a:t>
                      </a:r>
                      <a:endParaRPr lang="en-US" sz="16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67006">
                <a:tc>
                  <a:txBody>
                    <a:bodyPr/>
                    <a:lstStyle/>
                    <a:p>
                      <a:pPr marL="0" marR="0">
                        <a:lnSpc>
                          <a:spcPct val="115000"/>
                        </a:lnSpc>
                        <a:spcBef>
                          <a:spcPts val="0"/>
                        </a:spcBef>
                        <a:spcAft>
                          <a:spcPts val="0"/>
                        </a:spcAft>
                      </a:pPr>
                      <a:r>
                        <a:rPr lang="en-US" sz="1600">
                          <a:solidFill>
                            <a:srgbClr val="000000"/>
                          </a:solidFill>
                          <a:latin typeface="Times New Roman"/>
                          <a:ea typeface="Times New Roman"/>
                          <a:cs typeface="Times New Roman"/>
                        </a:rPr>
                        <a:t>LincolnNavigator</a:t>
                      </a:r>
                      <a:endParaRPr lang="en-US" sz="16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a:solidFill>
                            <a:srgbClr val="000000"/>
                          </a:solidFill>
                          <a:latin typeface="Times New Roman"/>
                          <a:ea typeface="Times New Roman"/>
                          <a:cs typeface="Times New Roman"/>
                        </a:rPr>
                        <a:t>51%</a:t>
                      </a:r>
                      <a:endParaRPr lang="en-US" sz="16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a:solidFill>
                            <a:srgbClr val="000000"/>
                          </a:solidFill>
                          <a:latin typeface="Times New Roman"/>
                          <a:ea typeface="Times New Roman"/>
                          <a:cs typeface="Times New Roman"/>
                        </a:rPr>
                        <a:t>50%</a:t>
                      </a:r>
                      <a:endParaRPr lang="en-US" sz="16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67006">
                <a:tc>
                  <a:txBody>
                    <a:bodyPr/>
                    <a:lstStyle/>
                    <a:p>
                      <a:pPr marL="0" marR="0">
                        <a:lnSpc>
                          <a:spcPct val="115000"/>
                        </a:lnSpc>
                        <a:spcBef>
                          <a:spcPts val="0"/>
                        </a:spcBef>
                        <a:spcAft>
                          <a:spcPts val="0"/>
                        </a:spcAft>
                      </a:pPr>
                      <a:r>
                        <a:rPr lang="en-US" sz="1600" b="1">
                          <a:solidFill>
                            <a:srgbClr val="000000"/>
                          </a:solidFill>
                          <a:latin typeface="Times New Roman"/>
                          <a:ea typeface="Times New Roman"/>
                          <a:cs typeface="Times New Roman"/>
                        </a:rPr>
                        <a:t>LexusLX470</a:t>
                      </a:r>
                      <a:r>
                        <a:rPr lang="en-US" sz="1600">
                          <a:solidFill>
                            <a:srgbClr val="000000"/>
                          </a:solidFill>
                          <a:latin typeface="Times New Roman"/>
                          <a:ea typeface="Times New Roman"/>
                          <a:cs typeface="Times New Roman"/>
                        </a:rPr>
                        <a:t> </a:t>
                      </a:r>
                      <a:endParaRPr lang="en-US" sz="16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b="1">
                          <a:solidFill>
                            <a:srgbClr val="000000"/>
                          </a:solidFill>
                          <a:latin typeface="Times New Roman"/>
                          <a:ea typeface="Times New Roman"/>
                          <a:cs typeface="Times New Roman"/>
                        </a:rPr>
                        <a:t>21%</a:t>
                      </a:r>
                      <a:endParaRPr lang="en-US" sz="16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b="1">
                          <a:solidFill>
                            <a:srgbClr val="000000"/>
                          </a:solidFill>
                          <a:latin typeface="Times New Roman"/>
                          <a:ea typeface="Times New Roman"/>
                          <a:cs typeface="Times New Roman"/>
                        </a:rPr>
                        <a:t>80%</a:t>
                      </a:r>
                      <a:endParaRPr lang="en-US" sz="16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67006">
                <a:tc>
                  <a:txBody>
                    <a:bodyPr/>
                    <a:lstStyle/>
                    <a:p>
                      <a:pPr marL="0" marR="0">
                        <a:lnSpc>
                          <a:spcPct val="115000"/>
                        </a:lnSpc>
                        <a:spcBef>
                          <a:spcPts val="0"/>
                        </a:spcBef>
                        <a:spcAft>
                          <a:spcPts val="0"/>
                        </a:spcAft>
                      </a:pPr>
                      <a:r>
                        <a:rPr lang="en-US" sz="1600" b="1">
                          <a:solidFill>
                            <a:srgbClr val="000000"/>
                          </a:solidFill>
                          <a:latin typeface="Times New Roman"/>
                          <a:ea typeface="Times New Roman"/>
                          <a:cs typeface="Times New Roman"/>
                        </a:rPr>
                        <a:t>ToyotaSequoia</a:t>
                      </a:r>
                      <a:endParaRPr lang="en-US" sz="16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b="1">
                          <a:solidFill>
                            <a:srgbClr val="000000"/>
                          </a:solidFill>
                          <a:latin typeface="Times New Roman"/>
                          <a:ea typeface="Times New Roman"/>
                          <a:cs typeface="Times New Roman"/>
                        </a:rPr>
                        <a:t>36%</a:t>
                      </a:r>
                      <a:endParaRPr lang="en-US" sz="16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b="1">
                          <a:solidFill>
                            <a:srgbClr val="000000"/>
                          </a:solidFill>
                          <a:latin typeface="Times New Roman"/>
                          <a:ea typeface="Times New Roman"/>
                          <a:cs typeface="Times New Roman"/>
                        </a:rPr>
                        <a:t>64%</a:t>
                      </a:r>
                      <a:endParaRPr lang="en-US" sz="16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67006">
                <a:tc>
                  <a:txBody>
                    <a:bodyPr/>
                    <a:lstStyle/>
                    <a:p>
                      <a:pPr marL="0" marR="0">
                        <a:lnSpc>
                          <a:spcPct val="115000"/>
                        </a:lnSpc>
                        <a:spcBef>
                          <a:spcPts val="0"/>
                        </a:spcBef>
                        <a:spcAft>
                          <a:spcPts val="0"/>
                        </a:spcAft>
                      </a:pPr>
                      <a:r>
                        <a:rPr lang="en-US" sz="1600">
                          <a:solidFill>
                            <a:srgbClr val="000000"/>
                          </a:solidFill>
                          <a:latin typeface="Times New Roman"/>
                          <a:ea typeface="Times New Roman"/>
                          <a:cs typeface="Times New Roman"/>
                        </a:rPr>
                        <a:t>HummerH1</a:t>
                      </a:r>
                      <a:endParaRPr lang="en-US" sz="16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a:solidFill>
                            <a:srgbClr val="000000"/>
                          </a:solidFill>
                          <a:latin typeface="Times New Roman"/>
                          <a:ea typeface="Times New Roman"/>
                          <a:cs typeface="Times New Roman"/>
                        </a:rPr>
                        <a:t>52%</a:t>
                      </a:r>
                      <a:endParaRPr lang="en-US" sz="16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a:solidFill>
                            <a:srgbClr val="000000"/>
                          </a:solidFill>
                          <a:latin typeface="Times New Roman"/>
                          <a:ea typeface="Times New Roman"/>
                          <a:cs typeface="Times New Roman"/>
                        </a:rPr>
                        <a:t>48%</a:t>
                      </a:r>
                      <a:endParaRPr lang="en-US" sz="16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67006">
                <a:tc>
                  <a:txBody>
                    <a:bodyPr/>
                    <a:lstStyle/>
                    <a:p>
                      <a:pPr marL="0" marR="0">
                        <a:lnSpc>
                          <a:spcPct val="115000"/>
                        </a:lnSpc>
                        <a:spcBef>
                          <a:spcPts val="0"/>
                        </a:spcBef>
                        <a:spcAft>
                          <a:spcPts val="0"/>
                        </a:spcAft>
                      </a:pPr>
                      <a:r>
                        <a:rPr lang="en-US" sz="1600">
                          <a:solidFill>
                            <a:srgbClr val="000000"/>
                          </a:solidFill>
                          <a:latin typeface="Times New Roman"/>
                          <a:ea typeface="Times New Roman"/>
                          <a:cs typeface="Times New Roman"/>
                        </a:rPr>
                        <a:t>EscaladeEXT</a:t>
                      </a:r>
                      <a:endParaRPr lang="en-US" sz="16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a:solidFill>
                            <a:srgbClr val="000000"/>
                          </a:solidFill>
                          <a:latin typeface="Times New Roman"/>
                          <a:ea typeface="Times New Roman"/>
                          <a:cs typeface="Times New Roman"/>
                        </a:rPr>
                        <a:t>52%</a:t>
                      </a:r>
                      <a:endParaRPr lang="en-US" sz="16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a:solidFill>
                            <a:srgbClr val="000000"/>
                          </a:solidFill>
                          <a:latin typeface="Times New Roman"/>
                          <a:ea typeface="Times New Roman"/>
                          <a:cs typeface="Times New Roman"/>
                        </a:rPr>
                        <a:t>49%</a:t>
                      </a:r>
                      <a:endParaRPr lang="en-US" sz="16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67006">
                <a:tc>
                  <a:txBody>
                    <a:bodyPr/>
                    <a:lstStyle/>
                    <a:p>
                      <a:pPr marL="0" marR="0">
                        <a:lnSpc>
                          <a:spcPct val="115000"/>
                        </a:lnSpc>
                        <a:spcBef>
                          <a:spcPts val="0"/>
                        </a:spcBef>
                        <a:spcAft>
                          <a:spcPts val="0"/>
                        </a:spcAft>
                      </a:pPr>
                      <a:r>
                        <a:rPr lang="en-US" sz="1600">
                          <a:solidFill>
                            <a:srgbClr val="000000"/>
                          </a:solidFill>
                          <a:latin typeface="Times New Roman"/>
                          <a:ea typeface="Times New Roman"/>
                          <a:cs typeface="Times New Roman"/>
                        </a:rPr>
                        <a:t>GMCYukon</a:t>
                      </a:r>
                      <a:endParaRPr lang="en-US" sz="16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a:solidFill>
                            <a:srgbClr val="000000"/>
                          </a:solidFill>
                          <a:latin typeface="Times New Roman"/>
                          <a:ea typeface="Times New Roman"/>
                          <a:cs typeface="Times New Roman"/>
                        </a:rPr>
                        <a:t>66%</a:t>
                      </a:r>
                      <a:endParaRPr lang="en-US" sz="16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a:solidFill>
                            <a:srgbClr val="000000"/>
                          </a:solidFill>
                          <a:latin typeface="Times New Roman"/>
                          <a:ea typeface="Times New Roman"/>
                          <a:cs typeface="Times New Roman"/>
                        </a:rPr>
                        <a:t>34%</a:t>
                      </a:r>
                      <a:endParaRPr lang="en-US" sz="16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67006">
                <a:tc>
                  <a:txBody>
                    <a:bodyPr/>
                    <a:lstStyle/>
                    <a:p>
                      <a:pPr marL="0" marR="0">
                        <a:lnSpc>
                          <a:spcPct val="115000"/>
                        </a:lnSpc>
                        <a:spcBef>
                          <a:spcPts val="0"/>
                        </a:spcBef>
                        <a:spcAft>
                          <a:spcPts val="0"/>
                        </a:spcAft>
                      </a:pPr>
                      <a:r>
                        <a:rPr lang="en-US" sz="1600" b="1">
                          <a:solidFill>
                            <a:srgbClr val="000000"/>
                          </a:solidFill>
                          <a:latin typeface="Times New Roman"/>
                          <a:ea typeface="Times New Roman"/>
                          <a:cs typeface="Times New Roman"/>
                        </a:rPr>
                        <a:t>MercedesG_Class</a:t>
                      </a:r>
                      <a:r>
                        <a:rPr lang="en-US" sz="1600">
                          <a:solidFill>
                            <a:srgbClr val="000000"/>
                          </a:solidFill>
                          <a:latin typeface="Times New Roman"/>
                          <a:ea typeface="Times New Roman"/>
                          <a:cs typeface="Times New Roman"/>
                        </a:rPr>
                        <a:t> </a:t>
                      </a:r>
                      <a:endParaRPr lang="en-US" sz="16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b="1">
                          <a:solidFill>
                            <a:srgbClr val="000000"/>
                          </a:solidFill>
                          <a:latin typeface="Times New Roman"/>
                          <a:ea typeface="Times New Roman"/>
                          <a:cs typeface="Times New Roman"/>
                        </a:rPr>
                        <a:t>23%</a:t>
                      </a:r>
                      <a:endParaRPr lang="en-US" sz="16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b="1">
                          <a:solidFill>
                            <a:srgbClr val="000000"/>
                          </a:solidFill>
                          <a:latin typeface="Times New Roman"/>
                          <a:ea typeface="Times New Roman"/>
                          <a:cs typeface="Times New Roman"/>
                        </a:rPr>
                        <a:t>78%</a:t>
                      </a:r>
                      <a:endParaRPr lang="en-US" sz="16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267006">
                <a:tc>
                  <a:txBody>
                    <a:bodyPr/>
                    <a:lstStyle/>
                    <a:p>
                      <a:pPr marL="0" marR="0">
                        <a:lnSpc>
                          <a:spcPct val="115000"/>
                        </a:lnSpc>
                        <a:spcBef>
                          <a:spcPts val="0"/>
                        </a:spcBef>
                        <a:spcAft>
                          <a:spcPts val="0"/>
                        </a:spcAft>
                      </a:pPr>
                      <a:r>
                        <a:rPr lang="en-US" sz="1600">
                          <a:solidFill>
                            <a:srgbClr val="000000"/>
                          </a:solidFill>
                          <a:latin typeface="Times New Roman"/>
                          <a:ea typeface="Times New Roman"/>
                          <a:cs typeface="Times New Roman"/>
                        </a:rPr>
                        <a:t>HummerH2</a:t>
                      </a:r>
                      <a:endParaRPr lang="en-US" sz="16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a:solidFill>
                            <a:srgbClr val="000000"/>
                          </a:solidFill>
                          <a:latin typeface="Times New Roman"/>
                          <a:ea typeface="Times New Roman"/>
                          <a:cs typeface="Times New Roman"/>
                        </a:rPr>
                        <a:t>48%</a:t>
                      </a:r>
                      <a:endParaRPr lang="en-US" sz="16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a:solidFill>
                            <a:srgbClr val="000000"/>
                          </a:solidFill>
                          <a:latin typeface="Times New Roman"/>
                          <a:ea typeface="Times New Roman"/>
                          <a:cs typeface="Times New Roman"/>
                        </a:rPr>
                        <a:t>52%</a:t>
                      </a:r>
                      <a:endParaRPr lang="en-US" sz="16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267006">
                <a:tc>
                  <a:txBody>
                    <a:bodyPr/>
                    <a:lstStyle/>
                    <a:p>
                      <a:pPr marL="0" marR="0">
                        <a:lnSpc>
                          <a:spcPct val="115000"/>
                        </a:lnSpc>
                        <a:spcBef>
                          <a:spcPts val="0"/>
                        </a:spcBef>
                        <a:spcAft>
                          <a:spcPts val="0"/>
                        </a:spcAft>
                      </a:pPr>
                      <a:r>
                        <a:rPr lang="en-US" sz="1600">
                          <a:solidFill>
                            <a:srgbClr val="000000"/>
                          </a:solidFill>
                          <a:latin typeface="Times New Roman"/>
                          <a:ea typeface="Times New Roman"/>
                          <a:cs typeface="Times New Roman"/>
                        </a:rPr>
                        <a:t>Escalade_ESV</a:t>
                      </a:r>
                      <a:endParaRPr lang="en-US" sz="16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a:solidFill>
                            <a:srgbClr val="000000"/>
                          </a:solidFill>
                          <a:latin typeface="Times New Roman"/>
                          <a:ea typeface="Times New Roman"/>
                          <a:cs typeface="Times New Roman"/>
                        </a:rPr>
                        <a:t>50%</a:t>
                      </a:r>
                      <a:endParaRPr lang="en-US" sz="16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dirty="0">
                          <a:solidFill>
                            <a:srgbClr val="000000"/>
                          </a:solidFill>
                          <a:latin typeface="Times New Roman"/>
                          <a:ea typeface="Times New Roman"/>
                          <a:cs typeface="Times New Roman"/>
                        </a:rPr>
                        <a:t>50%</a:t>
                      </a:r>
                      <a:endParaRPr lang="en-US" sz="1600" dirty="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bl>
          </a:graphicData>
        </a:graphic>
      </p:graphicFrame>
      <p:sp>
        <p:nvSpPr>
          <p:cNvPr id="6" name="Rectangle 7"/>
          <p:cNvSpPr/>
          <p:nvPr/>
        </p:nvSpPr>
        <p:spPr>
          <a:xfrm>
            <a:off x="304800" y="6553200"/>
            <a:ext cx="2017336"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INTRODUCTION</a:t>
            </a:r>
          </a:p>
        </p:txBody>
      </p:sp>
      <p:sp>
        <p:nvSpPr>
          <p:cNvPr id="7" name="Rectangle 11"/>
          <p:cNvSpPr/>
          <p:nvPr/>
        </p:nvSpPr>
        <p:spPr>
          <a:xfrm>
            <a:off x="22860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MODEL DESCRIPTION</a:t>
            </a:r>
          </a:p>
        </p:txBody>
      </p:sp>
      <p:sp>
        <p:nvSpPr>
          <p:cNvPr id="8" name="Rectangle 12"/>
          <p:cNvSpPr/>
          <p:nvPr/>
        </p:nvSpPr>
        <p:spPr>
          <a:xfrm>
            <a:off x="4267200" y="6553200"/>
            <a:ext cx="1986941" cy="31432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APPLICATION RESULT</a:t>
            </a:r>
          </a:p>
        </p:txBody>
      </p:sp>
      <p:sp>
        <p:nvSpPr>
          <p:cNvPr id="9" name="Rectangle 13"/>
          <p:cNvSpPr/>
          <p:nvPr/>
        </p:nvSpPr>
        <p:spPr>
          <a:xfrm>
            <a:off x="62484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DISCUSSION</a:t>
            </a:r>
          </a:p>
        </p:txBody>
      </p:sp>
      <p:sp>
        <p:nvSpPr>
          <p:cNvPr id="3" name="TextBox 2"/>
          <p:cNvSpPr txBox="1"/>
          <p:nvPr/>
        </p:nvSpPr>
        <p:spPr>
          <a:xfrm>
            <a:off x="5943600" y="4724400"/>
            <a:ext cx="2895600" cy="1200329"/>
          </a:xfrm>
          <a:prstGeom prst="rect">
            <a:avLst/>
          </a:prstGeom>
          <a:noFill/>
        </p:spPr>
        <p:txBody>
          <a:bodyPr wrap="square" rtlCol="0">
            <a:spAutoFit/>
          </a:bodyPr>
          <a:lstStyle/>
          <a:p>
            <a:r>
              <a:rPr lang="en-US" dirty="0">
                <a:latin typeface="Eras Medium ITC" panose="020B0602030504020804" pitchFamily="34" charset="0"/>
              </a:rPr>
              <a:t>Foreign Cars are not selected in Segment 1. It is consistent with previous coefficient table.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p:txBody>
          <a:bodyPr/>
          <a:lstStyle/>
          <a:p>
            <a:fld id="{2EE8A9E9-CABF-40EA-AD60-F59542DE86E2}" type="slidenum">
              <a:rPr lang="en-US" smtClean="0"/>
              <a:pPr/>
              <a:t>56</a:t>
            </a:fld>
            <a:endParaRPr lang="en-US"/>
          </a:p>
        </p:txBody>
      </p:sp>
      <p:pic>
        <p:nvPicPr>
          <p:cNvPr id="4" name="그림 3"/>
          <p:cNvPicPr/>
          <p:nvPr/>
        </p:nvPicPr>
        <p:blipFill>
          <a:blip r:embed="rId2" cstate="print"/>
          <a:srcRect/>
          <a:stretch>
            <a:fillRect/>
          </a:stretch>
        </p:blipFill>
        <p:spPr bwMode="auto">
          <a:xfrm>
            <a:off x="1524000" y="1447800"/>
            <a:ext cx="6096000" cy="4800600"/>
          </a:xfrm>
          <a:prstGeom prst="rect">
            <a:avLst/>
          </a:prstGeom>
          <a:noFill/>
          <a:ln w="9525">
            <a:solidFill>
              <a:schemeClr val="tx1"/>
            </a:solidFill>
            <a:miter lim="800000"/>
            <a:headEnd/>
            <a:tailEnd/>
          </a:ln>
        </p:spPr>
      </p:pic>
      <p:sp>
        <p:nvSpPr>
          <p:cNvPr id="5" name="Title 2"/>
          <p:cNvSpPr txBox="1">
            <a:spLocks/>
          </p:cNvSpPr>
          <p:nvPr/>
        </p:nvSpPr>
        <p:spPr>
          <a:xfrm>
            <a:off x="228600" y="0"/>
            <a:ext cx="8308670" cy="1066800"/>
          </a:xfrm>
          <a:prstGeom prst="rect">
            <a:avLst/>
          </a:prstGeom>
          <a:solidFill>
            <a:schemeClr val="bg1"/>
          </a:solidFill>
        </p:spPr>
        <p:txBody>
          <a:bodyPr vert="horz" rtlCol="0" anchor="ctr">
            <a:noAutofit/>
          </a:bodyPr>
          <a:lstStyle>
            <a:lvl1pPr algn="ctr" rtl="0" eaLnBrk="1" latinLnBrk="0" hangingPunct="1">
              <a:spcBef>
                <a:spcPct val="0"/>
              </a:spcBef>
              <a:buNone/>
              <a:defRPr kumimoji="0" sz="4400" b="0" kern="1200" spc="100">
                <a:ln w="18000">
                  <a:noFill/>
                  <a:prstDash val="solid"/>
                </a:ln>
                <a:solidFill>
                  <a:schemeClr val="tx1"/>
                </a:solidFill>
                <a:effectLst>
                  <a:outerShdw blurRad="44450" dist="25400" dir="2700000" algn="tl" rotWithShape="0">
                    <a:schemeClr val="bg1">
                      <a:alpha val="51000"/>
                    </a:schemeClr>
                  </a:outerShdw>
                </a:effectLst>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a:lstStyle>
          <a:p>
            <a:r>
              <a:rPr lang="en-US" sz="2400" b="1" dirty="0"/>
              <a:t>Two-Dimensional Mapping of the Estimated Posterior Correlation Matrix for Segment 1 using ALSCAL in SPSS </a:t>
            </a:r>
            <a:endParaRPr lang="en-US" sz="2400" dirty="0"/>
          </a:p>
        </p:txBody>
      </p:sp>
      <p:sp>
        <p:nvSpPr>
          <p:cNvPr id="6" name="타원 5"/>
          <p:cNvSpPr/>
          <p:nvPr/>
        </p:nvSpPr>
        <p:spPr>
          <a:xfrm>
            <a:off x="2133600" y="3048000"/>
            <a:ext cx="2819400" cy="2667000"/>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7" name="TextBox 6"/>
          <p:cNvSpPr txBox="1"/>
          <p:nvPr/>
        </p:nvSpPr>
        <p:spPr>
          <a:xfrm>
            <a:off x="2209800" y="4191000"/>
            <a:ext cx="1600200" cy="381000"/>
          </a:xfrm>
          <a:prstGeom prst="rect">
            <a:avLst/>
          </a:prstGeom>
          <a:noFill/>
        </p:spPr>
        <p:txBody>
          <a:bodyPr wrap="square" rtlCol="0">
            <a:spAutoFit/>
          </a:bodyPr>
          <a:lstStyle/>
          <a:p>
            <a:r>
              <a:rPr lang="en-US" b="1" dirty="0">
                <a:solidFill>
                  <a:srgbClr val="FF0000"/>
                </a:solidFill>
              </a:rPr>
              <a:t>Foreign Brands</a:t>
            </a:r>
          </a:p>
        </p:txBody>
      </p:sp>
      <p:sp>
        <p:nvSpPr>
          <p:cNvPr id="8" name="타원 7"/>
          <p:cNvSpPr/>
          <p:nvPr/>
        </p:nvSpPr>
        <p:spPr>
          <a:xfrm>
            <a:off x="5715000" y="2667000"/>
            <a:ext cx="1676400" cy="1524000"/>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9" name="TextBox 8"/>
          <p:cNvSpPr txBox="1"/>
          <p:nvPr/>
        </p:nvSpPr>
        <p:spPr>
          <a:xfrm>
            <a:off x="6248400" y="4267200"/>
            <a:ext cx="1295400" cy="369332"/>
          </a:xfrm>
          <a:prstGeom prst="rect">
            <a:avLst/>
          </a:prstGeom>
          <a:noFill/>
        </p:spPr>
        <p:txBody>
          <a:bodyPr wrap="square" rtlCol="0">
            <a:spAutoFit/>
          </a:bodyPr>
          <a:lstStyle/>
          <a:p>
            <a:r>
              <a:rPr lang="en-US" b="1" dirty="0">
                <a:solidFill>
                  <a:srgbClr val="FF0000"/>
                </a:solidFill>
              </a:rPr>
              <a:t>GM Brands</a:t>
            </a:r>
          </a:p>
        </p:txBody>
      </p:sp>
      <p:sp>
        <p:nvSpPr>
          <p:cNvPr id="10" name="Rectangle 7"/>
          <p:cNvSpPr/>
          <p:nvPr/>
        </p:nvSpPr>
        <p:spPr>
          <a:xfrm>
            <a:off x="304800" y="6553200"/>
            <a:ext cx="2017336"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INTRODUCTION</a:t>
            </a:r>
          </a:p>
        </p:txBody>
      </p:sp>
      <p:sp>
        <p:nvSpPr>
          <p:cNvPr id="11" name="Rectangle 11"/>
          <p:cNvSpPr/>
          <p:nvPr/>
        </p:nvSpPr>
        <p:spPr>
          <a:xfrm>
            <a:off x="22860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MODEL DESCRIPTION</a:t>
            </a:r>
          </a:p>
        </p:txBody>
      </p:sp>
      <p:sp>
        <p:nvSpPr>
          <p:cNvPr id="12" name="Rectangle 12"/>
          <p:cNvSpPr/>
          <p:nvPr/>
        </p:nvSpPr>
        <p:spPr>
          <a:xfrm>
            <a:off x="4267200" y="6553200"/>
            <a:ext cx="1986941" cy="31432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APPLICATION RESULT</a:t>
            </a:r>
          </a:p>
        </p:txBody>
      </p:sp>
      <p:sp>
        <p:nvSpPr>
          <p:cNvPr id="13" name="Rectangle 13"/>
          <p:cNvSpPr/>
          <p:nvPr/>
        </p:nvSpPr>
        <p:spPr>
          <a:xfrm>
            <a:off x="62484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DISCUSSION</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p:txBody>
          <a:bodyPr/>
          <a:lstStyle/>
          <a:p>
            <a:fld id="{2EE8A9E9-CABF-40EA-AD60-F59542DE86E2}" type="slidenum">
              <a:rPr lang="en-US" smtClean="0"/>
              <a:pPr/>
              <a:t>57</a:t>
            </a:fld>
            <a:endParaRPr lang="en-US"/>
          </a:p>
        </p:txBody>
      </p:sp>
      <p:graphicFrame>
        <p:nvGraphicFramePr>
          <p:cNvPr id="3" name="표 2"/>
          <p:cNvGraphicFramePr>
            <a:graphicFrameLocks noGrp="1"/>
          </p:cNvGraphicFramePr>
          <p:nvPr>
            <p:extLst>
              <p:ext uri="{D42A27DB-BD31-4B8C-83A1-F6EECF244321}">
                <p14:modId xmlns:p14="http://schemas.microsoft.com/office/powerpoint/2010/main" val="2817023812"/>
              </p:ext>
            </p:extLst>
          </p:nvPr>
        </p:nvGraphicFramePr>
        <p:xfrm>
          <a:off x="685800" y="914400"/>
          <a:ext cx="7848600" cy="5557839"/>
        </p:xfrm>
        <a:graphic>
          <a:graphicData uri="http://schemas.openxmlformats.org/drawingml/2006/table">
            <a:tbl>
              <a:tblPr/>
              <a:tblGrid>
                <a:gridCol w="952468">
                  <a:extLst>
                    <a:ext uri="{9D8B030D-6E8A-4147-A177-3AD203B41FA5}">
                      <a16:colId xmlns:a16="http://schemas.microsoft.com/office/drawing/2014/main" val="20000"/>
                    </a:ext>
                  </a:extLst>
                </a:gridCol>
                <a:gridCol w="1199852">
                  <a:extLst>
                    <a:ext uri="{9D8B030D-6E8A-4147-A177-3AD203B41FA5}">
                      <a16:colId xmlns:a16="http://schemas.microsoft.com/office/drawing/2014/main" val="20001"/>
                    </a:ext>
                  </a:extLst>
                </a:gridCol>
                <a:gridCol w="1199852">
                  <a:extLst>
                    <a:ext uri="{9D8B030D-6E8A-4147-A177-3AD203B41FA5}">
                      <a16:colId xmlns:a16="http://schemas.microsoft.com/office/drawing/2014/main" val="20002"/>
                    </a:ext>
                  </a:extLst>
                </a:gridCol>
                <a:gridCol w="1160369">
                  <a:extLst>
                    <a:ext uri="{9D8B030D-6E8A-4147-A177-3AD203B41FA5}">
                      <a16:colId xmlns:a16="http://schemas.microsoft.com/office/drawing/2014/main" val="20003"/>
                    </a:ext>
                  </a:extLst>
                </a:gridCol>
                <a:gridCol w="1160369">
                  <a:extLst>
                    <a:ext uri="{9D8B030D-6E8A-4147-A177-3AD203B41FA5}">
                      <a16:colId xmlns:a16="http://schemas.microsoft.com/office/drawing/2014/main" val="20004"/>
                    </a:ext>
                  </a:extLst>
                </a:gridCol>
                <a:gridCol w="1087845">
                  <a:extLst>
                    <a:ext uri="{9D8B030D-6E8A-4147-A177-3AD203B41FA5}">
                      <a16:colId xmlns:a16="http://schemas.microsoft.com/office/drawing/2014/main" val="20005"/>
                    </a:ext>
                  </a:extLst>
                </a:gridCol>
                <a:gridCol w="1087845">
                  <a:extLst>
                    <a:ext uri="{9D8B030D-6E8A-4147-A177-3AD203B41FA5}">
                      <a16:colId xmlns:a16="http://schemas.microsoft.com/office/drawing/2014/main" val="20006"/>
                    </a:ext>
                  </a:extLst>
                </a:gridCol>
              </a:tblGrid>
              <a:tr h="1638300">
                <a:tc>
                  <a:txBody>
                    <a:bodyPr/>
                    <a:lstStyle/>
                    <a:p>
                      <a:pPr marL="0" marR="0" algn="ctr">
                        <a:lnSpc>
                          <a:spcPct val="115000"/>
                        </a:lnSpc>
                        <a:spcBef>
                          <a:spcPts val="0"/>
                        </a:spcBef>
                        <a:spcAft>
                          <a:spcPts val="0"/>
                        </a:spcAft>
                      </a:pPr>
                      <a:r>
                        <a:rPr lang="en-US" sz="1400" b="1" dirty="0">
                          <a:solidFill>
                            <a:srgbClr val="000000"/>
                          </a:solidFill>
                          <a:latin typeface="Times New Roman"/>
                          <a:ea typeface="Times New Roman"/>
                          <a:cs typeface="Times New Roman"/>
                        </a:rPr>
                        <a:t>Measures</a:t>
                      </a:r>
                      <a:endParaRPr lang="en-US" sz="1400" dirty="0">
                        <a:latin typeface="Calibri"/>
                        <a:ea typeface="Malgun Gothic"/>
                        <a:cs typeface="Times New Roman"/>
                      </a:endParaRPr>
                    </a:p>
                  </a:txBody>
                  <a:tcPr marL="50800" marR="508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b="1">
                          <a:solidFill>
                            <a:srgbClr val="000000"/>
                          </a:solidFill>
                          <a:latin typeface="Times New Roman"/>
                          <a:ea typeface="Times New Roman"/>
                          <a:cs typeface="Times New Roman"/>
                        </a:rPr>
                        <a:t>Two Holdout Brands</a:t>
                      </a:r>
                      <a:endParaRPr lang="en-US" sz="1400">
                        <a:latin typeface="Calibri"/>
                        <a:ea typeface="Malgun Gothic"/>
                        <a:cs typeface="Times New Roman"/>
                      </a:endParaRPr>
                    </a:p>
                  </a:txBody>
                  <a:tcPr marL="50800" marR="508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b="1">
                          <a:solidFill>
                            <a:srgbClr val="000000"/>
                          </a:solidFill>
                          <a:latin typeface="Times New Roman"/>
                          <a:ea typeface="Times New Roman"/>
                          <a:cs typeface="Times New Roman"/>
                        </a:rPr>
                        <a:t>Aggregate Logistic Regression</a:t>
                      </a:r>
                      <a:endParaRPr lang="en-US" sz="1400">
                        <a:latin typeface="Calibri"/>
                        <a:ea typeface="Malgun Gothic"/>
                        <a:cs typeface="Times New Roman"/>
                      </a:endParaRPr>
                    </a:p>
                  </a:txBody>
                  <a:tcPr marL="50800" marR="508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b="1" dirty="0">
                          <a:solidFill>
                            <a:srgbClr val="000000"/>
                          </a:solidFill>
                          <a:latin typeface="Times New Roman"/>
                          <a:ea typeface="Times New Roman"/>
                          <a:cs typeface="Times New Roman"/>
                        </a:rPr>
                        <a:t>Aggregate Stepwise Logistic Regression </a:t>
                      </a:r>
                      <a:endParaRPr lang="en-US" sz="1400" dirty="0">
                        <a:latin typeface="Calibri"/>
                        <a:ea typeface="Malgun Gothic"/>
                        <a:cs typeface="Times New Roman"/>
                      </a:endParaRPr>
                    </a:p>
                  </a:txBody>
                  <a:tcPr marL="50800" marR="508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b="1">
                          <a:solidFill>
                            <a:srgbClr val="000000"/>
                          </a:solidFill>
                          <a:latin typeface="Times New Roman"/>
                          <a:ea typeface="Times New Roman"/>
                          <a:cs typeface="Times New Roman"/>
                        </a:rPr>
                        <a:t>Bayesian Multivariate Probit Regression </a:t>
                      </a:r>
                      <a:endParaRPr lang="en-US" sz="1400">
                        <a:latin typeface="Calibri"/>
                        <a:ea typeface="Malgun Gothic"/>
                        <a:cs typeface="Times New Roman"/>
                      </a:endParaRPr>
                    </a:p>
                  </a:txBody>
                  <a:tcPr marL="50800" marR="508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b="1">
                          <a:solidFill>
                            <a:srgbClr val="000000"/>
                          </a:solidFill>
                          <a:latin typeface="Times New Roman"/>
                          <a:ea typeface="Times New Roman"/>
                          <a:cs typeface="Times New Roman"/>
                        </a:rPr>
                        <a:t>Multivarite Probit Mixture model (without Variable Selection)</a:t>
                      </a:r>
                      <a:endParaRPr lang="en-US" sz="1400">
                        <a:latin typeface="Calibri"/>
                        <a:ea typeface="Malgun Gothic"/>
                        <a:cs typeface="Times New Roman"/>
                      </a:endParaRPr>
                    </a:p>
                  </a:txBody>
                  <a:tcPr marL="50800" marR="508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b="1" dirty="0">
                          <a:solidFill>
                            <a:srgbClr val="000000"/>
                          </a:solidFill>
                          <a:latin typeface="Times New Roman"/>
                          <a:ea typeface="Times New Roman"/>
                          <a:cs typeface="Times New Roman"/>
                        </a:rPr>
                        <a:t>The Proposed Model</a:t>
                      </a:r>
                      <a:endParaRPr lang="en-US" sz="1400" dirty="0">
                        <a:latin typeface="Calibri"/>
                        <a:ea typeface="Malgun Gothic"/>
                        <a:cs typeface="Times New Roman"/>
                      </a:endParaRPr>
                    </a:p>
                  </a:txBody>
                  <a:tcPr marL="50800" marR="508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62025">
                <a:tc rowSpan="2">
                  <a:txBody>
                    <a:bodyPr/>
                    <a:lstStyle/>
                    <a:p>
                      <a:pPr marL="0" marR="0" algn="ctr">
                        <a:lnSpc>
                          <a:spcPct val="115000"/>
                        </a:lnSpc>
                        <a:spcBef>
                          <a:spcPts val="0"/>
                        </a:spcBef>
                        <a:spcAft>
                          <a:spcPts val="0"/>
                        </a:spcAft>
                      </a:pPr>
                      <a:r>
                        <a:rPr lang="en-US" sz="1400">
                          <a:solidFill>
                            <a:srgbClr val="000000"/>
                          </a:solidFill>
                          <a:latin typeface="Times New Roman"/>
                          <a:ea typeface="Times New Roman"/>
                          <a:cs typeface="Times New Roman"/>
                        </a:rPr>
                        <a:t>Choice Hit Rate</a:t>
                      </a:r>
                      <a:endParaRPr lang="en-US" sz="1400">
                        <a:latin typeface="Calibri"/>
                        <a:ea typeface="Malgun Gothic"/>
                        <a:cs typeface="Times New Roman"/>
                      </a:endParaRPr>
                    </a:p>
                  </a:txBody>
                  <a:tcPr marL="50800" marR="508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b="1" dirty="0">
                          <a:solidFill>
                            <a:srgbClr val="000000"/>
                          </a:solidFill>
                          <a:latin typeface="Times New Roman"/>
                          <a:ea typeface="Times New Roman"/>
                          <a:cs typeface="Times New Roman"/>
                        </a:rPr>
                        <a:t>GMC Yukon </a:t>
                      </a:r>
                      <a:r>
                        <a:rPr lang="en-US" sz="1400" dirty="0">
                          <a:solidFill>
                            <a:srgbClr val="000000"/>
                          </a:solidFill>
                          <a:latin typeface="Times New Roman"/>
                          <a:ea typeface="Times New Roman"/>
                          <a:cs typeface="Times New Roman"/>
                        </a:rPr>
                        <a:t>Choice Prediction</a:t>
                      </a:r>
                      <a:endParaRPr lang="en-US" sz="1400" dirty="0">
                        <a:latin typeface="Calibri"/>
                        <a:ea typeface="Malgun Gothic"/>
                        <a:cs typeface="Times New Roman"/>
                      </a:endParaRPr>
                    </a:p>
                  </a:txBody>
                  <a:tcPr marL="50800" marR="508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solidFill>
                            <a:srgbClr val="000000"/>
                          </a:solidFill>
                          <a:latin typeface="Times New Roman"/>
                          <a:ea typeface="Times New Roman"/>
                          <a:cs typeface="Times New Roman"/>
                        </a:rPr>
                        <a:t>57%</a:t>
                      </a:r>
                      <a:endParaRPr lang="en-US" sz="1600" dirty="0">
                        <a:latin typeface="Calibri"/>
                        <a:ea typeface="Malgun Gothic"/>
                        <a:cs typeface="Times New Roman"/>
                      </a:endParaRPr>
                    </a:p>
                  </a:txBody>
                  <a:tcPr marL="50800" marR="508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solidFill>
                            <a:srgbClr val="000000"/>
                          </a:solidFill>
                          <a:latin typeface="Times New Roman"/>
                          <a:ea typeface="Times New Roman"/>
                          <a:cs typeface="Times New Roman"/>
                        </a:rPr>
                        <a:t>57%</a:t>
                      </a:r>
                      <a:endParaRPr lang="en-US" sz="1600" dirty="0">
                        <a:latin typeface="Calibri"/>
                        <a:ea typeface="Malgun Gothic"/>
                        <a:cs typeface="Times New Roman"/>
                      </a:endParaRPr>
                    </a:p>
                  </a:txBody>
                  <a:tcPr marL="50800" marR="508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solidFill>
                            <a:srgbClr val="000000"/>
                          </a:solidFill>
                          <a:latin typeface="Times New Roman"/>
                          <a:ea typeface="Times New Roman"/>
                          <a:cs typeface="Times New Roman"/>
                        </a:rPr>
                        <a:t>56%</a:t>
                      </a:r>
                      <a:endParaRPr lang="en-US" sz="1600">
                        <a:latin typeface="Calibri"/>
                        <a:ea typeface="Malgun Gothic"/>
                        <a:cs typeface="Times New Roman"/>
                      </a:endParaRPr>
                    </a:p>
                  </a:txBody>
                  <a:tcPr marL="50800" marR="508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solidFill>
                            <a:srgbClr val="000000"/>
                          </a:solidFill>
                          <a:latin typeface="Times New Roman"/>
                          <a:ea typeface="Times New Roman"/>
                          <a:cs typeface="Times New Roman"/>
                        </a:rPr>
                        <a:t>57%</a:t>
                      </a:r>
                      <a:endParaRPr lang="en-US" sz="1600">
                        <a:latin typeface="Calibri"/>
                        <a:ea typeface="Malgun Gothic"/>
                        <a:cs typeface="Times New Roman"/>
                      </a:endParaRPr>
                    </a:p>
                  </a:txBody>
                  <a:tcPr marL="50800" marR="508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solidFill>
                            <a:srgbClr val="000000"/>
                          </a:solidFill>
                          <a:latin typeface="Times New Roman"/>
                          <a:ea typeface="Times New Roman"/>
                          <a:cs typeface="Times New Roman"/>
                        </a:rPr>
                        <a:t>64%*</a:t>
                      </a:r>
                      <a:endParaRPr lang="en-US" sz="1600" dirty="0">
                        <a:latin typeface="Calibri"/>
                        <a:ea typeface="Malgun Gothic"/>
                        <a:cs typeface="Times New Roman"/>
                      </a:endParaRPr>
                    </a:p>
                  </a:txBody>
                  <a:tcPr marL="50800" marR="508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1"/>
                  </a:ext>
                </a:extLst>
              </a:tr>
              <a:tr h="962025">
                <a:tc vMerge="1">
                  <a:txBody>
                    <a:bodyPr/>
                    <a:lstStyle/>
                    <a:p>
                      <a:endParaRPr lang="en-US"/>
                    </a:p>
                  </a:txBody>
                  <a:tcPr/>
                </a:tc>
                <a:tc>
                  <a:txBody>
                    <a:bodyPr/>
                    <a:lstStyle/>
                    <a:p>
                      <a:pPr marL="0" marR="0" algn="ctr">
                        <a:lnSpc>
                          <a:spcPct val="115000"/>
                        </a:lnSpc>
                        <a:spcBef>
                          <a:spcPts val="0"/>
                        </a:spcBef>
                        <a:spcAft>
                          <a:spcPts val="0"/>
                        </a:spcAft>
                      </a:pPr>
                      <a:r>
                        <a:rPr lang="en-US" sz="1400" b="1" dirty="0">
                          <a:solidFill>
                            <a:srgbClr val="000000"/>
                          </a:solidFill>
                          <a:latin typeface="Times New Roman"/>
                          <a:ea typeface="Times New Roman"/>
                          <a:cs typeface="Times New Roman"/>
                        </a:rPr>
                        <a:t>Ford Expedition </a:t>
                      </a:r>
                      <a:r>
                        <a:rPr lang="en-US" sz="1400" dirty="0">
                          <a:solidFill>
                            <a:srgbClr val="000000"/>
                          </a:solidFill>
                          <a:latin typeface="Times New Roman"/>
                          <a:ea typeface="Times New Roman"/>
                          <a:cs typeface="Times New Roman"/>
                        </a:rPr>
                        <a:t>Choice Prediction</a:t>
                      </a:r>
                      <a:endParaRPr lang="en-US" sz="1400" dirty="0">
                        <a:latin typeface="Calibri"/>
                        <a:ea typeface="Malgun Gothic"/>
                        <a:cs typeface="Times New Roman"/>
                      </a:endParaRPr>
                    </a:p>
                  </a:txBody>
                  <a:tcPr marL="50800" marR="508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solidFill>
                            <a:srgbClr val="000000"/>
                          </a:solidFill>
                          <a:latin typeface="Times New Roman"/>
                          <a:ea typeface="Times New Roman"/>
                          <a:cs typeface="Times New Roman"/>
                        </a:rPr>
                        <a:t>66%</a:t>
                      </a:r>
                      <a:endParaRPr lang="en-US" sz="1600">
                        <a:latin typeface="Calibri"/>
                        <a:ea typeface="Malgun Gothic"/>
                        <a:cs typeface="Times New Roman"/>
                      </a:endParaRPr>
                    </a:p>
                  </a:txBody>
                  <a:tcPr marL="50800" marR="508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solidFill>
                            <a:srgbClr val="000000"/>
                          </a:solidFill>
                          <a:latin typeface="Times New Roman"/>
                          <a:ea typeface="Times New Roman"/>
                          <a:cs typeface="Times New Roman"/>
                        </a:rPr>
                        <a:t>66%</a:t>
                      </a:r>
                      <a:endParaRPr lang="en-US" sz="1600" dirty="0">
                        <a:latin typeface="Calibri"/>
                        <a:ea typeface="Malgun Gothic"/>
                        <a:cs typeface="Times New Roman"/>
                      </a:endParaRPr>
                    </a:p>
                  </a:txBody>
                  <a:tcPr marL="50800" marR="508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solidFill>
                            <a:srgbClr val="000000"/>
                          </a:solidFill>
                          <a:latin typeface="Times New Roman"/>
                          <a:ea typeface="Times New Roman"/>
                          <a:cs typeface="Times New Roman"/>
                        </a:rPr>
                        <a:t>66%</a:t>
                      </a:r>
                      <a:endParaRPr lang="en-US" sz="1600" dirty="0">
                        <a:latin typeface="Calibri"/>
                        <a:ea typeface="Malgun Gothic"/>
                        <a:cs typeface="Times New Roman"/>
                      </a:endParaRPr>
                    </a:p>
                  </a:txBody>
                  <a:tcPr marL="50800" marR="508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solidFill>
                            <a:srgbClr val="000000"/>
                          </a:solidFill>
                          <a:latin typeface="Times New Roman"/>
                          <a:ea typeface="Times New Roman"/>
                          <a:cs typeface="Times New Roman"/>
                        </a:rPr>
                        <a:t>66%</a:t>
                      </a:r>
                      <a:endParaRPr lang="en-US" sz="1600">
                        <a:latin typeface="Calibri"/>
                        <a:ea typeface="Malgun Gothic"/>
                        <a:cs typeface="Times New Roman"/>
                      </a:endParaRPr>
                    </a:p>
                  </a:txBody>
                  <a:tcPr marL="50800" marR="508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solidFill>
                            <a:srgbClr val="000000"/>
                          </a:solidFill>
                          <a:latin typeface="Times New Roman"/>
                          <a:ea typeface="Times New Roman"/>
                          <a:cs typeface="Times New Roman"/>
                        </a:rPr>
                        <a:t>70%*</a:t>
                      </a:r>
                      <a:endParaRPr lang="en-US" sz="1600" dirty="0">
                        <a:latin typeface="Calibri"/>
                        <a:ea typeface="Malgun Gothic"/>
                        <a:cs typeface="Times New Roman"/>
                      </a:endParaRPr>
                    </a:p>
                  </a:txBody>
                  <a:tcPr marL="50800" marR="508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2"/>
                  </a:ext>
                </a:extLst>
              </a:tr>
              <a:tr h="962025">
                <a:tc rowSpan="2">
                  <a:txBody>
                    <a:bodyPr/>
                    <a:lstStyle/>
                    <a:p>
                      <a:pPr marL="0" marR="0" algn="ctr">
                        <a:lnSpc>
                          <a:spcPct val="115000"/>
                        </a:lnSpc>
                        <a:spcBef>
                          <a:spcPts val="0"/>
                        </a:spcBef>
                        <a:spcAft>
                          <a:spcPts val="0"/>
                        </a:spcAft>
                      </a:pPr>
                      <a:r>
                        <a:rPr lang="en-US" sz="1400">
                          <a:solidFill>
                            <a:srgbClr val="000000"/>
                          </a:solidFill>
                          <a:latin typeface="Times New Roman"/>
                          <a:ea typeface="Times New Roman"/>
                          <a:cs typeface="Times New Roman"/>
                        </a:rPr>
                        <a:t>Jaccard Similarity Index</a:t>
                      </a:r>
                      <a:endParaRPr lang="en-US" sz="1400">
                        <a:latin typeface="Calibri"/>
                        <a:ea typeface="Malgun Gothic"/>
                        <a:cs typeface="Times New Roman"/>
                      </a:endParaRPr>
                    </a:p>
                  </a:txBody>
                  <a:tcPr marL="50800" marR="508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b="1" dirty="0">
                          <a:solidFill>
                            <a:srgbClr val="000000"/>
                          </a:solidFill>
                          <a:latin typeface="Times New Roman"/>
                          <a:ea typeface="Times New Roman"/>
                          <a:cs typeface="Times New Roman"/>
                        </a:rPr>
                        <a:t>GMC Yukon </a:t>
                      </a:r>
                      <a:r>
                        <a:rPr lang="en-US" sz="1400" dirty="0">
                          <a:solidFill>
                            <a:srgbClr val="000000"/>
                          </a:solidFill>
                          <a:latin typeface="Times New Roman"/>
                          <a:ea typeface="Times New Roman"/>
                          <a:cs typeface="Times New Roman"/>
                        </a:rPr>
                        <a:t>Choice Prediction</a:t>
                      </a:r>
                      <a:endParaRPr lang="en-US" sz="1400" dirty="0">
                        <a:latin typeface="Calibri"/>
                        <a:ea typeface="Malgun Gothic"/>
                        <a:cs typeface="Times New Roman"/>
                      </a:endParaRPr>
                    </a:p>
                  </a:txBody>
                  <a:tcPr marL="50800" marR="508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solidFill>
                            <a:srgbClr val="000000"/>
                          </a:solidFill>
                          <a:latin typeface="Times New Roman"/>
                          <a:ea typeface="Times New Roman"/>
                          <a:cs typeface="Times New Roman"/>
                        </a:rPr>
                        <a:t>36%</a:t>
                      </a:r>
                      <a:endParaRPr lang="en-US" sz="1600">
                        <a:latin typeface="Calibri"/>
                        <a:ea typeface="Malgun Gothic"/>
                        <a:cs typeface="Times New Roman"/>
                      </a:endParaRPr>
                    </a:p>
                  </a:txBody>
                  <a:tcPr marL="50800" marR="508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solidFill>
                            <a:srgbClr val="000000"/>
                          </a:solidFill>
                          <a:latin typeface="Times New Roman"/>
                          <a:ea typeface="Times New Roman"/>
                          <a:cs typeface="Times New Roman"/>
                        </a:rPr>
                        <a:t>35%</a:t>
                      </a:r>
                      <a:endParaRPr lang="en-US" sz="1600">
                        <a:latin typeface="Calibri"/>
                        <a:ea typeface="Malgun Gothic"/>
                        <a:cs typeface="Times New Roman"/>
                      </a:endParaRPr>
                    </a:p>
                  </a:txBody>
                  <a:tcPr marL="50800" marR="508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solidFill>
                            <a:srgbClr val="000000"/>
                          </a:solidFill>
                          <a:latin typeface="Times New Roman"/>
                          <a:ea typeface="Times New Roman"/>
                          <a:cs typeface="Times New Roman"/>
                        </a:rPr>
                        <a:t>35%</a:t>
                      </a:r>
                      <a:endParaRPr lang="en-US" sz="1600" dirty="0">
                        <a:latin typeface="Calibri"/>
                        <a:ea typeface="Malgun Gothic"/>
                        <a:cs typeface="Times New Roman"/>
                      </a:endParaRPr>
                    </a:p>
                  </a:txBody>
                  <a:tcPr marL="50800" marR="508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solidFill>
                            <a:srgbClr val="000000"/>
                          </a:solidFill>
                          <a:latin typeface="Times New Roman"/>
                          <a:ea typeface="Times New Roman"/>
                          <a:cs typeface="Times New Roman"/>
                        </a:rPr>
                        <a:t>36%</a:t>
                      </a:r>
                      <a:endParaRPr lang="en-US" sz="1600" dirty="0">
                        <a:latin typeface="Calibri"/>
                        <a:ea typeface="Malgun Gothic"/>
                        <a:cs typeface="Times New Roman"/>
                      </a:endParaRPr>
                    </a:p>
                  </a:txBody>
                  <a:tcPr marL="50800" marR="508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solidFill>
                            <a:srgbClr val="000000"/>
                          </a:solidFill>
                          <a:latin typeface="Times New Roman"/>
                          <a:ea typeface="Times New Roman"/>
                          <a:cs typeface="Times New Roman"/>
                        </a:rPr>
                        <a:t>50%*</a:t>
                      </a:r>
                      <a:endParaRPr lang="en-US" sz="1600" dirty="0">
                        <a:latin typeface="Calibri"/>
                        <a:ea typeface="Malgun Gothic"/>
                        <a:cs typeface="Times New Roman"/>
                      </a:endParaRPr>
                    </a:p>
                  </a:txBody>
                  <a:tcPr marL="50800" marR="508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3"/>
                  </a:ext>
                </a:extLst>
              </a:tr>
              <a:tr h="962025">
                <a:tc vMerge="1">
                  <a:txBody>
                    <a:bodyPr/>
                    <a:lstStyle/>
                    <a:p>
                      <a:endParaRPr lang="en-US"/>
                    </a:p>
                  </a:txBody>
                  <a:tcPr/>
                </a:tc>
                <a:tc>
                  <a:txBody>
                    <a:bodyPr/>
                    <a:lstStyle/>
                    <a:p>
                      <a:pPr marL="0" marR="0" algn="ctr">
                        <a:lnSpc>
                          <a:spcPct val="115000"/>
                        </a:lnSpc>
                        <a:spcBef>
                          <a:spcPts val="0"/>
                        </a:spcBef>
                        <a:spcAft>
                          <a:spcPts val="0"/>
                        </a:spcAft>
                      </a:pPr>
                      <a:r>
                        <a:rPr lang="en-US" sz="1400" b="1" dirty="0">
                          <a:solidFill>
                            <a:srgbClr val="000000"/>
                          </a:solidFill>
                          <a:latin typeface="Times New Roman"/>
                          <a:ea typeface="Times New Roman"/>
                          <a:cs typeface="Times New Roman"/>
                        </a:rPr>
                        <a:t>Ford Expedition </a:t>
                      </a:r>
                      <a:r>
                        <a:rPr lang="en-US" sz="1400" dirty="0">
                          <a:solidFill>
                            <a:srgbClr val="000000"/>
                          </a:solidFill>
                          <a:latin typeface="Times New Roman"/>
                          <a:ea typeface="Times New Roman"/>
                          <a:cs typeface="Times New Roman"/>
                        </a:rPr>
                        <a:t>Choice Prediction</a:t>
                      </a:r>
                      <a:endParaRPr lang="en-US" sz="1400" dirty="0">
                        <a:latin typeface="Calibri"/>
                        <a:ea typeface="Malgun Gothic"/>
                        <a:cs typeface="Times New Roman"/>
                      </a:endParaRPr>
                    </a:p>
                  </a:txBody>
                  <a:tcPr marL="50800" marR="508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solidFill>
                            <a:srgbClr val="000000"/>
                          </a:solidFill>
                          <a:latin typeface="Times New Roman"/>
                          <a:ea typeface="Times New Roman"/>
                          <a:cs typeface="Times New Roman"/>
                        </a:rPr>
                        <a:t>31%</a:t>
                      </a:r>
                      <a:endParaRPr lang="en-US" sz="1600">
                        <a:latin typeface="Calibri"/>
                        <a:ea typeface="Malgun Gothic"/>
                        <a:cs typeface="Times New Roman"/>
                      </a:endParaRPr>
                    </a:p>
                  </a:txBody>
                  <a:tcPr marL="50800" marR="508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solidFill>
                            <a:srgbClr val="000000"/>
                          </a:solidFill>
                          <a:latin typeface="Times New Roman"/>
                          <a:ea typeface="Times New Roman"/>
                          <a:cs typeface="Times New Roman"/>
                        </a:rPr>
                        <a:t>31%</a:t>
                      </a:r>
                      <a:endParaRPr lang="en-US" sz="1600">
                        <a:latin typeface="Calibri"/>
                        <a:ea typeface="Malgun Gothic"/>
                        <a:cs typeface="Times New Roman"/>
                      </a:endParaRPr>
                    </a:p>
                  </a:txBody>
                  <a:tcPr marL="50800" marR="508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solidFill>
                            <a:srgbClr val="000000"/>
                          </a:solidFill>
                          <a:latin typeface="Times New Roman"/>
                          <a:ea typeface="Times New Roman"/>
                          <a:cs typeface="Times New Roman"/>
                        </a:rPr>
                        <a:t>32%</a:t>
                      </a:r>
                      <a:endParaRPr lang="en-US" sz="1600">
                        <a:latin typeface="Calibri"/>
                        <a:ea typeface="Malgun Gothic"/>
                        <a:cs typeface="Times New Roman"/>
                      </a:endParaRPr>
                    </a:p>
                  </a:txBody>
                  <a:tcPr marL="50800" marR="508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solidFill>
                            <a:srgbClr val="000000"/>
                          </a:solidFill>
                          <a:latin typeface="Times New Roman"/>
                          <a:ea typeface="Times New Roman"/>
                          <a:cs typeface="Times New Roman"/>
                        </a:rPr>
                        <a:t>34%</a:t>
                      </a:r>
                      <a:endParaRPr lang="en-US" sz="1600" dirty="0">
                        <a:latin typeface="Calibri"/>
                        <a:ea typeface="Malgun Gothic"/>
                        <a:cs typeface="Times New Roman"/>
                      </a:endParaRPr>
                    </a:p>
                  </a:txBody>
                  <a:tcPr marL="50800" marR="508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solidFill>
                            <a:srgbClr val="000000"/>
                          </a:solidFill>
                          <a:latin typeface="Times New Roman"/>
                          <a:ea typeface="Times New Roman"/>
                          <a:cs typeface="Times New Roman"/>
                        </a:rPr>
                        <a:t>43%*</a:t>
                      </a:r>
                      <a:endParaRPr lang="en-US" sz="1600" dirty="0">
                        <a:latin typeface="Calibri"/>
                        <a:ea typeface="Malgun Gothic"/>
                        <a:cs typeface="Times New Roman"/>
                      </a:endParaRPr>
                    </a:p>
                  </a:txBody>
                  <a:tcPr marL="50800" marR="508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4"/>
                  </a:ext>
                </a:extLst>
              </a:tr>
            </a:tbl>
          </a:graphicData>
        </a:graphic>
      </p:graphicFrame>
      <p:sp>
        <p:nvSpPr>
          <p:cNvPr id="4" name="Title 2"/>
          <p:cNvSpPr txBox="1">
            <a:spLocks/>
          </p:cNvSpPr>
          <p:nvPr/>
        </p:nvSpPr>
        <p:spPr>
          <a:xfrm>
            <a:off x="228600" y="0"/>
            <a:ext cx="8308670" cy="762000"/>
          </a:xfrm>
          <a:prstGeom prst="rect">
            <a:avLst/>
          </a:prstGeom>
          <a:solidFill>
            <a:schemeClr val="bg1"/>
          </a:solidFill>
        </p:spPr>
        <p:txBody>
          <a:bodyPr vert="horz" rtlCol="0" anchor="ctr">
            <a:noAutofit/>
          </a:bodyPr>
          <a:lstStyle>
            <a:lvl1pPr algn="ctr" rtl="0" eaLnBrk="1" latinLnBrk="0" hangingPunct="1">
              <a:spcBef>
                <a:spcPct val="0"/>
              </a:spcBef>
              <a:buNone/>
              <a:defRPr kumimoji="0" sz="4400" b="0" kern="1200" spc="100">
                <a:ln w="18000">
                  <a:noFill/>
                  <a:prstDash val="solid"/>
                </a:ln>
                <a:solidFill>
                  <a:schemeClr val="tx1"/>
                </a:solidFill>
                <a:effectLst>
                  <a:outerShdw blurRad="44450" dist="25400" dir="2700000" algn="tl" rotWithShape="0">
                    <a:schemeClr val="bg1">
                      <a:alpha val="51000"/>
                    </a:schemeClr>
                  </a:outerShdw>
                </a:effectLst>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a:lstStyle>
          <a:p>
            <a:r>
              <a:rPr lang="en-US" sz="2400" b="1" dirty="0"/>
              <a:t>Choice Predictive Validation Performance Comparison between the Proposed Model and Other Benchmark Models</a:t>
            </a:r>
          </a:p>
        </p:txBody>
      </p:sp>
      <p:sp>
        <p:nvSpPr>
          <p:cNvPr id="5" name="Rectangle 7"/>
          <p:cNvSpPr/>
          <p:nvPr/>
        </p:nvSpPr>
        <p:spPr>
          <a:xfrm>
            <a:off x="304800" y="6553200"/>
            <a:ext cx="2017336"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INTRODUCTION</a:t>
            </a:r>
          </a:p>
        </p:txBody>
      </p:sp>
      <p:sp>
        <p:nvSpPr>
          <p:cNvPr id="6" name="Rectangle 11"/>
          <p:cNvSpPr/>
          <p:nvPr/>
        </p:nvSpPr>
        <p:spPr>
          <a:xfrm>
            <a:off x="22860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MODEL DESCRIPTION</a:t>
            </a:r>
          </a:p>
        </p:txBody>
      </p:sp>
      <p:sp>
        <p:nvSpPr>
          <p:cNvPr id="7" name="Rectangle 12"/>
          <p:cNvSpPr/>
          <p:nvPr/>
        </p:nvSpPr>
        <p:spPr>
          <a:xfrm>
            <a:off x="4267200" y="6553200"/>
            <a:ext cx="1986941" cy="31432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APPLICATION RESULT</a:t>
            </a:r>
          </a:p>
        </p:txBody>
      </p:sp>
      <p:sp>
        <p:nvSpPr>
          <p:cNvPr id="8" name="Rectangle 13"/>
          <p:cNvSpPr/>
          <p:nvPr/>
        </p:nvSpPr>
        <p:spPr>
          <a:xfrm>
            <a:off x="62484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DISCUSSION</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 y="76200"/>
            <a:ext cx="9144000" cy="939784"/>
          </a:xfrm>
          <a:solidFill>
            <a:schemeClr val="bg1"/>
          </a:solidFill>
        </p:spPr>
        <p:txBody>
          <a:bodyPr>
            <a:normAutofit/>
          </a:bodyPr>
          <a:lstStyle/>
          <a:p>
            <a:pPr algn="ctr"/>
            <a:r>
              <a:rPr lang="en-US" sz="2800" b="1" dirty="0">
                <a:effectLst/>
              </a:rPr>
              <a:t>Possible Managerial Implications Based on Profile Analysis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563685099"/>
              </p:ext>
            </p:extLst>
          </p:nvPr>
        </p:nvGraphicFramePr>
        <p:xfrm>
          <a:off x="239486" y="1143000"/>
          <a:ext cx="8763000" cy="259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Slide Number Placeholder 9"/>
          <p:cNvSpPr>
            <a:spLocks noGrp="1"/>
          </p:cNvSpPr>
          <p:nvPr>
            <p:ph type="sldNum" sz="quarter" idx="12"/>
          </p:nvPr>
        </p:nvSpPr>
        <p:spPr/>
        <p:txBody>
          <a:bodyPr/>
          <a:lstStyle/>
          <a:p>
            <a:fld id="{2EE8A9E9-CABF-40EA-AD60-F59542DE86E2}" type="slidenum">
              <a:rPr lang="en-US" smtClean="0"/>
              <a:pPr/>
              <a:t>58</a:t>
            </a:fld>
            <a:endParaRPr lang="en-US"/>
          </a:p>
        </p:txBody>
      </p:sp>
      <p:graphicFrame>
        <p:nvGraphicFramePr>
          <p:cNvPr id="11" name="Content Placeholder 6"/>
          <p:cNvGraphicFramePr>
            <a:graphicFrameLocks/>
          </p:cNvGraphicFramePr>
          <p:nvPr>
            <p:extLst>
              <p:ext uri="{D42A27DB-BD31-4B8C-83A1-F6EECF244321}">
                <p14:modId xmlns:p14="http://schemas.microsoft.com/office/powerpoint/2010/main" val="3183755702"/>
              </p:ext>
            </p:extLst>
          </p:nvPr>
        </p:nvGraphicFramePr>
        <p:xfrm>
          <a:off x="239486" y="3810000"/>
          <a:ext cx="8763000" cy="25908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2" name="Rectangle 7"/>
          <p:cNvSpPr/>
          <p:nvPr/>
        </p:nvSpPr>
        <p:spPr>
          <a:xfrm>
            <a:off x="304800" y="6553200"/>
            <a:ext cx="2017336"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INTRODUCTION</a:t>
            </a:r>
          </a:p>
        </p:txBody>
      </p:sp>
      <p:sp>
        <p:nvSpPr>
          <p:cNvPr id="13" name="Rectangle 11"/>
          <p:cNvSpPr/>
          <p:nvPr/>
        </p:nvSpPr>
        <p:spPr>
          <a:xfrm>
            <a:off x="22860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MODEL DESCRIPTION</a:t>
            </a:r>
          </a:p>
        </p:txBody>
      </p:sp>
      <p:sp>
        <p:nvSpPr>
          <p:cNvPr id="14" name="Rectangle 12"/>
          <p:cNvSpPr/>
          <p:nvPr/>
        </p:nvSpPr>
        <p:spPr>
          <a:xfrm>
            <a:off x="4267200" y="6553200"/>
            <a:ext cx="1986941" cy="31432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APPLICATION RESULT</a:t>
            </a:r>
          </a:p>
        </p:txBody>
      </p:sp>
      <p:sp>
        <p:nvSpPr>
          <p:cNvPr id="15" name="Rectangle 13"/>
          <p:cNvSpPr/>
          <p:nvPr/>
        </p:nvSpPr>
        <p:spPr>
          <a:xfrm>
            <a:off x="6248400" y="6553200"/>
            <a:ext cx="1986941" cy="314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DISCUSSION</a:t>
            </a:r>
          </a:p>
        </p:txBody>
      </p:sp>
    </p:spTree>
    <p:extLst>
      <p:ext uri="{BB962C8B-B14F-4D97-AF65-F5344CB8AC3E}">
        <p14:creationId xmlns:p14="http://schemas.microsoft.com/office/powerpoint/2010/main" val="102925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Graphic spid="11" grpId="0">
        <p:bldAsOne/>
      </p:bldGraphic>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762000" y="762000"/>
            <a:ext cx="7886700" cy="2047876"/>
          </a:xfrm>
        </p:spPr>
        <p:txBody>
          <a:bodyPr/>
          <a:lstStyle/>
          <a:p>
            <a:r>
              <a:rPr lang="en-US" b="1" dirty="0"/>
              <a:t>Other Modeling Works:</a:t>
            </a:r>
            <a:br>
              <a:rPr lang="en-US" dirty="0"/>
            </a:br>
            <a:r>
              <a:rPr lang="en-US" dirty="0"/>
              <a:t>Spatial Models; </a:t>
            </a:r>
            <a:br>
              <a:rPr lang="en-US" dirty="0"/>
            </a:br>
            <a:r>
              <a:rPr lang="en-US" dirty="0"/>
              <a:t>Text Mining &amp; Sentiment Analysis</a:t>
            </a:r>
          </a:p>
        </p:txBody>
      </p:sp>
      <p:sp>
        <p:nvSpPr>
          <p:cNvPr id="4" name="슬라이드 번호 개체 틀 3"/>
          <p:cNvSpPr>
            <a:spLocks noGrp="1"/>
          </p:cNvSpPr>
          <p:nvPr>
            <p:ph type="sldNum" sz="quarter" idx="12"/>
          </p:nvPr>
        </p:nvSpPr>
        <p:spPr/>
        <p:txBody>
          <a:bodyPr/>
          <a:lstStyle/>
          <a:p>
            <a:fld id="{2EE8A9E9-CABF-40EA-AD60-F59542DE86E2}" type="slidenum">
              <a:rPr lang="en-US" smtClean="0"/>
              <a:pPr/>
              <a:t>59</a:t>
            </a:fld>
            <a:endParaRPr lang="en-US"/>
          </a:p>
        </p:txBody>
      </p:sp>
      <p:pic>
        <p:nvPicPr>
          <p:cNvPr id="10242" name="Picture 2" descr="http://www.kpf.com/projects/Project92/18716_hr.jpg">
            <a:hlinkClick r:id="rId2"/>
          </p:cNvPr>
          <p:cNvPicPr>
            <a:picLocks noChangeAspect="1" noChangeArrowheads="1"/>
          </p:cNvPicPr>
          <p:nvPr/>
        </p:nvPicPr>
        <p:blipFill>
          <a:blip r:embed="rId3"/>
          <a:srcRect/>
          <a:stretch>
            <a:fillRect/>
          </a:stretch>
        </p:blipFill>
        <p:spPr bwMode="auto">
          <a:xfrm>
            <a:off x="4381144" y="3505200"/>
            <a:ext cx="4762856" cy="3352801"/>
          </a:xfrm>
          <a:prstGeom prst="rect">
            <a:avLst/>
          </a:prstGeom>
          <a:noFill/>
        </p:spPr>
      </p:pic>
      <p:pic>
        <p:nvPicPr>
          <p:cNvPr id="10244" name="Picture 4" descr="http://media2.abc15.com/photo/2015/03/03/KNXV%20ASU%20Sun%20Devil%20Stadium%20rendering_1425436969885_14305301_ver1.0_640_480.jpg">
            <a:hlinkClick r:id="rId4"/>
          </p:cNvPr>
          <p:cNvPicPr>
            <a:picLocks noChangeAspect="1" noChangeArrowheads="1"/>
          </p:cNvPicPr>
          <p:nvPr/>
        </p:nvPicPr>
        <p:blipFill>
          <a:blip r:embed="rId5"/>
          <a:srcRect/>
          <a:stretch>
            <a:fillRect/>
          </a:stretch>
        </p:blipFill>
        <p:spPr bwMode="auto">
          <a:xfrm>
            <a:off x="0" y="3505200"/>
            <a:ext cx="4473010" cy="3352800"/>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605" y="171986"/>
            <a:ext cx="7886700" cy="1325563"/>
          </a:xfrm>
        </p:spPr>
        <p:txBody>
          <a:bodyPr>
            <a:normAutofit fontScale="90000"/>
          </a:bodyPr>
          <a:lstStyle/>
          <a:p>
            <a:pPr algn="r"/>
            <a:r>
              <a:rPr lang="en-US" dirty="0">
                <a:latin typeface="Eras Medium ITC" panose="020B0602030504020804" pitchFamily="34" charset="0"/>
              </a:rPr>
              <a:t>data for mixture regression setting…</a:t>
            </a:r>
            <a:br>
              <a:rPr lang="en-US" dirty="0">
                <a:latin typeface="Eras Medium ITC" panose="020B0602030504020804" pitchFamily="34" charset="0"/>
              </a:rPr>
            </a:br>
            <a:endParaRPr lang="en-US" dirty="0">
              <a:latin typeface="Eras Medium ITC" panose="020B0602030504020804" pitchFamily="34" charset="0"/>
            </a:endParaRPr>
          </a:p>
        </p:txBody>
      </p:sp>
      <p:sp>
        <p:nvSpPr>
          <p:cNvPr id="4" name="Slide Number Placeholder 3"/>
          <p:cNvSpPr>
            <a:spLocks noGrp="1"/>
          </p:cNvSpPr>
          <p:nvPr>
            <p:ph type="sldNum" sz="quarter" idx="12"/>
          </p:nvPr>
        </p:nvSpPr>
        <p:spPr>
          <a:xfrm>
            <a:off x="7010400" y="6447742"/>
            <a:ext cx="2057400" cy="365125"/>
          </a:xfrm>
        </p:spPr>
        <p:txBody>
          <a:bodyPr/>
          <a:lstStyle/>
          <a:p>
            <a:pPr>
              <a:defRPr/>
            </a:pPr>
            <a:fld id="{C5DEE5CA-EC8A-4F66-B9B9-9E61C3F0DB23}" type="slidenum">
              <a:rPr lang="en-US" smtClean="0"/>
              <a:pPr>
                <a:defRPr/>
              </a:pPr>
              <a:t>6</a:t>
            </a:fld>
            <a:endParaRPr lang="en-US"/>
          </a:p>
        </p:txBody>
      </p:sp>
      <p:sp>
        <p:nvSpPr>
          <p:cNvPr id="7" name="TextBox 6"/>
          <p:cNvSpPr txBox="1"/>
          <p:nvPr/>
        </p:nvSpPr>
        <p:spPr>
          <a:xfrm>
            <a:off x="5178527" y="1840484"/>
            <a:ext cx="3663745" cy="369332"/>
          </a:xfrm>
          <a:prstGeom prst="rect">
            <a:avLst/>
          </a:prstGeom>
          <a:noFill/>
        </p:spPr>
        <p:txBody>
          <a:bodyPr wrap="square" rtlCol="0">
            <a:spAutoFit/>
          </a:bodyPr>
          <a:lstStyle/>
          <a:p>
            <a:r>
              <a:rPr lang="en-US" dirty="0">
                <a:latin typeface="Eras Medium ITC" panose="020B0602030504020804" pitchFamily="34" charset="0"/>
              </a:rPr>
              <a:t>Impacts of IVs on DV in the data. </a:t>
            </a:r>
          </a:p>
        </p:txBody>
      </p:sp>
      <p:graphicFrame>
        <p:nvGraphicFramePr>
          <p:cNvPr id="9" name="Table 8"/>
          <p:cNvGraphicFramePr>
            <a:graphicFrameLocks noGrp="1"/>
          </p:cNvGraphicFramePr>
          <p:nvPr>
            <p:extLst/>
          </p:nvPr>
        </p:nvGraphicFramePr>
        <p:xfrm>
          <a:off x="2647950" y="2620121"/>
          <a:ext cx="3733800" cy="3158725"/>
        </p:xfrm>
        <a:graphic>
          <a:graphicData uri="http://schemas.openxmlformats.org/drawingml/2006/table">
            <a:tbl>
              <a:tblPr/>
              <a:tblGrid>
                <a:gridCol w="1115848">
                  <a:extLst>
                    <a:ext uri="{9D8B030D-6E8A-4147-A177-3AD203B41FA5}">
                      <a16:colId xmlns:a16="http://schemas.microsoft.com/office/drawing/2014/main" val="20000"/>
                    </a:ext>
                  </a:extLst>
                </a:gridCol>
                <a:gridCol w="1308976">
                  <a:extLst>
                    <a:ext uri="{9D8B030D-6E8A-4147-A177-3AD203B41FA5}">
                      <a16:colId xmlns:a16="http://schemas.microsoft.com/office/drawing/2014/main" val="20001"/>
                    </a:ext>
                  </a:extLst>
                </a:gridCol>
                <a:gridCol w="1308976">
                  <a:extLst>
                    <a:ext uri="{9D8B030D-6E8A-4147-A177-3AD203B41FA5}">
                      <a16:colId xmlns:a16="http://schemas.microsoft.com/office/drawing/2014/main" val="20002"/>
                    </a:ext>
                  </a:extLst>
                </a:gridCol>
              </a:tblGrid>
              <a:tr h="320275">
                <a:tc>
                  <a:txBody>
                    <a:bodyPr/>
                    <a:lstStyle/>
                    <a:p>
                      <a:pPr algn="ctr" fontAlgn="b"/>
                      <a:r>
                        <a:rPr lang="en-US" sz="1800" b="0" i="0" u="none" strike="noStrike" dirty="0">
                          <a:solidFill>
                            <a:srgbClr val="000000"/>
                          </a:solidFill>
                          <a:effectLst/>
                          <a:latin typeface="Eras Medium ITC" panose="020B06020305040208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Eras Medium ITC" panose="020B0602030504020804" pitchFamily="34" charset="0"/>
                        </a:rPr>
                        <a:t>Segment 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Eras Medium ITC" panose="020B0602030504020804" pitchFamily="34" charset="0"/>
                        </a:rPr>
                        <a:t>Segment 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46102">
                <a:tc>
                  <a:txBody>
                    <a:bodyPr/>
                    <a:lstStyle/>
                    <a:p>
                      <a:pPr algn="ctr" fontAlgn="b"/>
                      <a:r>
                        <a:rPr lang="en-US" sz="1800" b="0" i="0" u="none" strike="noStrike">
                          <a:solidFill>
                            <a:srgbClr val="000000"/>
                          </a:solidFill>
                          <a:effectLst/>
                          <a:latin typeface="Eras Medium ITC" panose="020B0602030504020804" pitchFamily="34" charset="0"/>
                        </a:rPr>
                        <a:t>Feature1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Eras Medium ITC" panose="020B06020305040208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800" b="0" i="0" u="none" strike="noStrike" dirty="0">
                          <a:solidFill>
                            <a:srgbClr val="000000"/>
                          </a:solidFill>
                          <a:effectLst/>
                          <a:latin typeface="Eras Medium ITC" panose="020B06020305040208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46102">
                <a:tc>
                  <a:txBody>
                    <a:bodyPr/>
                    <a:lstStyle/>
                    <a:p>
                      <a:pPr algn="ctr" fontAlgn="b"/>
                      <a:r>
                        <a:rPr lang="en-US" sz="1800" b="0" i="0" u="none" strike="noStrike">
                          <a:solidFill>
                            <a:srgbClr val="000000"/>
                          </a:solidFill>
                          <a:effectLst/>
                          <a:latin typeface="Eras Medium ITC" panose="020B0602030504020804" pitchFamily="34" charset="0"/>
                        </a:rPr>
                        <a:t>Feature2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Eras Medium ITC" panose="020B06020305040208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800" b="0" i="0" u="none" strike="noStrike">
                          <a:solidFill>
                            <a:srgbClr val="000000"/>
                          </a:solidFill>
                          <a:effectLst/>
                          <a:latin typeface="Eras Medium ITC" panose="020B06020305040208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46102">
                <a:tc>
                  <a:txBody>
                    <a:bodyPr/>
                    <a:lstStyle/>
                    <a:p>
                      <a:pPr algn="ctr" fontAlgn="b"/>
                      <a:r>
                        <a:rPr lang="en-US" sz="1800" b="0" i="0" u="none" strike="noStrike">
                          <a:solidFill>
                            <a:srgbClr val="000000"/>
                          </a:solidFill>
                          <a:effectLst/>
                          <a:latin typeface="Eras Medium ITC" panose="020B0602030504020804" pitchFamily="34" charset="0"/>
                        </a:rPr>
                        <a:t>Feature3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Eras Medium ITC" panose="020B06020305040208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800" b="0" i="0" u="none" strike="noStrike">
                          <a:solidFill>
                            <a:srgbClr val="000000"/>
                          </a:solidFill>
                          <a:effectLst/>
                          <a:latin typeface="Eras Medium ITC" panose="020B06020305040208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46102">
                <a:tc>
                  <a:txBody>
                    <a:bodyPr/>
                    <a:lstStyle/>
                    <a:p>
                      <a:pPr algn="ctr" fontAlgn="b"/>
                      <a:r>
                        <a:rPr lang="en-US" sz="1800" b="0" i="0" u="none" strike="noStrike">
                          <a:solidFill>
                            <a:srgbClr val="000000"/>
                          </a:solidFill>
                          <a:effectLst/>
                          <a:latin typeface="Eras Medium ITC" panose="020B0602030504020804" pitchFamily="34" charset="0"/>
                        </a:rPr>
                        <a:t>Feature4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Eras Medium ITC" panose="020B06020305040208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US" sz="1800" b="0" i="0" u="none" strike="noStrike">
                          <a:solidFill>
                            <a:srgbClr val="000000"/>
                          </a:solidFill>
                          <a:effectLst/>
                          <a:latin typeface="Eras Medium ITC" panose="020B06020305040208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46102">
                <a:tc>
                  <a:txBody>
                    <a:bodyPr/>
                    <a:lstStyle/>
                    <a:p>
                      <a:pPr algn="ctr" fontAlgn="b"/>
                      <a:r>
                        <a:rPr lang="en-US" sz="1800" b="0" i="0" u="none" strike="noStrike">
                          <a:solidFill>
                            <a:srgbClr val="000000"/>
                          </a:solidFill>
                          <a:effectLst/>
                          <a:latin typeface="Eras Medium ITC" panose="020B0602030504020804" pitchFamily="34" charset="0"/>
                        </a:rPr>
                        <a:t>Feature5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Eras Medium ITC" panose="020B06020305040208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Eras Medium ITC" panose="020B0602030504020804" pitchFamily="34" charset="0"/>
                        </a:rPr>
                        <a:t>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0005"/>
                  </a:ext>
                </a:extLst>
              </a:tr>
              <a:tr h="246102">
                <a:tc>
                  <a:txBody>
                    <a:bodyPr/>
                    <a:lstStyle/>
                    <a:p>
                      <a:pPr algn="ctr" fontAlgn="b"/>
                      <a:r>
                        <a:rPr lang="en-US" sz="1800" b="0" i="0" u="none" strike="noStrike">
                          <a:solidFill>
                            <a:srgbClr val="000000"/>
                          </a:solidFill>
                          <a:effectLst/>
                          <a:latin typeface="Eras Medium ITC" panose="020B0602030504020804" pitchFamily="34" charset="0"/>
                        </a:rPr>
                        <a:t>Feature6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Eras Medium ITC" panose="020B06020305040208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Eras Medium ITC" panose="020B0602030504020804" pitchFamily="34" charset="0"/>
                        </a:rPr>
                        <a:t>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0006"/>
                  </a:ext>
                </a:extLst>
              </a:tr>
              <a:tr h="246102">
                <a:tc>
                  <a:txBody>
                    <a:bodyPr/>
                    <a:lstStyle/>
                    <a:p>
                      <a:pPr algn="ctr" fontAlgn="b"/>
                      <a:r>
                        <a:rPr lang="en-US" sz="1800" b="0" i="0" u="none" strike="noStrike">
                          <a:solidFill>
                            <a:srgbClr val="000000"/>
                          </a:solidFill>
                          <a:effectLst/>
                          <a:latin typeface="Eras Medium ITC" panose="020B0602030504020804" pitchFamily="34" charset="0"/>
                        </a:rPr>
                        <a:t>Feature7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Eras Medium ITC" panose="020B06020305040208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Eras Medium ITC" panose="020B0602030504020804" pitchFamily="34" charset="0"/>
                        </a:rPr>
                        <a:t>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0007"/>
                  </a:ext>
                </a:extLst>
              </a:tr>
              <a:tr h="246102">
                <a:tc>
                  <a:txBody>
                    <a:bodyPr/>
                    <a:lstStyle/>
                    <a:p>
                      <a:pPr algn="ctr" fontAlgn="b"/>
                      <a:r>
                        <a:rPr lang="en-US" sz="1800" b="0" i="0" u="none" strike="noStrike">
                          <a:solidFill>
                            <a:srgbClr val="000000"/>
                          </a:solidFill>
                          <a:effectLst/>
                          <a:latin typeface="Eras Medium ITC" panose="020B0602030504020804" pitchFamily="34" charset="0"/>
                        </a:rPr>
                        <a:t>Feature8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Eras Medium ITC" panose="020B06020305040208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Eras Medium ITC" panose="020B0602030504020804" pitchFamily="34" charset="0"/>
                        </a:rPr>
                        <a:t>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0008"/>
                  </a:ext>
                </a:extLst>
              </a:tr>
              <a:tr h="246102">
                <a:tc>
                  <a:txBody>
                    <a:bodyPr/>
                    <a:lstStyle/>
                    <a:p>
                      <a:pPr algn="ctr" fontAlgn="b"/>
                      <a:r>
                        <a:rPr lang="en-US" sz="1800" b="0" i="0" u="none" strike="noStrike">
                          <a:solidFill>
                            <a:srgbClr val="000000"/>
                          </a:solidFill>
                          <a:effectLst/>
                          <a:latin typeface="Eras Medium ITC" panose="020B0602030504020804" pitchFamily="34" charset="0"/>
                        </a:rPr>
                        <a:t>Feature9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Eras Medium ITC" panose="020B06020305040208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Eras Medium ITC" panose="020B06020305040208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46102">
                <a:tc>
                  <a:txBody>
                    <a:bodyPr/>
                    <a:lstStyle/>
                    <a:p>
                      <a:pPr algn="ctr" fontAlgn="b"/>
                      <a:r>
                        <a:rPr lang="en-US" sz="1800" b="0" i="0" u="none" strike="noStrike">
                          <a:solidFill>
                            <a:srgbClr val="000000"/>
                          </a:solidFill>
                          <a:effectLst/>
                          <a:latin typeface="Eras Medium ITC" panose="020B0602030504020804" pitchFamily="34" charset="0"/>
                        </a:rPr>
                        <a:t>Feature10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Eras Medium ITC" panose="020B06020305040208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Eras Medium ITC" panose="020B06020305040208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11" name="TextBox 10"/>
          <p:cNvSpPr txBox="1"/>
          <p:nvPr/>
        </p:nvSpPr>
        <p:spPr>
          <a:xfrm>
            <a:off x="104775" y="2505001"/>
            <a:ext cx="1828800" cy="923330"/>
          </a:xfrm>
          <a:prstGeom prst="rect">
            <a:avLst/>
          </a:prstGeom>
          <a:noFill/>
        </p:spPr>
        <p:txBody>
          <a:bodyPr wrap="square" rtlCol="0">
            <a:spAutoFit/>
          </a:bodyPr>
          <a:lstStyle/>
          <a:p>
            <a:r>
              <a:rPr lang="en-US" dirty="0">
                <a:latin typeface="Eras Medium ITC" panose="020B0602030504020804" pitchFamily="34" charset="0"/>
              </a:rPr>
              <a:t>Key drivers for consumer in Segment 1</a:t>
            </a:r>
          </a:p>
        </p:txBody>
      </p:sp>
      <p:cxnSp>
        <p:nvCxnSpPr>
          <p:cNvPr id="13" name="Straight Arrow Connector 12"/>
          <p:cNvCxnSpPr/>
          <p:nvPr/>
        </p:nvCxnSpPr>
        <p:spPr>
          <a:xfrm>
            <a:off x="1600200" y="2966666"/>
            <a:ext cx="2419350" cy="105309"/>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219950" y="5164424"/>
            <a:ext cx="1828800" cy="923330"/>
          </a:xfrm>
          <a:prstGeom prst="rect">
            <a:avLst/>
          </a:prstGeom>
          <a:noFill/>
        </p:spPr>
        <p:txBody>
          <a:bodyPr wrap="square" rtlCol="0">
            <a:spAutoFit/>
          </a:bodyPr>
          <a:lstStyle/>
          <a:p>
            <a:r>
              <a:rPr lang="en-US" dirty="0">
                <a:latin typeface="Eras Medium ITC" panose="020B0602030504020804" pitchFamily="34" charset="0"/>
              </a:rPr>
              <a:t>Key drivers for consumer in Segment 2</a:t>
            </a:r>
          </a:p>
        </p:txBody>
      </p:sp>
      <p:cxnSp>
        <p:nvCxnSpPr>
          <p:cNvPr id="17" name="Straight Arrow Connector 16"/>
          <p:cNvCxnSpPr/>
          <p:nvPr/>
        </p:nvCxnSpPr>
        <p:spPr>
          <a:xfrm flipH="1" flipV="1">
            <a:off x="6324600" y="5164425"/>
            <a:ext cx="895350" cy="93375"/>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34770" y="1381137"/>
            <a:ext cx="4343400" cy="646331"/>
          </a:xfrm>
          <a:prstGeom prst="rect">
            <a:avLst/>
          </a:prstGeom>
          <a:noFill/>
        </p:spPr>
        <p:txBody>
          <a:bodyPr wrap="square" rtlCol="0">
            <a:spAutoFit/>
          </a:bodyPr>
          <a:lstStyle/>
          <a:p>
            <a:r>
              <a:rPr lang="en-US" dirty="0">
                <a:latin typeface="Eras Medium ITC" panose="020B0602030504020804" pitchFamily="34" charset="0"/>
              </a:rPr>
              <a:t>Here, DV (Y) is buy intention for the product in the survey (N=200).</a:t>
            </a:r>
          </a:p>
        </p:txBody>
      </p:sp>
      <p:sp>
        <p:nvSpPr>
          <p:cNvPr id="3" name="TextBox 2"/>
          <p:cNvSpPr txBox="1"/>
          <p:nvPr/>
        </p:nvSpPr>
        <p:spPr>
          <a:xfrm>
            <a:off x="4141685" y="5903088"/>
            <a:ext cx="746330" cy="369332"/>
          </a:xfrm>
          <a:prstGeom prst="rect">
            <a:avLst/>
          </a:prstGeom>
          <a:noFill/>
        </p:spPr>
        <p:txBody>
          <a:bodyPr wrap="square" rtlCol="0">
            <a:spAutoFit/>
          </a:bodyPr>
          <a:lstStyle/>
          <a:p>
            <a:r>
              <a:rPr lang="en-US" b="1" dirty="0">
                <a:latin typeface="Eras Medium ITC" panose="020B0602030504020804" pitchFamily="34" charset="0"/>
              </a:rPr>
              <a:t>53%</a:t>
            </a:r>
          </a:p>
        </p:txBody>
      </p:sp>
      <p:sp>
        <p:nvSpPr>
          <p:cNvPr id="12" name="TextBox 11"/>
          <p:cNvSpPr txBox="1"/>
          <p:nvPr/>
        </p:nvSpPr>
        <p:spPr>
          <a:xfrm>
            <a:off x="5486400" y="5903088"/>
            <a:ext cx="746330" cy="369332"/>
          </a:xfrm>
          <a:prstGeom prst="rect">
            <a:avLst/>
          </a:prstGeom>
          <a:noFill/>
        </p:spPr>
        <p:txBody>
          <a:bodyPr wrap="square" rtlCol="0">
            <a:spAutoFit/>
          </a:bodyPr>
          <a:lstStyle/>
          <a:p>
            <a:r>
              <a:rPr lang="en-US" b="1" dirty="0">
                <a:latin typeface="Eras Medium ITC" panose="020B0602030504020804" pitchFamily="34" charset="0"/>
              </a:rPr>
              <a:t>47%</a:t>
            </a:r>
          </a:p>
        </p:txBody>
      </p:sp>
    </p:spTree>
    <p:extLst>
      <p:ext uri="{BB962C8B-B14F-4D97-AF65-F5344CB8AC3E}">
        <p14:creationId xmlns:p14="http://schemas.microsoft.com/office/powerpoint/2010/main" val="33084227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p:cNvSpPr/>
          <p:nvPr/>
        </p:nvSpPr>
        <p:spPr>
          <a:xfrm>
            <a:off x="6666245" y="2415152"/>
            <a:ext cx="914400" cy="628650"/>
          </a:xfrm>
          <a:prstGeom prst="ellipse">
            <a:avLst/>
          </a:prstGeom>
          <a:gradFill flip="none" rotWithShape="1">
            <a:gsLst>
              <a:gs pos="0">
                <a:srgbClr val="99FF99">
                  <a:shade val="30000"/>
                  <a:satMod val="115000"/>
                </a:srgbClr>
              </a:gs>
              <a:gs pos="50000">
                <a:srgbClr val="99FF99">
                  <a:shade val="67500"/>
                  <a:satMod val="115000"/>
                </a:srgbClr>
              </a:gs>
              <a:gs pos="100000">
                <a:srgbClr val="99FF99">
                  <a:shade val="100000"/>
                  <a:satMod val="115000"/>
                </a:srgbClr>
              </a:gs>
            </a:gsLst>
            <a:path path="circle">
              <a:fillToRect r="100000" b="100000"/>
            </a:path>
            <a:tileRect l="-100000" t="-100000"/>
          </a:gra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900" b="1" dirty="0">
                <a:solidFill>
                  <a:prstClr val="black"/>
                </a:solidFill>
                <a:latin typeface="Eras Medium ITC" pitchFamily="34" charset="0"/>
              </a:rPr>
              <a:t>Key Attribute 3</a:t>
            </a:r>
          </a:p>
        </p:txBody>
      </p:sp>
      <p:sp>
        <p:nvSpPr>
          <p:cNvPr id="24" name="Oval 23"/>
          <p:cNvSpPr/>
          <p:nvPr/>
        </p:nvSpPr>
        <p:spPr>
          <a:xfrm>
            <a:off x="6666245" y="1828800"/>
            <a:ext cx="914400" cy="628650"/>
          </a:xfrm>
          <a:prstGeom prst="ellipse">
            <a:avLst/>
          </a:prstGeom>
          <a:gradFill flip="none" rotWithShape="1">
            <a:gsLst>
              <a:gs pos="0">
                <a:srgbClr val="99FF99">
                  <a:shade val="30000"/>
                  <a:satMod val="115000"/>
                </a:srgbClr>
              </a:gs>
              <a:gs pos="50000">
                <a:srgbClr val="99FF99">
                  <a:shade val="67500"/>
                  <a:satMod val="115000"/>
                </a:srgbClr>
              </a:gs>
              <a:gs pos="100000">
                <a:srgbClr val="99FF99">
                  <a:shade val="100000"/>
                  <a:satMod val="115000"/>
                </a:srgbClr>
              </a:gs>
            </a:gsLst>
            <a:path path="circle">
              <a:fillToRect r="100000" b="100000"/>
            </a:path>
            <a:tileRect l="-100000" t="-100000"/>
          </a:gra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900" b="1" dirty="0">
                <a:solidFill>
                  <a:prstClr val="black"/>
                </a:solidFill>
                <a:latin typeface="Eras Medium ITC" pitchFamily="34" charset="0"/>
              </a:rPr>
              <a:t>Key Attribute 1</a:t>
            </a:r>
          </a:p>
        </p:txBody>
      </p:sp>
      <p:sp>
        <p:nvSpPr>
          <p:cNvPr id="25" name="Oval 24"/>
          <p:cNvSpPr/>
          <p:nvPr/>
        </p:nvSpPr>
        <p:spPr>
          <a:xfrm>
            <a:off x="6687948" y="4457700"/>
            <a:ext cx="914400" cy="628650"/>
          </a:xfrm>
          <a:prstGeom prst="ellipse">
            <a:avLst/>
          </a:prstGeom>
          <a:gradFill flip="none" rotWithShape="1">
            <a:gsLst>
              <a:gs pos="0">
                <a:srgbClr val="99FF99">
                  <a:shade val="30000"/>
                  <a:satMod val="115000"/>
                </a:srgbClr>
              </a:gs>
              <a:gs pos="50000">
                <a:srgbClr val="99FF99">
                  <a:shade val="67500"/>
                  <a:satMod val="115000"/>
                </a:srgbClr>
              </a:gs>
              <a:gs pos="100000">
                <a:srgbClr val="99FF99">
                  <a:shade val="100000"/>
                  <a:satMod val="115000"/>
                </a:srgbClr>
              </a:gs>
            </a:gsLst>
            <a:path path="circle">
              <a:fillToRect r="100000" b="100000"/>
            </a:path>
            <a:tileRect l="-100000" t="-100000"/>
          </a:gra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900" b="1" dirty="0">
                <a:solidFill>
                  <a:prstClr val="black"/>
                </a:solidFill>
                <a:latin typeface="Eras Medium ITC" pitchFamily="34" charset="0"/>
              </a:rPr>
              <a:t>Key Attribute 3</a:t>
            </a:r>
          </a:p>
        </p:txBody>
      </p:sp>
      <p:sp>
        <p:nvSpPr>
          <p:cNvPr id="30" name="Rectangle 29"/>
          <p:cNvSpPr/>
          <p:nvPr/>
        </p:nvSpPr>
        <p:spPr>
          <a:xfrm>
            <a:off x="7522911" y="1727086"/>
            <a:ext cx="1099432" cy="1471078"/>
          </a:xfrm>
          <a:prstGeom prst="rect">
            <a:avLst/>
          </a:prstGeom>
          <a:noFill/>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50">
              <a:solidFill>
                <a:prstClr val="black"/>
              </a:solidFill>
            </a:endParaRPr>
          </a:p>
        </p:txBody>
      </p:sp>
      <p:sp>
        <p:nvSpPr>
          <p:cNvPr id="20" name="Oval 19"/>
          <p:cNvSpPr/>
          <p:nvPr/>
        </p:nvSpPr>
        <p:spPr>
          <a:xfrm>
            <a:off x="2735892" y="3483913"/>
            <a:ext cx="971550" cy="628650"/>
          </a:xfrm>
          <a:prstGeom prst="ellipse">
            <a:avLst/>
          </a:prstGeom>
          <a:solidFill>
            <a:srgbClr val="FFFF99"/>
          </a:soli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50" b="1" dirty="0">
                <a:solidFill>
                  <a:prstClr val="black"/>
                </a:solidFill>
                <a:latin typeface="Eras Medium ITC" pitchFamily="34" charset="0"/>
              </a:rPr>
              <a:t>IV: Attribute 3</a:t>
            </a:r>
          </a:p>
        </p:txBody>
      </p:sp>
      <p:sp>
        <p:nvSpPr>
          <p:cNvPr id="28" name="Oval 27"/>
          <p:cNvSpPr/>
          <p:nvPr/>
        </p:nvSpPr>
        <p:spPr>
          <a:xfrm>
            <a:off x="2735892" y="5141263"/>
            <a:ext cx="971550" cy="628650"/>
          </a:xfrm>
          <a:prstGeom prst="ellipse">
            <a:avLst/>
          </a:prstGeom>
          <a:solidFill>
            <a:srgbClr val="FFFF99"/>
          </a:soli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50" b="1" dirty="0">
                <a:solidFill>
                  <a:prstClr val="black"/>
                </a:solidFill>
                <a:latin typeface="Eras Medium ITC" pitchFamily="34" charset="0"/>
              </a:rPr>
              <a:t>IV: Attribute P</a:t>
            </a:r>
          </a:p>
        </p:txBody>
      </p:sp>
      <p:sp>
        <p:nvSpPr>
          <p:cNvPr id="19" name="Oval 18"/>
          <p:cNvSpPr/>
          <p:nvPr/>
        </p:nvSpPr>
        <p:spPr>
          <a:xfrm>
            <a:off x="2735892" y="2998138"/>
            <a:ext cx="971550" cy="628650"/>
          </a:xfrm>
          <a:prstGeom prst="ellipse">
            <a:avLst/>
          </a:prstGeom>
          <a:solidFill>
            <a:srgbClr val="FFFF99"/>
          </a:soli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50" b="1" dirty="0">
                <a:solidFill>
                  <a:prstClr val="black"/>
                </a:solidFill>
                <a:latin typeface="Eras Medium ITC" pitchFamily="34" charset="0"/>
              </a:rPr>
              <a:t>IV: Attribute 2</a:t>
            </a:r>
          </a:p>
        </p:txBody>
      </p:sp>
      <p:sp>
        <p:nvSpPr>
          <p:cNvPr id="18" name="Oval 17"/>
          <p:cNvSpPr/>
          <p:nvPr/>
        </p:nvSpPr>
        <p:spPr>
          <a:xfrm>
            <a:off x="2735892" y="2540938"/>
            <a:ext cx="971550" cy="628650"/>
          </a:xfrm>
          <a:prstGeom prst="ellipse">
            <a:avLst/>
          </a:prstGeom>
          <a:solidFill>
            <a:srgbClr val="FFFF99"/>
          </a:soli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50" b="1" dirty="0">
                <a:solidFill>
                  <a:prstClr val="black"/>
                </a:solidFill>
                <a:latin typeface="Eras Medium ITC" pitchFamily="34" charset="0"/>
              </a:rPr>
              <a:t>IV: Attribute 1</a:t>
            </a:r>
          </a:p>
        </p:txBody>
      </p:sp>
      <p:sp>
        <p:nvSpPr>
          <p:cNvPr id="33" name="Oval 32"/>
          <p:cNvSpPr/>
          <p:nvPr/>
        </p:nvSpPr>
        <p:spPr>
          <a:xfrm>
            <a:off x="3135942" y="4284013"/>
            <a:ext cx="57150" cy="5715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34" name="Oval 33"/>
          <p:cNvSpPr/>
          <p:nvPr/>
        </p:nvSpPr>
        <p:spPr>
          <a:xfrm>
            <a:off x="3135942" y="4569763"/>
            <a:ext cx="57150" cy="5715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37" name="Oval 36"/>
          <p:cNvSpPr/>
          <p:nvPr/>
        </p:nvSpPr>
        <p:spPr>
          <a:xfrm>
            <a:off x="3135942" y="4855513"/>
            <a:ext cx="57150" cy="5715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40" name="Left Arrow 39"/>
          <p:cNvSpPr/>
          <p:nvPr/>
        </p:nvSpPr>
        <p:spPr>
          <a:xfrm flipH="1">
            <a:off x="4610456" y="1708197"/>
            <a:ext cx="1699436" cy="2918717"/>
          </a:xfrm>
          <a:prstGeom prst="leftArrow">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0" scaled="1"/>
            <a:tileRect/>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350" dirty="0">
                <a:solidFill>
                  <a:prstClr val="black"/>
                </a:solidFill>
              </a:rPr>
              <a:t> </a:t>
            </a:r>
          </a:p>
        </p:txBody>
      </p:sp>
      <p:sp>
        <p:nvSpPr>
          <p:cNvPr id="27" name="Slide Number Placeholder 26"/>
          <p:cNvSpPr>
            <a:spLocks noGrp="1"/>
          </p:cNvSpPr>
          <p:nvPr>
            <p:ph type="sldNum" sz="quarter" idx="12"/>
          </p:nvPr>
        </p:nvSpPr>
        <p:spPr>
          <a:xfrm>
            <a:off x="6413586" y="5779438"/>
            <a:ext cx="1600200" cy="214314"/>
          </a:xfrm>
        </p:spPr>
        <p:txBody>
          <a:bodyPr/>
          <a:lstStyle/>
          <a:p>
            <a:pPr>
              <a:defRPr/>
            </a:pPr>
            <a:fld id="{513A9851-CA05-4C4A-89D1-C7CA9AD5CE9A}" type="slidenum">
              <a:rPr lang="en-US" smtClean="0">
                <a:solidFill>
                  <a:prstClr val="black">
                    <a:tint val="75000"/>
                  </a:prstClr>
                </a:solidFill>
              </a:rPr>
              <a:pPr>
                <a:defRPr/>
              </a:pPr>
              <a:t>60</a:t>
            </a:fld>
            <a:endParaRPr lang="en-US">
              <a:solidFill>
                <a:prstClr val="black">
                  <a:tint val="75000"/>
                </a:prstClr>
              </a:solidFill>
            </a:endParaRPr>
          </a:p>
        </p:txBody>
      </p:sp>
      <p:sp>
        <p:nvSpPr>
          <p:cNvPr id="22" name="Oval 21"/>
          <p:cNvSpPr/>
          <p:nvPr/>
        </p:nvSpPr>
        <p:spPr>
          <a:xfrm>
            <a:off x="6687949" y="3901604"/>
            <a:ext cx="914400" cy="628650"/>
          </a:xfrm>
          <a:prstGeom prst="ellipse">
            <a:avLst/>
          </a:prstGeom>
          <a:gradFill flip="none" rotWithShape="1">
            <a:gsLst>
              <a:gs pos="0">
                <a:srgbClr val="99FF99">
                  <a:shade val="30000"/>
                  <a:satMod val="115000"/>
                </a:srgbClr>
              </a:gs>
              <a:gs pos="50000">
                <a:srgbClr val="99FF99">
                  <a:shade val="67500"/>
                  <a:satMod val="115000"/>
                </a:srgbClr>
              </a:gs>
              <a:gs pos="100000">
                <a:srgbClr val="99FF99">
                  <a:shade val="100000"/>
                  <a:satMod val="115000"/>
                </a:srgbClr>
              </a:gs>
            </a:gsLst>
            <a:path path="circle">
              <a:fillToRect r="100000" b="100000"/>
            </a:path>
            <a:tileRect l="-100000" t="-100000"/>
          </a:gra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900" b="1" dirty="0">
                <a:solidFill>
                  <a:prstClr val="black"/>
                </a:solidFill>
                <a:latin typeface="Eras Medium ITC" pitchFamily="34" charset="0"/>
              </a:rPr>
              <a:t>Key Attribute 2</a:t>
            </a:r>
          </a:p>
        </p:txBody>
      </p:sp>
      <p:sp>
        <p:nvSpPr>
          <p:cNvPr id="46" name="TextBox 45"/>
          <p:cNvSpPr txBox="1"/>
          <p:nvPr/>
        </p:nvSpPr>
        <p:spPr>
          <a:xfrm>
            <a:off x="3933085" y="4730871"/>
            <a:ext cx="2754863" cy="784830"/>
          </a:xfrm>
          <a:prstGeom prst="rect">
            <a:avLst/>
          </a:prstGeom>
          <a:noFill/>
          <a:ln>
            <a:noFill/>
          </a:ln>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500" b="1" dirty="0">
                <a:solidFill>
                  <a:prstClr val="black"/>
                </a:solidFill>
                <a:latin typeface="Eras Medium ITC" pitchFamily="34" charset="0"/>
              </a:rPr>
              <a:t>Simultaneously Selecting Key Features, </a:t>
            </a:r>
            <a:r>
              <a:rPr lang="en-US" sz="1500" b="1" dirty="0">
                <a:solidFill>
                  <a:srgbClr val="FF0000"/>
                </a:solidFill>
                <a:latin typeface="Eras Medium ITC" pitchFamily="34" charset="0"/>
              </a:rPr>
              <a:t>Ordinal</a:t>
            </a:r>
            <a:r>
              <a:rPr lang="en-US" sz="1500" b="1" dirty="0">
                <a:solidFill>
                  <a:prstClr val="black"/>
                </a:solidFill>
                <a:latin typeface="Eras Medium ITC" pitchFamily="34" charset="0"/>
              </a:rPr>
              <a:t> </a:t>
            </a:r>
            <a:r>
              <a:rPr lang="en-US" sz="1500" b="1" dirty="0" err="1">
                <a:solidFill>
                  <a:prstClr val="black"/>
                </a:solidFill>
                <a:latin typeface="Eras Medium ITC" pitchFamily="34" charset="0"/>
              </a:rPr>
              <a:t>Probit</a:t>
            </a:r>
            <a:r>
              <a:rPr lang="en-US" sz="1500" b="1" dirty="0">
                <a:solidFill>
                  <a:prstClr val="black"/>
                </a:solidFill>
                <a:latin typeface="Eras Medium ITC" pitchFamily="34" charset="0"/>
              </a:rPr>
              <a:t> Analysis and Segmentation </a:t>
            </a:r>
          </a:p>
        </p:txBody>
      </p:sp>
      <p:sp>
        <p:nvSpPr>
          <p:cNvPr id="47" name="TextBox 46"/>
          <p:cNvSpPr txBox="1"/>
          <p:nvPr/>
        </p:nvSpPr>
        <p:spPr>
          <a:xfrm>
            <a:off x="342901" y="854432"/>
            <a:ext cx="8572499" cy="461665"/>
          </a:xfrm>
          <a:prstGeom prst="rect">
            <a:avLst/>
          </a:prstGeom>
          <a:noFill/>
        </p:spPr>
        <p:txBody>
          <a:bodyPr wrap="square" rtlCol="0">
            <a:spAutoFit/>
          </a:bodyPr>
          <a:lstStyle/>
          <a:p>
            <a:pPr algn="ctr"/>
            <a:r>
              <a:rPr lang="en-US" sz="2400" dirty="0">
                <a:solidFill>
                  <a:prstClr val="black"/>
                </a:solidFill>
                <a:latin typeface="Eras Medium ITC" panose="020B0602030504020804" pitchFamily="34" charset="0"/>
              </a:rPr>
              <a:t>More Visualization of Segmentation searching key drivers: </a:t>
            </a:r>
          </a:p>
        </p:txBody>
      </p:sp>
      <p:pic>
        <p:nvPicPr>
          <p:cNvPr id="56" name="Picture 7" descr="C:\Users\suk220\AppData\Local\Microsoft\Windows\Temporary Internet Files\Content.IE5\D4LD6PN0\MC900431556[1].png"/>
          <p:cNvPicPr>
            <a:picLocks noChangeAspect="1" noChangeArrowheads="1"/>
          </p:cNvPicPr>
          <p:nvPr/>
        </p:nvPicPr>
        <p:blipFill>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4493669" y="2327040"/>
            <a:ext cx="813974" cy="81397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7" descr="C:\Users\suk220\AppData\Local\Microsoft\Windows\Temporary Internet Files\Content.IE5\D4LD6PN0\MC900431556[1].png"/>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5239681" y="2451309"/>
            <a:ext cx="814314" cy="814314"/>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7" descr="C:\Users\suk220\AppData\Local\Microsoft\Windows\Temporary Internet Files\Content.IE5\D4LD6PN0\MC900431556[1].png"/>
          <p:cNvPicPr>
            <a:picLocks noChangeAspect="1" noChangeArrowheads="1"/>
          </p:cNvPicPr>
          <p:nvPr/>
        </p:nvPicPr>
        <p:blipFill>
          <a:blip r:embed="rId6" cstate="print">
            <a:duotone>
              <a:prstClr val="black"/>
              <a:schemeClr val="accent5">
                <a:tint val="45000"/>
                <a:satMod val="400000"/>
              </a:schemeClr>
            </a:duotone>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4610455" y="3016731"/>
            <a:ext cx="1169234" cy="116923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696418" y="1748472"/>
            <a:ext cx="851323" cy="415498"/>
          </a:xfrm>
          <a:prstGeom prst="rect">
            <a:avLst/>
          </a:prstGeom>
          <a:noFill/>
        </p:spPr>
        <p:txBody>
          <a:bodyPr wrap="square" rtlCol="0">
            <a:spAutoFit/>
          </a:bodyPr>
          <a:lstStyle/>
          <a:p>
            <a:r>
              <a:rPr lang="en-US" sz="1050" b="1" dirty="0">
                <a:solidFill>
                  <a:prstClr val="black"/>
                </a:solidFill>
              </a:rPr>
              <a:t>Segment 1 (30%)</a:t>
            </a:r>
          </a:p>
        </p:txBody>
      </p:sp>
      <p:sp>
        <p:nvSpPr>
          <p:cNvPr id="62" name="TextBox 61"/>
          <p:cNvSpPr txBox="1"/>
          <p:nvPr/>
        </p:nvSpPr>
        <p:spPr>
          <a:xfrm>
            <a:off x="7660900" y="3823514"/>
            <a:ext cx="851323" cy="415498"/>
          </a:xfrm>
          <a:prstGeom prst="rect">
            <a:avLst/>
          </a:prstGeom>
          <a:noFill/>
        </p:spPr>
        <p:txBody>
          <a:bodyPr wrap="square" rtlCol="0">
            <a:spAutoFit/>
          </a:bodyPr>
          <a:lstStyle/>
          <a:p>
            <a:r>
              <a:rPr lang="en-US" sz="1050" b="1" dirty="0">
                <a:solidFill>
                  <a:prstClr val="black"/>
                </a:solidFill>
              </a:rPr>
              <a:t>Segment 2 (40%)</a:t>
            </a:r>
          </a:p>
        </p:txBody>
      </p:sp>
      <p:sp>
        <p:nvSpPr>
          <p:cNvPr id="35" name="Rectangle 34"/>
          <p:cNvSpPr/>
          <p:nvPr/>
        </p:nvSpPr>
        <p:spPr>
          <a:xfrm>
            <a:off x="7543800" y="3712513"/>
            <a:ext cx="1078543" cy="1600200"/>
          </a:xfrm>
          <a:prstGeom prst="rect">
            <a:avLst/>
          </a:prstGeom>
          <a:noFill/>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50">
              <a:solidFill>
                <a:prstClr val="black"/>
              </a:solidFill>
            </a:endParaRPr>
          </a:p>
        </p:txBody>
      </p:sp>
      <p:pic>
        <p:nvPicPr>
          <p:cNvPr id="2" name="Picture 1"/>
          <p:cNvPicPr>
            <a:picLocks noChangeAspect="1"/>
          </p:cNvPicPr>
          <p:nvPr/>
        </p:nvPicPr>
        <p:blipFill>
          <a:blip r:embed="rId7" cstate="print"/>
          <a:stretch>
            <a:fillRect/>
          </a:stretch>
        </p:blipFill>
        <p:spPr>
          <a:xfrm>
            <a:off x="7638380" y="2327039"/>
            <a:ext cx="967395" cy="719097"/>
          </a:xfrm>
          <a:prstGeom prst="rect">
            <a:avLst/>
          </a:prstGeom>
        </p:spPr>
      </p:pic>
      <p:pic>
        <p:nvPicPr>
          <p:cNvPr id="6" name="Picture 5"/>
          <p:cNvPicPr>
            <a:picLocks noChangeAspect="1"/>
          </p:cNvPicPr>
          <p:nvPr/>
        </p:nvPicPr>
        <p:blipFill>
          <a:blip r:embed="rId8" cstate="print"/>
          <a:stretch>
            <a:fillRect/>
          </a:stretch>
        </p:blipFill>
        <p:spPr>
          <a:xfrm>
            <a:off x="7674980" y="4398314"/>
            <a:ext cx="847484" cy="774035"/>
          </a:xfrm>
          <a:prstGeom prst="rect">
            <a:avLst/>
          </a:prstGeom>
        </p:spPr>
      </p:pic>
      <p:sp>
        <p:nvSpPr>
          <p:cNvPr id="39" name="Oval 38"/>
          <p:cNvSpPr/>
          <p:nvPr/>
        </p:nvSpPr>
        <p:spPr>
          <a:xfrm>
            <a:off x="2614448" y="1578787"/>
            <a:ext cx="1245638" cy="628650"/>
          </a:xfrm>
          <a:prstGeom prst="ellipse">
            <a:avLst/>
          </a:prstGeom>
          <a:solidFill>
            <a:srgbClr val="FFC000"/>
          </a:soli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50" b="1" dirty="0">
                <a:solidFill>
                  <a:prstClr val="black"/>
                </a:solidFill>
                <a:latin typeface="Eras Medium ITC" pitchFamily="34" charset="0"/>
              </a:rPr>
              <a:t>DV:</a:t>
            </a:r>
          </a:p>
          <a:p>
            <a:pPr algn="ctr"/>
            <a:r>
              <a:rPr lang="en-US" sz="1050" b="1" dirty="0">
                <a:solidFill>
                  <a:prstClr val="black"/>
                </a:solidFill>
                <a:latin typeface="Eras Medium ITC" pitchFamily="34" charset="0"/>
              </a:rPr>
              <a:t>Star Rating</a:t>
            </a:r>
          </a:p>
        </p:txBody>
      </p:sp>
      <p:sp>
        <p:nvSpPr>
          <p:cNvPr id="41" name="포인트가 5개인 별 35"/>
          <p:cNvSpPr/>
          <p:nvPr/>
        </p:nvSpPr>
        <p:spPr>
          <a:xfrm>
            <a:off x="2717086" y="2093137"/>
            <a:ext cx="228600" cy="171450"/>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noFill/>
            </a:endParaRPr>
          </a:p>
        </p:txBody>
      </p:sp>
      <p:sp>
        <p:nvSpPr>
          <p:cNvPr id="44" name="포인트가 5개인 별 38"/>
          <p:cNvSpPr/>
          <p:nvPr/>
        </p:nvSpPr>
        <p:spPr>
          <a:xfrm>
            <a:off x="3174286" y="2093137"/>
            <a:ext cx="228600" cy="171450"/>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noFill/>
            </a:endParaRPr>
          </a:p>
        </p:txBody>
      </p:sp>
      <p:sp>
        <p:nvSpPr>
          <p:cNvPr id="45" name="포인트가 5개인 별 40"/>
          <p:cNvSpPr/>
          <p:nvPr/>
        </p:nvSpPr>
        <p:spPr>
          <a:xfrm>
            <a:off x="2945686" y="2093137"/>
            <a:ext cx="228600" cy="171450"/>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noFill/>
            </a:endParaRPr>
          </a:p>
        </p:txBody>
      </p:sp>
      <p:sp>
        <p:nvSpPr>
          <p:cNvPr id="48" name="포인트가 5개인 별 44"/>
          <p:cNvSpPr/>
          <p:nvPr/>
        </p:nvSpPr>
        <p:spPr>
          <a:xfrm>
            <a:off x="3402886" y="2093137"/>
            <a:ext cx="228600" cy="171450"/>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noFill/>
            </a:endParaRPr>
          </a:p>
        </p:txBody>
      </p:sp>
      <p:sp>
        <p:nvSpPr>
          <p:cNvPr id="49" name="포인트가 5개인 별 51"/>
          <p:cNvSpPr/>
          <p:nvPr/>
        </p:nvSpPr>
        <p:spPr>
          <a:xfrm>
            <a:off x="3631486" y="2093137"/>
            <a:ext cx="228600" cy="171450"/>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noFill/>
            </a:endParaRPr>
          </a:p>
        </p:txBody>
      </p:sp>
      <p:grpSp>
        <p:nvGrpSpPr>
          <p:cNvPr id="42" name="Group 41"/>
          <p:cNvGrpSpPr/>
          <p:nvPr/>
        </p:nvGrpSpPr>
        <p:grpSpPr>
          <a:xfrm>
            <a:off x="153757" y="1578787"/>
            <a:ext cx="1640461" cy="2446530"/>
            <a:chOff x="506558" y="1167828"/>
            <a:chExt cx="2187281" cy="2889595"/>
          </a:xfrm>
        </p:grpSpPr>
        <p:sp>
          <p:nvSpPr>
            <p:cNvPr id="43" name="직사각형 67"/>
            <p:cNvSpPr/>
            <p:nvPr/>
          </p:nvSpPr>
          <p:spPr>
            <a:xfrm>
              <a:off x="551126" y="2073288"/>
              <a:ext cx="2133600" cy="1984135"/>
            </a:xfrm>
            <a:prstGeom prst="rect">
              <a:avLst/>
            </a:prstGeom>
            <a:solidFill>
              <a:srgbClr val="CBD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50" name="TextBox 49"/>
            <p:cNvSpPr txBox="1"/>
            <p:nvPr/>
          </p:nvSpPr>
          <p:spPr>
            <a:xfrm>
              <a:off x="506558" y="1167828"/>
              <a:ext cx="2187281" cy="681590"/>
            </a:xfrm>
            <a:prstGeom prst="rect">
              <a:avLst/>
            </a:prstGeom>
            <a:noFill/>
          </p:spPr>
          <p:txBody>
            <a:bodyPr wrap="square" rtlCol="0">
              <a:spAutoFit/>
            </a:bodyPr>
            <a:lstStyle/>
            <a:p>
              <a:pPr algn="ctr"/>
              <a:r>
                <a:rPr lang="en-US" sz="1050" b="1" dirty="0">
                  <a:solidFill>
                    <a:prstClr val="black"/>
                  </a:solidFill>
                  <a:latin typeface="Georgia" panose="02040502050405020303" pitchFamily="18" charset="0"/>
                </a:rPr>
                <a:t>Inputs: Unstructured Online Review Data</a:t>
              </a:r>
            </a:p>
          </p:txBody>
        </p:sp>
      </p:grpSp>
      <p:pic>
        <p:nvPicPr>
          <p:cNvPr id="51" name="Picture 6" descr="http://www.logospike.com/wp-content/uploads/2015/11/Yelp_Logo_04.png"/>
          <p:cNvPicPr>
            <a:picLocks noChangeAspect="1" noChangeArrowheads="1"/>
          </p:cNvPicPr>
          <p:nvPr/>
        </p:nvPicPr>
        <p:blipFill>
          <a:blip r:embed="rId9" cstate="print"/>
          <a:srcRect/>
          <a:stretch>
            <a:fillRect/>
          </a:stretch>
        </p:blipFill>
        <p:spPr bwMode="auto">
          <a:xfrm>
            <a:off x="1331481" y="3419330"/>
            <a:ext cx="457200" cy="257556"/>
          </a:xfrm>
          <a:prstGeom prst="rect">
            <a:avLst/>
          </a:prstGeom>
          <a:noFill/>
        </p:spPr>
      </p:pic>
      <p:pic>
        <p:nvPicPr>
          <p:cNvPr id="52" name="Picture 51"/>
          <p:cNvPicPr>
            <a:picLocks noChangeAspect="1"/>
          </p:cNvPicPr>
          <p:nvPr/>
        </p:nvPicPr>
        <p:blipFill>
          <a:blip r:embed="rId10"/>
          <a:stretch>
            <a:fillRect/>
          </a:stretch>
        </p:blipFill>
        <p:spPr>
          <a:xfrm>
            <a:off x="409236" y="3755808"/>
            <a:ext cx="1215362" cy="183947"/>
          </a:xfrm>
          <a:prstGeom prst="rect">
            <a:avLst/>
          </a:prstGeom>
        </p:spPr>
      </p:pic>
      <p:pic>
        <p:nvPicPr>
          <p:cNvPr id="53" name="Picture 52"/>
          <p:cNvPicPr>
            <a:picLocks noChangeAspect="1"/>
          </p:cNvPicPr>
          <p:nvPr/>
        </p:nvPicPr>
        <p:blipFill>
          <a:blip r:embed="rId11"/>
          <a:stretch>
            <a:fillRect/>
          </a:stretch>
        </p:blipFill>
        <p:spPr>
          <a:xfrm>
            <a:off x="251535" y="3453622"/>
            <a:ext cx="1035278" cy="239504"/>
          </a:xfrm>
          <a:prstGeom prst="rect">
            <a:avLst/>
          </a:prstGeom>
        </p:spPr>
      </p:pic>
      <p:pic>
        <p:nvPicPr>
          <p:cNvPr id="54" name="Picture 4"/>
          <p:cNvPicPr>
            <a:picLocks noChangeAspect="1" noChangeArrowheads="1"/>
          </p:cNvPicPr>
          <p:nvPr/>
        </p:nvPicPr>
        <p:blipFill>
          <a:blip r:embed="rId12" cstate="print"/>
          <a:srcRect/>
          <a:stretch>
            <a:fillRect/>
          </a:stretch>
        </p:blipFill>
        <p:spPr bwMode="auto">
          <a:xfrm>
            <a:off x="281975" y="2459278"/>
            <a:ext cx="1485900" cy="381917"/>
          </a:xfrm>
          <a:prstGeom prst="rect">
            <a:avLst/>
          </a:prstGeom>
          <a:noFill/>
          <a:ln w="9525">
            <a:solidFill>
              <a:schemeClr val="tx1"/>
            </a:solidFill>
            <a:miter lim="800000"/>
            <a:headEnd/>
            <a:tailEnd/>
          </a:ln>
        </p:spPr>
      </p:pic>
      <p:pic>
        <p:nvPicPr>
          <p:cNvPr id="55" name="Picture 54"/>
          <p:cNvPicPr>
            <a:picLocks noChangeAspect="1"/>
          </p:cNvPicPr>
          <p:nvPr/>
        </p:nvPicPr>
        <p:blipFill>
          <a:blip r:embed="rId13"/>
          <a:stretch>
            <a:fillRect/>
          </a:stretch>
        </p:blipFill>
        <p:spPr>
          <a:xfrm>
            <a:off x="281976" y="2846326"/>
            <a:ext cx="1484350" cy="461792"/>
          </a:xfrm>
          <a:prstGeom prst="rect">
            <a:avLst/>
          </a:prstGeom>
          <a:ln>
            <a:solidFill>
              <a:schemeClr val="tx1"/>
            </a:solidFill>
          </a:ln>
        </p:spPr>
      </p:pic>
      <p:sp>
        <p:nvSpPr>
          <p:cNvPr id="3" name="Right Arrow 2"/>
          <p:cNvSpPr/>
          <p:nvPr/>
        </p:nvSpPr>
        <p:spPr>
          <a:xfrm>
            <a:off x="1975995" y="2630209"/>
            <a:ext cx="671400" cy="108585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Tree>
    <p:extLst>
      <p:ext uri="{BB962C8B-B14F-4D97-AF65-F5344CB8AC3E}">
        <p14:creationId xmlns:p14="http://schemas.microsoft.com/office/powerpoint/2010/main" val="95274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checkerboard(across)">
                                      <p:cBhvr>
                                        <p:cTn id="7" dur="500"/>
                                        <p:tgtEl>
                                          <p:spTgt spid="40"/>
                                        </p:tgtEl>
                                      </p:cBhvr>
                                    </p:animEffect>
                                  </p:childTnLst>
                                </p:cTn>
                              </p:par>
                              <p:par>
                                <p:cTn id="8" presetID="5" presetClass="entr" presetSubtype="1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checkerboard(across)">
                                      <p:cBhvr>
                                        <p:cTn id="10" dur="500"/>
                                        <p:tgtEl>
                                          <p:spTgt spid="57"/>
                                        </p:tgtEl>
                                      </p:cBhvr>
                                    </p:animEffect>
                                  </p:childTnLst>
                                </p:cTn>
                              </p:par>
                              <p:par>
                                <p:cTn id="11" presetID="5" presetClass="entr" presetSubtype="10" fill="hold"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checkerboard(across)">
                                      <p:cBhvr>
                                        <p:cTn id="13" dur="500"/>
                                        <p:tgtEl>
                                          <p:spTgt spid="56"/>
                                        </p:tgtEl>
                                      </p:cBhvr>
                                    </p:animEffect>
                                  </p:childTnLst>
                                </p:cTn>
                              </p:par>
                              <p:par>
                                <p:cTn id="14" presetID="5" presetClass="entr" presetSubtype="1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checkerboard(across)">
                                      <p:cBhvr>
                                        <p:cTn id="16" dur="500"/>
                                        <p:tgtEl>
                                          <p:spTgt spid="58"/>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checkerboard(across)">
                                      <p:cBhvr>
                                        <p:cTn id="19" dur="500"/>
                                        <p:tgtEl>
                                          <p:spTgt spid="4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62"/>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childTnLst>
                                </p:cTn>
                              </p:par>
                              <p:par>
                                <p:cTn id="38" presetID="10" presetClass="entr" presetSubtype="0" fill="hold"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500"/>
                                        <p:tgtEl>
                                          <p:spTgt spid="2"/>
                                        </p:tgtEl>
                                      </p:cBhvr>
                                    </p:animEffect>
                                  </p:childTnLst>
                                </p:cTn>
                              </p:par>
                              <p:par>
                                <p:cTn id="41" presetID="10" presetClass="entr" presetSubtype="0" fill="hold"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4" grpId="0" animBg="1"/>
      <p:bldP spid="25" grpId="0" animBg="1"/>
      <p:bldP spid="30" grpId="0" animBg="1"/>
      <p:bldP spid="40" grpId="0" animBg="1"/>
      <p:bldP spid="22" grpId="0" animBg="1"/>
      <p:bldP spid="46" grpId="0"/>
      <p:bldP spid="14" grpId="0"/>
      <p:bldP spid="62" grpId="0"/>
      <p:bldP spid="3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EE8A9E9-CABF-40EA-AD60-F59542DE86E2}" type="slidenum">
              <a:rPr lang="en-US" smtClean="0"/>
              <a:pPr/>
              <a:t>61</a:t>
            </a:fld>
            <a:endParaRPr lang="en-US"/>
          </a:p>
        </p:txBody>
      </p:sp>
      <p:sp>
        <p:nvSpPr>
          <p:cNvPr id="50" name="TextBox 49"/>
          <p:cNvSpPr txBox="1"/>
          <p:nvPr/>
        </p:nvSpPr>
        <p:spPr>
          <a:xfrm>
            <a:off x="1357891" y="914401"/>
            <a:ext cx="6448040" cy="646331"/>
          </a:xfrm>
          <a:prstGeom prst="rect">
            <a:avLst/>
          </a:prstGeom>
          <a:solidFill>
            <a:srgbClr val="FFFF99"/>
          </a:solidFill>
          <a:effectLst>
            <a:outerShdw blurRad="50800" dist="38100" dir="2700000" algn="tl" rotWithShape="0">
              <a:prstClr val="black">
                <a:alpha val="40000"/>
              </a:prstClr>
            </a:outerShdw>
          </a:effectLst>
        </p:spPr>
        <p:txBody>
          <a:bodyPr wrap="square" rtlCol="0">
            <a:spAutoFit/>
          </a:bodyPr>
          <a:lstStyle/>
          <a:p>
            <a:pPr algn="ctr"/>
            <a:r>
              <a:rPr lang="en-US" b="1" dirty="0">
                <a:latin typeface="Eras Medium ITC" panose="020B0602030504020804" pitchFamily="34" charset="0"/>
              </a:rPr>
              <a:t>Graphical Illustration of  Integrated Machine-Learning Algorithm  for Identifying Segment-Level Key Attributes</a:t>
            </a:r>
          </a:p>
        </p:txBody>
      </p:sp>
      <p:pic>
        <p:nvPicPr>
          <p:cNvPr id="49" name="Picture 48"/>
          <p:cNvPicPr>
            <a:picLocks noChangeAspect="1"/>
          </p:cNvPicPr>
          <p:nvPr/>
        </p:nvPicPr>
        <p:blipFill>
          <a:blip r:embed="rId2"/>
          <a:stretch>
            <a:fillRect/>
          </a:stretch>
        </p:blipFill>
        <p:spPr>
          <a:xfrm>
            <a:off x="238511" y="1679602"/>
            <a:ext cx="8686800" cy="4218755"/>
          </a:xfrm>
          <a:prstGeom prst="rect">
            <a:avLst/>
          </a:prstGeom>
          <a:solidFill>
            <a:schemeClr val="bg1"/>
          </a:solidFill>
        </p:spPr>
      </p:pic>
    </p:spTree>
    <p:extLst>
      <p:ext uri="{BB962C8B-B14F-4D97-AF65-F5344CB8AC3E}">
        <p14:creationId xmlns:p14="http://schemas.microsoft.com/office/powerpoint/2010/main" val="2825786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96861"/>
            <a:ext cx="7886700" cy="1325563"/>
          </a:xfrm>
        </p:spPr>
        <p:txBody>
          <a:bodyPr>
            <a:noAutofit/>
          </a:bodyPr>
          <a:lstStyle/>
          <a:p>
            <a:r>
              <a:rPr lang="en-US" sz="2800" dirty="0">
                <a:solidFill>
                  <a:srgbClr val="FF0000"/>
                </a:solidFill>
                <a:latin typeface="Eras Medium ITC" panose="020B0602030504020804" pitchFamily="34" charset="0"/>
              </a:rPr>
              <a:t>(Optional) </a:t>
            </a:r>
            <a:r>
              <a:rPr lang="en-US" sz="2800" dirty="0">
                <a:latin typeface="Eras Medium ITC" panose="020B0602030504020804" pitchFamily="34" charset="0"/>
              </a:rPr>
              <a:t>Simulated Data Generation (If you are interested in…)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524000"/>
                <a:ext cx="7886700" cy="4952999"/>
              </a:xfrm>
            </p:spPr>
            <p:txBody>
              <a:bodyPr>
                <a:normAutofit/>
              </a:bodyPr>
              <a:lstStyle/>
              <a:p>
                <a:endParaRPr lang="en-US" sz="2400" u="sng" dirty="0">
                  <a:latin typeface="Eras Medium ITC" panose="020B0602030504020804" pitchFamily="34" charset="0"/>
                </a:endParaRPr>
              </a:p>
              <a:p>
                <a:pPr marL="342900" indent="-342900">
                  <a:buAutoNum type="arabicPeriod"/>
                </a:pPr>
                <a:r>
                  <a:rPr lang="en-US" sz="2400" dirty="0">
                    <a:latin typeface="Eras Medium ITC" panose="020B0602030504020804" pitchFamily="34" charset="0"/>
                  </a:rPr>
                  <a:t>True values of coefficients (</a:t>
                </a:r>
                <a:r>
                  <a:rPr lang="el-GR" sz="2400" dirty="0"/>
                  <a:t>β</a:t>
                </a:r>
                <a:r>
                  <a:rPr lang="en-US" sz="2400" dirty="0">
                    <a:latin typeface="Eras Medium ITC" panose="020B0602030504020804" pitchFamily="34" charset="0"/>
                  </a:rPr>
                  <a:t>’s) are specified.</a:t>
                </a:r>
              </a:p>
              <a:p>
                <a:pPr marL="342900" indent="-342900">
                  <a:buAutoNum type="arabicPeriod"/>
                </a:pPr>
                <a:r>
                  <a:rPr lang="en-US" sz="2400" dirty="0">
                    <a:latin typeface="Eras Medium ITC" panose="020B0602030504020804" pitchFamily="34" charset="0"/>
                  </a:rPr>
                  <a:t>True memberships are randomly generated by 1/K.</a:t>
                </a:r>
              </a:p>
              <a:p>
                <a:pPr marL="342900" indent="-342900">
                  <a:buAutoNum type="arabicPeriod"/>
                </a:pPr>
                <a:r>
                  <a:rPr lang="en-US" sz="2400" dirty="0">
                    <a:latin typeface="Eras Medium ITC" panose="020B0602030504020804" pitchFamily="34" charset="0"/>
                  </a:rPr>
                  <a:t>Every DV (Y</a:t>
                </a:r>
                <a:r>
                  <a:rPr lang="en-US" sz="2400" baseline="-25000" dirty="0">
                    <a:latin typeface="Eras Medium ITC" panose="020B0602030504020804" pitchFamily="34" charset="0"/>
                  </a:rPr>
                  <a:t>i</a:t>
                </a:r>
                <a:r>
                  <a:rPr lang="en-US" sz="2400" dirty="0">
                    <a:latin typeface="Eras Medium ITC" panose="020B0602030504020804" pitchFamily="34" charset="0"/>
                  </a:rPr>
                  <a:t>) has been generated based on model</a:t>
                </a:r>
              </a:p>
              <a:p>
                <a:pPr marL="0" indent="0">
                  <a:buNone/>
                </a:pPr>
                <a:endParaRPr lang="en-US" sz="2400" dirty="0">
                  <a:latin typeface="Eras Medium ITC" panose="020B0602030504020804"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𝑋</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𝑘</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𝜀</m:t>
                          </m:r>
                        </m:e>
                        <m:sub>
                          <m:r>
                            <a:rPr lang="en-US" sz="2400" b="0" i="1" smtClean="0">
                              <a:latin typeface="Cambria Math" panose="02040503050406030204" pitchFamily="18" charset="0"/>
                              <a:ea typeface="Cambria Math" panose="02040503050406030204" pitchFamily="18" charset="0"/>
                            </a:rPr>
                            <m:t>𝑖</m:t>
                          </m:r>
                        </m:sub>
                      </m:sSub>
                    </m:oMath>
                  </m:oMathPara>
                </a14:m>
                <a:endParaRPr lang="en-US" sz="2400" dirty="0">
                  <a:latin typeface="Eras Medium ITC" panose="020B0602030504020804" pitchFamily="34" charset="0"/>
                </a:endParaRPr>
              </a:p>
              <a:p>
                <a:pPr marL="0" indent="0">
                  <a:buNone/>
                </a:pPr>
                <a:r>
                  <a:rPr lang="en-US" sz="2400" dirty="0">
                    <a:latin typeface="Eras Medium ITC" panose="020B0602030504020804" pitchFamily="34" charset="0"/>
                  </a:rPr>
                  <a:t>					   where </a:t>
                </a:r>
                <a:r>
                  <a:rPr lang="el-GR" sz="2400" dirty="0"/>
                  <a:t>ε</a:t>
                </a:r>
                <a:r>
                  <a:rPr lang="en-US" sz="2400" baseline="-25000" dirty="0" err="1">
                    <a:latin typeface="Eras Medium ITC" panose="020B0602030504020804" pitchFamily="34" charset="0"/>
                  </a:rPr>
                  <a:t>i</a:t>
                </a:r>
                <a:r>
                  <a:rPr lang="en-US" sz="2400" dirty="0" err="1">
                    <a:latin typeface="Eras Medium ITC" panose="020B0602030504020804" pitchFamily="34" charset="0"/>
                  </a:rPr>
                  <a:t>~N</a:t>
                </a:r>
                <a:r>
                  <a:rPr lang="en-US" sz="2400" dirty="0">
                    <a:latin typeface="Eras Medium ITC" panose="020B0602030504020804" pitchFamily="34" charset="0"/>
                  </a:rPr>
                  <a:t>(0, σ</a:t>
                </a:r>
                <a:r>
                  <a:rPr lang="en-US" sz="2400" baseline="30000" dirty="0">
                    <a:latin typeface="Eras Medium ITC" panose="020B0602030504020804" pitchFamily="34" charset="0"/>
                  </a:rPr>
                  <a:t>2</a:t>
                </a:r>
                <a:r>
                  <a:rPr lang="en-US" sz="2400" dirty="0">
                    <a:latin typeface="Eras Medium ITC" panose="020B0602030504020804" pitchFamily="34" charset="0"/>
                  </a:rPr>
                  <a:t>).</a:t>
                </a:r>
              </a:p>
              <a:p>
                <a:pPr marL="0" indent="0">
                  <a:buNone/>
                </a:pPr>
                <a:endParaRPr lang="en-US" sz="2400" dirty="0">
                  <a:latin typeface="Eras Medium ITC" panose="020B0602030504020804" pitchFamily="34" charset="0"/>
                </a:endParaRPr>
              </a:p>
              <a:p>
                <a:pPr marL="0" indent="0">
                  <a:buNone/>
                </a:pPr>
                <a:r>
                  <a:rPr lang="en-US" sz="2400" dirty="0">
                    <a:latin typeface="Eras Medium ITC" panose="020B0602030504020804" pitchFamily="34" charset="0"/>
                  </a:rPr>
                  <a:t>Now, we know true parameter values. Let’s apply various models! (e.g., aggregate linear model, </a:t>
                </a:r>
                <a:r>
                  <a:rPr lang="en-US" sz="2400" dirty="0" err="1">
                    <a:latin typeface="Eras Medium ITC" panose="020B0602030504020804" pitchFamily="34" charset="0"/>
                  </a:rPr>
                  <a:t>Flemix</a:t>
                </a:r>
                <a:r>
                  <a:rPr lang="en-US" sz="2400" dirty="0">
                    <a:latin typeface="Eras Medium ITC" panose="020B0602030504020804" pitchFamily="34" charset="0"/>
                  </a:rPr>
                  <a:t> K=2, </a:t>
                </a:r>
                <a:r>
                  <a:rPr lang="en-US" sz="2400" dirty="0" err="1">
                    <a:latin typeface="Eras Medium ITC" panose="020B0602030504020804" pitchFamily="34" charset="0"/>
                  </a:rPr>
                  <a:t>Flexmix</a:t>
                </a:r>
                <a:r>
                  <a:rPr lang="en-US" sz="2400" dirty="0">
                    <a:latin typeface="Eras Medium ITC" panose="020B0602030504020804" pitchFamily="34" charset="0"/>
                  </a:rPr>
                  <a:t> K=3)</a:t>
                </a:r>
              </a:p>
              <a:p>
                <a:endParaRPr lang="en-US" dirty="0">
                  <a:latin typeface="Eras Medium ITC" panose="020B06020305040208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524000"/>
                <a:ext cx="7886700" cy="4952999"/>
              </a:xfrm>
              <a:blipFill rotWithShape="0">
                <a:blip r:embed="rId2"/>
                <a:stretch>
                  <a:fillRect l="-1159" r="-193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C5DEE5CA-EC8A-4F66-B9B9-9E61C3F0DB23}" type="slidenum">
              <a:rPr lang="en-US" smtClean="0"/>
              <a:pPr>
                <a:defRPr/>
              </a:pPr>
              <a:t>7</a:t>
            </a:fld>
            <a:endParaRPr lang="en-US"/>
          </a:p>
        </p:txBody>
      </p:sp>
      <p:sp>
        <p:nvSpPr>
          <p:cNvPr id="6" name="Oval 5"/>
          <p:cNvSpPr/>
          <p:nvPr/>
        </p:nvSpPr>
        <p:spPr>
          <a:xfrm>
            <a:off x="5181600" y="3581400"/>
            <a:ext cx="457200" cy="533400"/>
          </a:xfrm>
          <a:prstGeom prst="ellipse">
            <a:avLst/>
          </a:prstGeom>
          <a:noFill/>
          <a:ln w="28575">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8161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605" y="171986"/>
            <a:ext cx="7886700" cy="1325563"/>
          </a:xfrm>
        </p:spPr>
        <p:txBody>
          <a:bodyPr>
            <a:normAutofit fontScale="90000"/>
          </a:bodyPr>
          <a:lstStyle/>
          <a:p>
            <a:pPr algn="r"/>
            <a:r>
              <a:rPr lang="en-US" dirty="0">
                <a:latin typeface="Eras Medium ITC" panose="020B0602030504020804" pitchFamily="34" charset="0"/>
              </a:rPr>
              <a:t>Let’s submit this data to aggregate linear regression first</a:t>
            </a:r>
          </a:p>
        </p:txBody>
      </p:sp>
      <p:sp>
        <p:nvSpPr>
          <p:cNvPr id="4" name="Slide Number Placeholder 3"/>
          <p:cNvSpPr>
            <a:spLocks noGrp="1"/>
          </p:cNvSpPr>
          <p:nvPr>
            <p:ph type="sldNum" sz="quarter" idx="12"/>
          </p:nvPr>
        </p:nvSpPr>
        <p:spPr/>
        <p:txBody>
          <a:bodyPr/>
          <a:lstStyle/>
          <a:p>
            <a:pPr>
              <a:defRPr/>
            </a:pPr>
            <a:fld id="{C5DEE5CA-EC8A-4F66-B9B9-9E61C3F0DB23}" type="slidenum">
              <a:rPr lang="en-US" smtClean="0"/>
              <a:pPr>
                <a:defRPr/>
              </a:pPr>
              <a:t>8</a:t>
            </a:fld>
            <a:endParaRPr lang="en-US"/>
          </a:p>
        </p:txBody>
      </p:sp>
      <p:pic>
        <p:nvPicPr>
          <p:cNvPr id="6" name="Picture 5"/>
          <p:cNvPicPr>
            <a:picLocks noChangeAspect="1"/>
          </p:cNvPicPr>
          <p:nvPr/>
        </p:nvPicPr>
        <p:blipFill>
          <a:blip r:embed="rId2"/>
          <a:stretch>
            <a:fillRect/>
          </a:stretch>
        </p:blipFill>
        <p:spPr>
          <a:xfrm>
            <a:off x="1066800" y="2211388"/>
            <a:ext cx="4953000" cy="3952875"/>
          </a:xfrm>
          <a:prstGeom prst="rect">
            <a:avLst/>
          </a:prstGeom>
        </p:spPr>
      </p:pic>
      <p:sp>
        <p:nvSpPr>
          <p:cNvPr id="8" name="TextBox 7"/>
          <p:cNvSpPr txBox="1"/>
          <p:nvPr/>
        </p:nvSpPr>
        <p:spPr>
          <a:xfrm>
            <a:off x="2450690" y="1726169"/>
            <a:ext cx="4623619" cy="369332"/>
          </a:xfrm>
          <a:prstGeom prst="rect">
            <a:avLst/>
          </a:prstGeom>
          <a:noFill/>
        </p:spPr>
        <p:txBody>
          <a:bodyPr wrap="square" rtlCol="0">
            <a:spAutoFit/>
          </a:bodyPr>
          <a:lstStyle/>
          <a:p>
            <a:r>
              <a:rPr lang="en-US" dirty="0">
                <a:latin typeface="Eras Medium ITC" panose="020B0602030504020804" pitchFamily="34" charset="0"/>
              </a:rPr>
              <a:t>Estimated results with simple regression </a:t>
            </a:r>
          </a:p>
        </p:txBody>
      </p:sp>
      <p:sp>
        <p:nvSpPr>
          <p:cNvPr id="3" name="TextBox 2"/>
          <p:cNvSpPr txBox="1"/>
          <p:nvPr/>
        </p:nvSpPr>
        <p:spPr>
          <a:xfrm>
            <a:off x="6096000" y="2616925"/>
            <a:ext cx="2419350" cy="2585323"/>
          </a:xfrm>
          <a:prstGeom prst="rect">
            <a:avLst/>
          </a:prstGeom>
          <a:noFill/>
        </p:spPr>
        <p:txBody>
          <a:bodyPr wrap="square" rtlCol="0">
            <a:spAutoFit/>
          </a:bodyPr>
          <a:lstStyle/>
          <a:p>
            <a:pPr marL="342900" indent="-342900">
              <a:buAutoNum type="arabicPeriod"/>
            </a:pPr>
            <a:r>
              <a:rPr lang="en-US" dirty="0"/>
              <a:t>Can we know the segment-wise heterogeneity with the results?</a:t>
            </a:r>
          </a:p>
          <a:p>
            <a:pPr marL="342900" indent="-342900">
              <a:buAutoNum type="arabicPeriod"/>
            </a:pPr>
            <a:r>
              <a:rPr lang="en-US" dirty="0"/>
              <a:t>Are the estimated results successfully identifying the segment-wise true drivers?</a:t>
            </a:r>
          </a:p>
        </p:txBody>
      </p:sp>
    </p:spTree>
    <p:extLst>
      <p:ext uri="{BB962C8B-B14F-4D97-AF65-F5344CB8AC3E}">
        <p14:creationId xmlns:p14="http://schemas.microsoft.com/office/powerpoint/2010/main" val="332262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C5DEE5CA-EC8A-4F66-B9B9-9E61C3F0DB23}" type="slidenum">
              <a:rPr lang="en-US" smtClean="0"/>
              <a:pPr>
                <a:defRPr/>
              </a:pPr>
              <a:t>9</a:t>
            </a:fld>
            <a:endParaRPr lang="en-US" dirty="0"/>
          </a:p>
        </p:txBody>
      </p:sp>
      <p:pic>
        <p:nvPicPr>
          <p:cNvPr id="5" name="Picture 4"/>
          <p:cNvPicPr>
            <a:picLocks noChangeAspect="1"/>
          </p:cNvPicPr>
          <p:nvPr/>
        </p:nvPicPr>
        <p:blipFill>
          <a:blip r:embed="rId2"/>
          <a:stretch>
            <a:fillRect/>
          </a:stretch>
        </p:blipFill>
        <p:spPr>
          <a:xfrm>
            <a:off x="685800" y="1295400"/>
            <a:ext cx="7044915" cy="3337785"/>
          </a:xfrm>
          <a:prstGeom prst="rect">
            <a:avLst/>
          </a:prstGeom>
        </p:spPr>
      </p:pic>
      <p:sp>
        <p:nvSpPr>
          <p:cNvPr id="6" name="TextBox 5"/>
          <p:cNvSpPr txBox="1"/>
          <p:nvPr/>
        </p:nvSpPr>
        <p:spPr>
          <a:xfrm>
            <a:off x="1752600" y="473691"/>
            <a:ext cx="6087961" cy="400110"/>
          </a:xfrm>
          <a:prstGeom prst="rect">
            <a:avLst/>
          </a:prstGeom>
          <a:noFill/>
        </p:spPr>
        <p:txBody>
          <a:bodyPr wrap="square" rtlCol="0">
            <a:spAutoFit/>
          </a:bodyPr>
          <a:lstStyle/>
          <a:p>
            <a:r>
              <a:rPr lang="en-US" sz="2000" dirty="0">
                <a:latin typeface="Eras Medium ITC" panose="020B0602030504020804" pitchFamily="34" charset="0"/>
              </a:rPr>
              <a:t>Estimated results with K=1 solution of </a:t>
            </a:r>
            <a:r>
              <a:rPr lang="en-US" sz="2000" dirty="0" err="1">
                <a:latin typeface="Eras Medium ITC" panose="020B0602030504020804" pitchFamily="34" charset="0"/>
              </a:rPr>
              <a:t>Flexmix</a:t>
            </a:r>
            <a:endParaRPr lang="en-US" sz="2000" dirty="0">
              <a:latin typeface="Eras Medium ITC" panose="020B0602030504020804" pitchFamily="34" charset="0"/>
            </a:endParaRPr>
          </a:p>
        </p:txBody>
      </p:sp>
      <p:sp>
        <p:nvSpPr>
          <p:cNvPr id="7" name="TextBox 6"/>
          <p:cNvSpPr txBox="1"/>
          <p:nvPr/>
        </p:nvSpPr>
        <p:spPr>
          <a:xfrm>
            <a:off x="653845" y="5054784"/>
            <a:ext cx="7076870"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Eras Medium ITC" panose="020B0602030504020804" pitchFamily="34" charset="0"/>
              </a:rPr>
              <a:t>As expected, the result is somewhat similar to the results by simple regression model.</a:t>
            </a:r>
          </a:p>
          <a:p>
            <a:pPr marL="285750" indent="-285750">
              <a:buFont typeface="Arial" panose="020B0604020202020204" pitchFamily="34" charset="0"/>
              <a:buChar char="•"/>
            </a:pPr>
            <a:r>
              <a:rPr lang="en-US" b="1" dirty="0">
                <a:latin typeface="Eras Medium ITC" panose="020B0602030504020804" pitchFamily="34" charset="0"/>
              </a:rPr>
              <a:t>BUT, the aggregate regression is limited to show segment-wise heterogeneity.</a:t>
            </a:r>
          </a:p>
          <a:p>
            <a:pPr marL="285750" indent="-285750">
              <a:buFont typeface="Arial" panose="020B0604020202020204" pitchFamily="34" charset="0"/>
              <a:buChar char="•"/>
            </a:pPr>
            <a:r>
              <a:rPr lang="en-US" b="1" dirty="0">
                <a:latin typeface="Eras Medium ITC" panose="020B0602030504020804" pitchFamily="34" charset="0"/>
              </a:rPr>
              <a:t>AIC: 1737, BIC: 1773</a:t>
            </a:r>
          </a:p>
        </p:txBody>
      </p:sp>
    </p:spTree>
    <p:extLst>
      <p:ext uri="{BB962C8B-B14F-4D97-AF65-F5344CB8AC3E}">
        <p14:creationId xmlns:p14="http://schemas.microsoft.com/office/powerpoint/2010/main" val="2715705985"/>
      </p:ext>
    </p:extLst>
  </p:cSld>
  <p:clrMapOvr>
    <a:masterClrMapping/>
  </p:clrMapOvr>
</p:sld>
</file>

<file path=ppt/theme/_rels/theme5.xml.rels><?xml version="1.0" encoding="UTF-8" standalone="yes"?>
<Relationships xmlns="http://schemas.openxmlformats.org/package/2006/relationships"><Relationship Id="rId1" Type="http://schemas.openxmlformats.org/officeDocument/2006/relationships/image" Target="../media/image4.jpeg"/></Relationships>
</file>

<file path=ppt/theme/_rels/theme6.xml.rels><?xml version="1.0" encoding="UTF-8" standalone="yes"?>
<Relationships xmlns="http://schemas.openxmlformats.org/package/2006/relationships"><Relationship Id="rId1" Type="http://schemas.openxmlformats.org/officeDocument/2006/relationships/image" Target="../media/image4.jpeg"/></Relationships>
</file>

<file path=ppt/theme/_rels/theme8.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sunburst template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Hunting">
  <a:themeElements>
    <a:clrScheme name="Hunting">
      <a:dk1>
        <a:sysClr val="windowText" lastClr="000000"/>
      </a:dk1>
      <a:lt1>
        <a:sysClr val="window" lastClr="FFFFFF"/>
      </a:lt1>
      <a:dk2>
        <a:srgbClr val="433021"/>
      </a:dk2>
      <a:lt2>
        <a:srgbClr val="E8D8CA"/>
      </a:lt2>
      <a:accent1>
        <a:srgbClr val="E49458"/>
      </a:accent1>
      <a:accent2>
        <a:srgbClr val="74AD8D"/>
      </a:accent2>
      <a:accent3>
        <a:srgbClr val="D4AC30"/>
      </a:accent3>
      <a:accent4>
        <a:srgbClr val="7BA5BE"/>
      </a:accent4>
      <a:accent5>
        <a:srgbClr val="E4A098"/>
      </a:accent5>
      <a:accent6>
        <a:srgbClr val="70B4B7"/>
      </a:accent6>
      <a:hlink>
        <a:srgbClr val="008685"/>
      </a:hlink>
      <a:folHlink>
        <a:srgbClr val="EA5A23"/>
      </a:folHlink>
    </a:clrScheme>
    <a:fontScheme name="Hunting">
      <a:majorFont>
        <a:latin typeface="Georgia"/>
        <a:ea typeface=""/>
        <a:cs typeface=""/>
        <a:font script="Cyrl" typeface="Times New Roman"/>
        <a:font script="Grek" typeface="Times New Roman"/>
        <a:font script="Jpan" typeface="ＭＳ Ｐゴシック"/>
        <a:font script="Hang" typeface="HY견명조"/>
        <a:font script="Hans" typeface="宋体"/>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eorgia"/>
        <a:ea typeface=""/>
        <a:cs typeface=""/>
        <a:font script="Cyrl" typeface="Times New Roman"/>
        <a:font script="Grek" typeface="Times New Roman"/>
        <a:font script="Jpan" typeface="ＭＳ Ｐゴシック"/>
        <a:font script="Hang" typeface="HY견명조"/>
        <a:font script="Hans" typeface="宋体"/>
        <a:font script="Hant" typeface="標楷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Hunting">
      <a:fillStyleLst>
        <a:solidFill>
          <a:schemeClr val="phClr">
            <a:tint val="100000"/>
            <a:shade val="100000"/>
            <a:hueMod val="100000"/>
            <a:satMod val="100000"/>
          </a:schemeClr>
        </a:solidFill>
        <a:gradFill rotWithShape="1">
          <a:gsLst>
            <a:gs pos="18000">
              <a:schemeClr val="phClr">
                <a:tint val="20000"/>
                <a:shade val="100000"/>
                <a:hueMod val="100000"/>
                <a:satMod val="100000"/>
              </a:schemeClr>
            </a:gs>
            <a:gs pos="87000">
              <a:schemeClr val="phClr">
                <a:tint val="100000"/>
                <a:shade val="100000"/>
                <a:hueMod val="100000"/>
                <a:satMod val="100000"/>
              </a:schemeClr>
            </a:gs>
          </a:gsLst>
          <a:lin ang="2700000" scaled="1"/>
        </a:gradFill>
        <a:gradFill rotWithShape="1">
          <a:gsLst>
            <a:gs pos="0">
              <a:schemeClr val="phClr">
                <a:tint val="95000"/>
                <a:shade val="100000"/>
                <a:hueMod val="100000"/>
                <a:satMod val="100000"/>
              </a:schemeClr>
            </a:gs>
            <a:gs pos="100000">
              <a:schemeClr val="phClr">
                <a:tint val="100000"/>
                <a:shade val="95000"/>
                <a:hueMod val="100000"/>
                <a:satMod val="100000"/>
              </a:schemeClr>
            </a:gs>
          </a:gsLst>
          <a:lin ang="0" scaled="1"/>
        </a:gradFill>
      </a:fillStyleLst>
      <a:lnStyleLst>
        <a:ln w="6350" cap="flat" cmpd="sng" algn="ctr">
          <a:solidFill>
            <a:schemeClr val="phClr"/>
          </a:solidFill>
          <a:prstDash val="solid"/>
        </a:ln>
        <a:ln w="15875" cap="flat" cmpd="sng" algn="ctr">
          <a:solidFill>
            <a:schemeClr val="phClr"/>
          </a:solidFill>
          <a:prstDash val="solid"/>
        </a:ln>
        <a:ln w="28575" cap="flat" cmpd="sng" algn="ctr">
          <a:solidFill>
            <a:schemeClr val="phClr"/>
          </a:solidFill>
          <a:prstDash val="solid"/>
        </a:ln>
      </a:lnStyleLst>
      <a:effectStyleLst>
        <a:effectStyle>
          <a:effectLst>
            <a:outerShdw dir="5400000" algn="tl">
              <a:srgbClr val="EBE9ED">
                <a:alpha val="0"/>
              </a:srgbClr>
            </a:outerShdw>
          </a:effectLst>
        </a:effectStyle>
        <a:effectStyle>
          <a:effectLst>
            <a:outerShdw blurRad="12700" dir="5400000" algn="tl">
              <a:srgbClr val="EBE9ED">
                <a:alpha val="27450"/>
              </a:srgbClr>
            </a:outerShdw>
          </a:effectLst>
          <a:scene3d>
            <a:camera prst="orthographicFront" fov="0">
              <a:rot lat="0" lon="0" rev="0"/>
            </a:camera>
            <a:lightRig rig="soft" dir="t">
              <a:rot lat="0" lon="0" rev="19200000"/>
            </a:lightRig>
          </a:scene3d>
          <a:sp3d prstMaterial="matte">
            <a:bevelT h="88900"/>
            <a:contourClr>
              <a:schemeClr val="phClr">
                <a:tint val="100000"/>
                <a:shade val="100000"/>
                <a:hueMod val="100000"/>
                <a:satMod val="100000"/>
              </a:schemeClr>
            </a:contourClr>
          </a:sp3d>
        </a:effectStyle>
        <a:effectStyle>
          <a:effectLst>
            <a:outerShdw blurRad="101600" dist="76200" dir="2700000" algn="bl">
              <a:srgbClr val="000000">
                <a:alpha val="30588"/>
              </a:srgbClr>
            </a:outerShdw>
          </a:effectLst>
          <a:scene3d>
            <a:camera prst="orthographicFront" fov="0">
              <a:rot lat="0" lon="0" rev="0"/>
            </a:camera>
            <a:lightRig rig="chilly" dir="t">
              <a:rot lat="0" lon="0" rev="4200000"/>
            </a:lightRig>
          </a:scene3d>
          <a:sp3d contourW="25400" prstMaterial="matte">
            <a:bevelT h="88900"/>
            <a:contourClr>
              <a:srgbClr val="FFFFFF">
                <a:alpha val="0"/>
              </a:srgbClr>
            </a:contourClr>
          </a:sp3d>
        </a:effectStyle>
      </a:effectStyleLst>
      <a:bgFillStyleLst>
        <a:solidFill>
          <a:schemeClr val="phClr">
            <a:tint val="100000"/>
            <a:shade val="100000"/>
            <a:hueMod val="100000"/>
            <a:satMod val="100000"/>
          </a:schemeClr>
        </a:solidFill>
        <a:gradFill rotWithShape="1">
          <a:gsLst>
            <a:gs pos="0">
              <a:schemeClr val="phClr">
                <a:tint val="95000"/>
                <a:shade val="100000"/>
                <a:hueMod val="100000"/>
                <a:satMod val="100000"/>
              </a:schemeClr>
            </a:gs>
            <a:gs pos="60000">
              <a:schemeClr val="phClr">
                <a:tint val="100000"/>
                <a:shade val="55000"/>
                <a:hueMod val="100000"/>
                <a:satMod val="100000"/>
              </a:schemeClr>
            </a:gs>
          </a:gsLst>
          <a:path path="circle">
            <a:fillToRect l="50000" t="90000" r="50000" b="10000"/>
          </a:path>
        </a:gradFill>
        <a:blipFill>
          <a:blip xmlns:r="http://schemas.openxmlformats.org/officeDocument/2006/relationships" r:embed="rId1">
            <a:duotone>
              <a:schemeClr val="phClr">
                <a:tint val="100000"/>
                <a:shade val="70000"/>
                <a:hueMod val="100000"/>
                <a:satMod val="100000"/>
              </a:schemeClr>
              <a:schemeClr val="phClr">
                <a:tint val="30000"/>
                <a:shade val="100000"/>
                <a:hueMod val="100000"/>
                <a:satMod val="100000"/>
              </a:schemeClr>
            </a:duotone>
          </a:blip>
          <a:stretch>
            <a:fillRect/>
          </a:stretch>
        </a:blipFill>
      </a:bgFillStyleLst>
    </a:fmtScheme>
  </a:themeElements>
  <a:objectDefaults/>
  <a:extraClrSchemeLst/>
</a:theme>
</file>

<file path=ppt/theme/theme6.xml><?xml version="1.0" encoding="utf-8"?>
<a:theme xmlns:a="http://schemas.openxmlformats.org/drawingml/2006/main" name="2_Hunting">
  <a:themeElements>
    <a:clrScheme name="Hunting">
      <a:dk1>
        <a:sysClr val="windowText" lastClr="000000"/>
      </a:dk1>
      <a:lt1>
        <a:sysClr val="window" lastClr="FFFFFF"/>
      </a:lt1>
      <a:dk2>
        <a:srgbClr val="433021"/>
      </a:dk2>
      <a:lt2>
        <a:srgbClr val="E8D8CA"/>
      </a:lt2>
      <a:accent1>
        <a:srgbClr val="E49458"/>
      </a:accent1>
      <a:accent2>
        <a:srgbClr val="74AD8D"/>
      </a:accent2>
      <a:accent3>
        <a:srgbClr val="D4AC30"/>
      </a:accent3>
      <a:accent4>
        <a:srgbClr val="7BA5BE"/>
      </a:accent4>
      <a:accent5>
        <a:srgbClr val="E4A098"/>
      </a:accent5>
      <a:accent6>
        <a:srgbClr val="70B4B7"/>
      </a:accent6>
      <a:hlink>
        <a:srgbClr val="008685"/>
      </a:hlink>
      <a:folHlink>
        <a:srgbClr val="EA5A23"/>
      </a:folHlink>
    </a:clrScheme>
    <a:fontScheme name="Hunting">
      <a:majorFont>
        <a:latin typeface="Georgia"/>
        <a:ea typeface=""/>
        <a:cs typeface=""/>
        <a:font script="Cyrl" typeface="Times New Roman"/>
        <a:font script="Grek" typeface="Times New Roman"/>
        <a:font script="Jpan" typeface="ＭＳ Ｐゴシック"/>
        <a:font script="Hang" typeface="HY견명조"/>
        <a:font script="Hans" typeface="宋体"/>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eorgia"/>
        <a:ea typeface=""/>
        <a:cs typeface=""/>
        <a:font script="Cyrl" typeface="Times New Roman"/>
        <a:font script="Grek" typeface="Times New Roman"/>
        <a:font script="Jpan" typeface="ＭＳ Ｐゴシック"/>
        <a:font script="Hang" typeface="HY견명조"/>
        <a:font script="Hans" typeface="宋体"/>
        <a:font script="Hant" typeface="標楷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Hunting">
      <a:fillStyleLst>
        <a:solidFill>
          <a:schemeClr val="phClr">
            <a:tint val="100000"/>
            <a:shade val="100000"/>
            <a:hueMod val="100000"/>
            <a:satMod val="100000"/>
          </a:schemeClr>
        </a:solidFill>
        <a:gradFill rotWithShape="1">
          <a:gsLst>
            <a:gs pos="18000">
              <a:schemeClr val="phClr">
                <a:tint val="20000"/>
                <a:shade val="100000"/>
                <a:hueMod val="100000"/>
                <a:satMod val="100000"/>
              </a:schemeClr>
            </a:gs>
            <a:gs pos="87000">
              <a:schemeClr val="phClr">
                <a:tint val="100000"/>
                <a:shade val="100000"/>
                <a:hueMod val="100000"/>
                <a:satMod val="100000"/>
              </a:schemeClr>
            </a:gs>
          </a:gsLst>
          <a:lin ang="2700000" scaled="1"/>
        </a:gradFill>
        <a:gradFill rotWithShape="1">
          <a:gsLst>
            <a:gs pos="0">
              <a:schemeClr val="phClr">
                <a:tint val="95000"/>
                <a:shade val="100000"/>
                <a:hueMod val="100000"/>
                <a:satMod val="100000"/>
              </a:schemeClr>
            </a:gs>
            <a:gs pos="100000">
              <a:schemeClr val="phClr">
                <a:tint val="100000"/>
                <a:shade val="95000"/>
                <a:hueMod val="100000"/>
                <a:satMod val="100000"/>
              </a:schemeClr>
            </a:gs>
          </a:gsLst>
          <a:lin ang="0" scaled="1"/>
        </a:gradFill>
      </a:fillStyleLst>
      <a:lnStyleLst>
        <a:ln w="6350" cap="flat" cmpd="sng" algn="ctr">
          <a:solidFill>
            <a:schemeClr val="phClr"/>
          </a:solidFill>
          <a:prstDash val="solid"/>
        </a:ln>
        <a:ln w="15875" cap="flat" cmpd="sng" algn="ctr">
          <a:solidFill>
            <a:schemeClr val="phClr"/>
          </a:solidFill>
          <a:prstDash val="solid"/>
        </a:ln>
        <a:ln w="28575" cap="flat" cmpd="sng" algn="ctr">
          <a:solidFill>
            <a:schemeClr val="phClr"/>
          </a:solidFill>
          <a:prstDash val="solid"/>
        </a:ln>
      </a:lnStyleLst>
      <a:effectStyleLst>
        <a:effectStyle>
          <a:effectLst>
            <a:outerShdw dir="5400000" algn="tl">
              <a:srgbClr val="EBE9ED">
                <a:alpha val="0"/>
              </a:srgbClr>
            </a:outerShdw>
          </a:effectLst>
        </a:effectStyle>
        <a:effectStyle>
          <a:effectLst>
            <a:outerShdw blurRad="12700" dir="5400000" algn="tl">
              <a:srgbClr val="EBE9ED">
                <a:alpha val="27450"/>
              </a:srgbClr>
            </a:outerShdw>
          </a:effectLst>
          <a:scene3d>
            <a:camera prst="orthographicFront" fov="0">
              <a:rot lat="0" lon="0" rev="0"/>
            </a:camera>
            <a:lightRig rig="soft" dir="t">
              <a:rot lat="0" lon="0" rev="19200000"/>
            </a:lightRig>
          </a:scene3d>
          <a:sp3d prstMaterial="matte">
            <a:bevelT h="88900"/>
            <a:contourClr>
              <a:schemeClr val="phClr">
                <a:tint val="100000"/>
                <a:shade val="100000"/>
                <a:hueMod val="100000"/>
                <a:satMod val="100000"/>
              </a:schemeClr>
            </a:contourClr>
          </a:sp3d>
        </a:effectStyle>
        <a:effectStyle>
          <a:effectLst>
            <a:outerShdw blurRad="101600" dist="76200" dir="2700000" algn="bl">
              <a:srgbClr val="000000">
                <a:alpha val="30588"/>
              </a:srgbClr>
            </a:outerShdw>
          </a:effectLst>
          <a:scene3d>
            <a:camera prst="orthographicFront" fov="0">
              <a:rot lat="0" lon="0" rev="0"/>
            </a:camera>
            <a:lightRig rig="chilly" dir="t">
              <a:rot lat="0" lon="0" rev="4200000"/>
            </a:lightRig>
          </a:scene3d>
          <a:sp3d contourW="25400" prstMaterial="matte">
            <a:bevelT h="88900"/>
            <a:contourClr>
              <a:srgbClr val="FFFFFF">
                <a:alpha val="0"/>
              </a:srgbClr>
            </a:contourClr>
          </a:sp3d>
        </a:effectStyle>
      </a:effectStyleLst>
      <a:bgFillStyleLst>
        <a:solidFill>
          <a:schemeClr val="phClr">
            <a:tint val="100000"/>
            <a:shade val="100000"/>
            <a:hueMod val="100000"/>
            <a:satMod val="100000"/>
          </a:schemeClr>
        </a:solidFill>
        <a:gradFill rotWithShape="1">
          <a:gsLst>
            <a:gs pos="0">
              <a:schemeClr val="phClr">
                <a:tint val="95000"/>
                <a:shade val="100000"/>
                <a:hueMod val="100000"/>
                <a:satMod val="100000"/>
              </a:schemeClr>
            </a:gs>
            <a:gs pos="60000">
              <a:schemeClr val="phClr">
                <a:tint val="100000"/>
                <a:shade val="55000"/>
                <a:hueMod val="100000"/>
                <a:satMod val="100000"/>
              </a:schemeClr>
            </a:gs>
          </a:gsLst>
          <a:path path="circle">
            <a:fillToRect l="50000" t="90000" r="50000" b="10000"/>
          </a:path>
        </a:gradFill>
        <a:blipFill>
          <a:blip xmlns:r="http://schemas.openxmlformats.org/officeDocument/2006/relationships" r:embed="rId1">
            <a:duotone>
              <a:schemeClr val="phClr">
                <a:tint val="100000"/>
                <a:shade val="70000"/>
                <a:hueMod val="100000"/>
                <a:satMod val="100000"/>
              </a:schemeClr>
              <a:schemeClr val="phClr">
                <a:tint val="30000"/>
                <a:shade val="100000"/>
                <a:hueMod val="100000"/>
                <a:satMod val="100000"/>
              </a:schemeClr>
            </a:duotone>
          </a:blip>
          <a:stretch>
            <a:fillRect/>
          </a:stretch>
        </a:blipFill>
      </a:bgFillStyleLst>
    </a:fmtScheme>
  </a:themeElements>
  <a:objectDefaults/>
  <a:extraClrSchemeLst/>
</a:theme>
</file>

<file path=ppt/theme/theme7.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Hunting">
  <a:themeElements>
    <a:clrScheme name="Hunting">
      <a:dk1>
        <a:sysClr val="windowText" lastClr="000000"/>
      </a:dk1>
      <a:lt1>
        <a:sysClr val="window" lastClr="FFFFFF"/>
      </a:lt1>
      <a:dk2>
        <a:srgbClr val="433021"/>
      </a:dk2>
      <a:lt2>
        <a:srgbClr val="E8D8CA"/>
      </a:lt2>
      <a:accent1>
        <a:srgbClr val="E49458"/>
      </a:accent1>
      <a:accent2>
        <a:srgbClr val="74AD8D"/>
      </a:accent2>
      <a:accent3>
        <a:srgbClr val="D4AC30"/>
      </a:accent3>
      <a:accent4>
        <a:srgbClr val="7BA5BE"/>
      </a:accent4>
      <a:accent5>
        <a:srgbClr val="E4A098"/>
      </a:accent5>
      <a:accent6>
        <a:srgbClr val="70B4B7"/>
      </a:accent6>
      <a:hlink>
        <a:srgbClr val="008685"/>
      </a:hlink>
      <a:folHlink>
        <a:srgbClr val="EA5A23"/>
      </a:folHlink>
    </a:clrScheme>
    <a:fontScheme name="Hunting">
      <a:majorFont>
        <a:latin typeface="Georgia"/>
        <a:ea typeface=""/>
        <a:cs typeface=""/>
        <a:font script="Cyrl" typeface="Times New Roman"/>
        <a:font script="Grek" typeface="Times New Roman"/>
        <a:font script="Jpan" typeface="ＭＳ Ｐゴシック"/>
        <a:font script="Hang" typeface="HY견명조"/>
        <a:font script="Hans" typeface="宋体"/>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eorgia"/>
        <a:ea typeface=""/>
        <a:cs typeface=""/>
        <a:font script="Cyrl" typeface="Times New Roman"/>
        <a:font script="Grek" typeface="Times New Roman"/>
        <a:font script="Jpan" typeface="ＭＳ Ｐゴシック"/>
        <a:font script="Hang" typeface="HY견명조"/>
        <a:font script="Hans" typeface="宋体"/>
        <a:font script="Hant" typeface="標楷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Hunting">
      <a:fillStyleLst>
        <a:solidFill>
          <a:schemeClr val="phClr">
            <a:tint val="100000"/>
            <a:shade val="100000"/>
            <a:hueMod val="100000"/>
            <a:satMod val="100000"/>
          </a:schemeClr>
        </a:solidFill>
        <a:gradFill rotWithShape="1">
          <a:gsLst>
            <a:gs pos="18000">
              <a:schemeClr val="phClr">
                <a:tint val="20000"/>
                <a:shade val="100000"/>
                <a:hueMod val="100000"/>
                <a:satMod val="100000"/>
              </a:schemeClr>
            </a:gs>
            <a:gs pos="87000">
              <a:schemeClr val="phClr">
                <a:tint val="100000"/>
                <a:shade val="100000"/>
                <a:hueMod val="100000"/>
                <a:satMod val="100000"/>
              </a:schemeClr>
            </a:gs>
          </a:gsLst>
          <a:lin ang="2700000" scaled="1"/>
        </a:gradFill>
        <a:gradFill rotWithShape="1">
          <a:gsLst>
            <a:gs pos="0">
              <a:schemeClr val="phClr">
                <a:tint val="95000"/>
                <a:shade val="100000"/>
                <a:hueMod val="100000"/>
                <a:satMod val="100000"/>
              </a:schemeClr>
            </a:gs>
            <a:gs pos="100000">
              <a:schemeClr val="phClr">
                <a:tint val="100000"/>
                <a:shade val="95000"/>
                <a:hueMod val="100000"/>
                <a:satMod val="100000"/>
              </a:schemeClr>
            </a:gs>
          </a:gsLst>
          <a:lin ang="0" scaled="1"/>
        </a:gradFill>
      </a:fillStyleLst>
      <a:lnStyleLst>
        <a:ln w="6350" cap="flat" cmpd="sng" algn="ctr">
          <a:solidFill>
            <a:schemeClr val="phClr"/>
          </a:solidFill>
          <a:prstDash val="solid"/>
        </a:ln>
        <a:ln w="15875" cap="flat" cmpd="sng" algn="ctr">
          <a:solidFill>
            <a:schemeClr val="phClr"/>
          </a:solidFill>
          <a:prstDash val="solid"/>
        </a:ln>
        <a:ln w="28575" cap="flat" cmpd="sng" algn="ctr">
          <a:solidFill>
            <a:schemeClr val="phClr"/>
          </a:solidFill>
          <a:prstDash val="solid"/>
        </a:ln>
      </a:lnStyleLst>
      <a:effectStyleLst>
        <a:effectStyle>
          <a:effectLst>
            <a:outerShdw dir="5400000" algn="tl">
              <a:srgbClr val="EBE9ED">
                <a:alpha val="0"/>
              </a:srgbClr>
            </a:outerShdw>
          </a:effectLst>
        </a:effectStyle>
        <a:effectStyle>
          <a:effectLst>
            <a:outerShdw blurRad="12700" dir="5400000" algn="tl">
              <a:srgbClr val="EBE9ED">
                <a:alpha val="27450"/>
              </a:srgbClr>
            </a:outerShdw>
          </a:effectLst>
          <a:scene3d>
            <a:camera prst="orthographicFront" fov="0">
              <a:rot lat="0" lon="0" rev="0"/>
            </a:camera>
            <a:lightRig rig="soft" dir="t">
              <a:rot lat="0" lon="0" rev="19200000"/>
            </a:lightRig>
          </a:scene3d>
          <a:sp3d prstMaterial="matte">
            <a:bevelT h="88900"/>
            <a:contourClr>
              <a:schemeClr val="phClr">
                <a:tint val="100000"/>
                <a:shade val="100000"/>
                <a:hueMod val="100000"/>
                <a:satMod val="100000"/>
              </a:schemeClr>
            </a:contourClr>
          </a:sp3d>
        </a:effectStyle>
        <a:effectStyle>
          <a:effectLst>
            <a:outerShdw blurRad="101600" dist="76200" dir="2700000" algn="bl">
              <a:srgbClr val="000000">
                <a:alpha val="30588"/>
              </a:srgbClr>
            </a:outerShdw>
          </a:effectLst>
          <a:scene3d>
            <a:camera prst="orthographicFront" fov="0">
              <a:rot lat="0" lon="0" rev="0"/>
            </a:camera>
            <a:lightRig rig="chilly" dir="t">
              <a:rot lat="0" lon="0" rev="4200000"/>
            </a:lightRig>
          </a:scene3d>
          <a:sp3d contourW="25400" prstMaterial="matte">
            <a:bevelT h="88900"/>
            <a:contourClr>
              <a:srgbClr val="FFFFFF">
                <a:alpha val="0"/>
              </a:srgbClr>
            </a:contourClr>
          </a:sp3d>
        </a:effectStyle>
      </a:effectStyleLst>
      <a:bgFillStyleLst>
        <a:solidFill>
          <a:schemeClr val="phClr">
            <a:tint val="100000"/>
            <a:shade val="100000"/>
            <a:hueMod val="100000"/>
            <a:satMod val="100000"/>
          </a:schemeClr>
        </a:solidFill>
        <a:gradFill rotWithShape="1">
          <a:gsLst>
            <a:gs pos="0">
              <a:schemeClr val="phClr">
                <a:tint val="95000"/>
                <a:shade val="100000"/>
                <a:hueMod val="100000"/>
                <a:satMod val="100000"/>
              </a:schemeClr>
            </a:gs>
            <a:gs pos="60000">
              <a:schemeClr val="phClr">
                <a:tint val="100000"/>
                <a:shade val="55000"/>
                <a:hueMod val="100000"/>
                <a:satMod val="100000"/>
              </a:schemeClr>
            </a:gs>
          </a:gsLst>
          <a:path path="circle">
            <a:fillToRect l="50000" t="90000" r="50000" b="10000"/>
          </a:path>
        </a:gradFill>
        <a:blipFill>
          <a:blip xmlns:r="http://schemas.openxmlformats.org/officeDocument/2006/relationships" r:embed="rId1">
            <a:duotone>
              <a:schemeClr val="phClr">
                <a:tint val="100000"/>
                <a:shade val="70000"/>
                <a:hueMod val="100000"/>
                <a:satMod val="100000"/>
              </a:schemeClr>
              <a:schemeClr val="phClr">
                <a:tint val="30000"/>
                <a:shade val="100000"/>
                <a:hueMod val="100000"/>
                <a:satMod val="100000"/>
              </a:schemeClr>
            </a:duotone>
          </a:blip>
          <a:stretch>
            <a:fillRect/>
          </a:stretch>
        </a:blip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13616</TotalTime>
  <Words>7352</Words>
  <Application>Microsoft Office PowerPoint</Application>
  <PresentationFormat>On-screen Show (4:3)</PresentationFormat>
  <Paragraphs>2713</Paragraphs>
  <Slides>61</Slides>
  <Notes>36</Notes>
  <HiddenSlides>0</HiddenSlides>
  <MMClips>0</MMClips>
  <ScaleCrop>false</ScaleCrop>
  <HeadingPairs>
    <vt:vector size="6" baseType="variant">
      <vt:variant>
        <vt:lpstr>Fonts Used</vt:lpstr>
      </vt:variant>
      <vt:variant>
        <vt:i4>9</vt:i4>
      </vt:variant>
      <vt:variant>
        <vt:lpstr>Theme</vt:lpstr>
      </vt:variant>
      <vt:variant>
        <vt:i4>8</vt:i4>
      </vt:variant>
      <vt:variant>
        <vt:lpstr>Slide Titles</vt:lpstr>
      </vt:variant>
      <vt:variant>
        <vt:i4>61</vt:i4>
      </vt:variant>
    </vt:vector>
  </HeadingPairs>
  <TitlesOfParts>
    <vt:vector size="78" baseType="lpstr">
      <vt:lpstr>Arial</vt:lpstr>
      <vt:lpstr>Calibri</vt:lpstr>
      <vt:lpstr>Calibri Light</vt:lpstr>
      <vt:lpstr>Cambria</vt:lpstr>
      <vt:lpstr>Cambria Math</vt:lpstr>
      <vt:lpstr>Eras Medium ITC</vt:lpstr>
      <vt:lpstr>Georgia</vt:lpstr>
      <vt:lpstr>Times New Roman</vt:lpstr>
      <vt:lpstr>Wingdings</vt:lpstr>
      <vt:lpstr>sunburst templateL</vt:lpstr>
      <vt:lpstr>Office Theme</vt:lpstr>
      <vt:lpstr>2_Office Theme</vt:lpstr>
      <vt:lpstr>1_Office Theme</vt:lpstr>
      <vt:lpstr>1_Hunting</vt:lpstr>
      <vt:lpstr>2_Hunting</vt:lpstr>
      <vt:lpstr>4_Office Theme</vt:lpstr>
      <vt:lpstr>Hunting</vt:lpstr>
      <vt:lpstr>PowerPoint Presentation</vt:lpstr>
      <vt:lpstr>MKT 591: Course Roadmap</vt:lpstr>
      <vt:lpstr>Latent Class Regression</vt:lpstr>
      <vt:lpstr>PowerPoint Presentation</vt:lpstr>
      <vt:lpstr>Latent Class Regression Model</vt:lpstr>
      <vt:lpstr>data for mixture regression setting… </vt:lpstr>
      <vt:lpstr>(Optional) Simulated Data Generation (If you are interested in…)</vt:lpstr>
      <vt:lpstr>Let’s submit this data to aggregate linear regression first</vt:lpstr>
      <vt:lpstr>PowerPoint Presentation</vt:lpstr>
      <vt:lpstr>Two Segment (K=2) results by flexmix</vt:lpstr>
      <vt:lpstr>PowerPoint Presentation</vt:lpstr>
      <vt:lpstr>Latent Class Regression</vt:lpstr>
      <vt:lpstr>Segmentation Models with Stochastic Variable Selection in Marketing (Kim, Fong and DeSarbo 2012)</vt:lpstr>
      <vt:lpstr>PowerPoint Presentation</vt:lpstr>
      <vt:lpstr>Behavioral Decision Theory in Marketing</vt:lpstr>
      <vt:lpstr>Behavioral Decision Theory in Marketing</vt:lpstr>
      <vt:lpstr>Challenges: increasing number of features</vt:lpstr>
      <vt:lpstr>Previous Segmentation Models</vt:lpstr>
      <vt:lpstr>Research Motivation</vt:lpstr>
      <vt:lpstr>Variable Selection</vt:lpstr>
      <vt:lpstr>The Hierarchical Structure of Unconstrained Model Assumptions</vt:lpstr>
      <vt:lpstr>So many correlated IVs and Overfitting Issue? Again, let’s apply the proposed Clusterwise regression with Variable Selection (R example)</vt:lpstr>
      <vt:lpstr>PowerPoint Presentation</vt:lpstr>
      <vt:lpstr>Unconstrained Model</vt:lpstr>
      <vt:lpstr>Common Factors Model</vt:lpstr>
      <vt:lpstr>Common Factors Model</vt:lpstr>
      <vt:lpstr>Distinctive Factors Model</vt:lpstr>
      <vt:lpstr>Distinctive Factors Model</vt:lpstr>
      <vt:lpstr>Dimension Constrained Model</vt:lpstr>
      <vt:lpstr>Dimension Constrained Model</vt:lpstr>
      <vt:lpstr>Model Operation</vt:lpstr>
      <vt:lpstr>SERVPERF Application</vt:lpstr>
      <vt:lpstr>Challenges of SERVPERF Application</vt:lpstr>
      <vt:lpstr>Correlation Matrix</vt:lpstr>
      <vt:lpstr>PowerPoint Presentation</vt:lpstr>
      <vt:lpstr>PowerPoint Presentation</vt:lpstr>
      <vt:lpstr>The Proposed Models: Model Selection</vt:lpstr>
      <vt:lpstr>SOLUTIONS FOR THE PROPOSED MODELS</vt:lpstr>
      <vt:lpstr>Possible Managerial Implications Based on Profile Analysis</vt:lpstr>
      <vt:lpstr>Result Summary</vt:lpstr>
      <vt:lpstr>An Integrated Bayesian Approach for Simultaneous Multivariate Probit Regression, Variable Selection, and Market Segmentation (Kim et al. 2018)</vt:lpstr>
      <vt:lpstr>PowerPoint Presentation</vt:lpstr>
      <vt:lpstr>The Proposed Segmentation Model for New Challenges</vt:lpstr>
      <vt:lpstr>PowerPoint Presentation</vt:lpstr>
      <vt:lpstr>Dilemma in Choice Modeling</vt:lpstr>
      <vt:lpstr>Summary of Research Motivations</vt:lpstr>
      <vt:lpstr>The Proposed Model</vt:lpstr>
      <vt:lpstr>Stochastic Variable Selection Procedure</vt:lpstr>
      <vt:lpstr>Large Sports Utility Vehicles Application</vt:lpstr>
      <vt:lpstr>PowerPoint Presentation</vt:lpstr>
      <vt:lpstr>PowerPoint Presentation</vt:lpstr>
      <vt:lpstr>PowerPoint Presentation</vt:lpstr>
      <vt:lpstr>The Proposed Models: Model Selection</vt:lpstr>
      <vt:lpstr>PowerPoint Presentation</vt:lpstr>
      <vt:lpstr>PowerPoint Presentation</vt:lpstr>
      <vt:lpstr>PowerPoint Presentation</vt:lpstr>
      <vt:lpstr>PowerPoint Presentation</vt:lpstr>
      <vt:lpstr>Possible Managerial Implications Based on Profile Analysis</vt:lpstr>
      <vt:lpstr>Other Modeling Works: Spatial Models;  Text Mining &amp; Sentiment Analysis</vt:lpstr>
      <vt:lpstr>PowerPoint Presentation</vt:lpstr>
      <vt:lpstr>PowerPoint Presentation</vt:lpstr>
    </vt:vector>
  </TitlesOfParts>
  <Company>University of Illinois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Bayesian Finite Mixture Regression Model with Variable Selection for Marketing Research</dc:title>
  <dc:creator>Sunghoon</dc:creator>
  <cp:lastModifiedBy>武璠 孙</cp:lastModifiedBy>
  <cp:revision>1736</cp:revision>
  <cp:lastPrinted>2013-07-25T19:55:08Z</cp:lastPrinted>
  <dcterms:created xsi:type="dcterms:W3CDTF">2010-09-15T03:30:08Z</dcterms:created>
  <dcterms:modified xsi:type="dcterms:W3CDTF">2019-04-18T19:42:33Z</dcterms:modified>
</cp:coreProperties>
</file>